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notesMasterIdLst>
    <p:notesMasterId r:id="rId53"/>
  </p:notesMasterIdLst>
  <p:sldIdLst>
    <p:sldId id="256" r:id="rId2"/>
    <p:sldId id="1105" r:id="rId11"/>
    <p:sldId id="1091" r:id="rId13"/>
    <p:sldId id="857" r:id="rId6"/>
    <p:sldId id="304" r:id="rId32"/>
    <p:sldId id="305" r:id="rId34"/>
    <p:sldId id="1089" r:id="rId9"/>
    <p:sldId id="307" r:id="rId36"/>
    <p:sldId id="1101" r:id="rId51"/>
    <p:sldId id="1095" r:id="rId30"/>
    <p:sldId id="306" r:id="rId35"/>
    <p:sldId id="308" r:id="rId37"/>
    <p:sldId id="1087" r:id="rId8"/>
    <p:sldId id="1102" r:id="rId3"/>
    <p:sldId id="1112" r:id="rId58"/>
    <p:sldId id="1096" r:id="rId38"/>
    <p:sldId id="1113" r:id="rId59"/>
    <p:sldId id="1114" r:id="rId60"/>
    <p:sldId id="1115" r:id="rId61"/>
    <p:sldId id="1116" r:id="rId62"/>
    <p:sldId id="1117" r:id="rId63"/>
    <p:sldId id="1118" r:id="rId64"/>
    <p:sldId id="1119" r:id="rId65"/>
    <p:sldId id="1120" r:id="rId66"/>
    <p:sldId id="1121" r:id="rId67"/>
    <p:sldId id="1122" r:id="rId68"/>
    <p:sldId id="1100" r:id="rId50"/>
    <p:sldId id="1123" r:id="rId69"/>
    <p:sldId id="858" r:id="rId4"/>
    <p:sldId id="1124" r:id="rId7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79006" autoAdjust="0"/>
  </p:normalViewPr>
  <p:slideViewPr>
    <p:cSldViewPr>
      <p:cViewPr varScale="1">
        <p:scale>
          <a:sx n="93" d="100"/>
          <a:sy n="93" d="100"/>
        </p:scale>
        <p:origin x="549" y="45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
<Relationships xmlns="http://schemas.openxmlformats.org/package/2006/relationships"><Relationship Id="rId13" Type="http://schemas.openxmlformats.org/officeDocument/2006/relationships/slide" Target="slides/slide12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2" Type="http://schemas.openxmlformats.org/officeDocument/2006/relationships/slide" Target="slides/slid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38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36" Type="http://schemas.openxmlformats.org/officeDocument/2006/relationships/slide" Target="slides/slide35.xml"/><Relationship Id="rId57" Type="http://schemas.openxmlformats.org/officeDocument/2006/relationships/tableStyles" Target="tableStyles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83E5292-C197-4B29-8ABD-C7AEB5E0B154}" type="datetimeFigureOut">
              <a:rPr lang="en-US" altLang="zh-CN"/>
              <a:pPr>
                <a:defRPr/>
              </a:pPr>
              <a:t>12/24/2020</a:t>
            </a:fld>
            <a:endParaRPr lang="en-US" alt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C119E0-CEE4-4FF8-83B2-DC856A2C17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448963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2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2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2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2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2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同学们好，今天这一讲是《深度学习》课程“大模型与智能体”专题的一次前沿论文解读课。前面我们已经系统学习了神经网络、Transformer和强化学习的基本原理，今天我们换一种方式：不讲教科书上的定理，而是一起读八篇近两年最受关注的论文，看看这些原理在真实的前沿系统里是怎样被组合、被放大、被检验的。整节课大约四十五分钟，分成两部分：第一部分讲大模型本身，关注它如何变得更高效、更会推理、以及在多轮对话中暴露出的可靠性问题；第二部分讲智能体，关注模型如何调用工具、完成长程任务，甚至自动开展科研。每篇论文我们都按“问题与动机、核心方法、结果与启示”三步来读，并且对应到邱锡鹏老师《大模型与智能体》教材的相关章节，方便大家课后延伸阅读。课程资料和讲义放在课程网站 deeplearning.bnuai.com 上。请大家在听的过程中思考一个问题：这些工作里，哪些是工程上的改进，哪些是方法上的真正突破？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这一页是V4的整体架构图，图源是论文的Figure 2。整体上它仍然是Transformer，保留了DeepSeekMoE前馈层和多Token预测模块，改动集中在三处。第一处，也是最核心的，是混合注意力。CSA即压缩稀疏注意力：先把每m个Token的键值缓存压缩成一条，再用DeepSeek稀疏注意力，让每个查询只关注得分最高的k条压缩条目；在V4-Pro里，m等于4，top-k等于1024。HCA即重度压缩注意力：把每128个Token压缩成一条，但保持稠密注意力。两种层交替使用，同时额外加一个窗口为128的滑动窗口分支，保留局部的细粒度依赖。第二处是mHC，流形约束超连接：它把残差映射矩阵约束在双随机矩阵流形上，保证谱范数不超过1，用Sinkhorn-Knopp迭代20次实现投影，从而让很深的网络训练更稳定。大家可以把它和我们学过的残差连接联系起来。第三处是用Muon优化器替代大部分模块上的AdamW，收敛更快、更稳定。来源：arXiv 2606.19348 第2节、第4.2节。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35993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这一页是通义DeepResearch的训练流程，图源是论文的Figure 2。它以Qwen3-30B-A3B为基座，总参数305亿，每个Token只激活33亿。和多数工作只做后训练不同，它在中间加了一个“智能体中训练”：两阶段的智能体持续预训练，第一阶段上下文32K，第二阶段扩到128K，并加入大量64K到128K长度的智能体行为数据，同时混入少量通用数据，保持语言能力。后训练先用监督微调冷启动，再做智能体强化学习。强化学习部分是对GRPO的改造：严格在线策略，奖励只看最终答案对不对，是0或1，不加格式奖励；用Token级的策略梯度损失和留一法估计优势，并用分步异步的采样框架提高效率。另外两根支柱是数据和环境：所有阶段的数据都由全自动的合成流水线生成，不依赖人工标注；环境分三种，先验世界环境零成本但没有真实反馈，基于2024年维基百科构建的离线模拟环境稳定便宜，真实环境最真实但最贵。还有一个设计值得注意：上下文管理，每一步只保留问题、一份不断更新的报告作为压缩记忆，以及最近一次的行动和观察。来源：arXiv 2510.24701 第2、3节。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35993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先看一下今天的路线图。整棵树的根是“前沿论文解读”，下面分成两个分支：左边是大模型，右边是智能体，每个分支各有四篇论文。大模型分支里，前三篇来自DeepSeek团队：V4关注百万Token级别的长上下文效率，V3.2讨论如何把开源模型推向前沿，R1则展示了如何用强化学习激发模型的推理能力。第四篇是ICLR 2026的杰出论文《LLMs Get Lost In Multi-Turn Conversation》，它提醒我们，单轮测试里表现很好的模型，在多轮、信息逐步给出的对话中会明显“迷失”。智能体分支里，通义DeepResearch讲如何训练一个能自主检索、深度研究的智能体；GLM-5讲从“氛围编程”走向“智能体工程”；Terminal-Bench给出一个在命令行里评测智能体的困难基准；最后的AI Scientist尝试把整个AI研究流程端到端自动化，并发表在Nature上。大家可以把这棵树当作今天的地图：前半段解决“模型能力从哪里来”，后半段回答“能力怎样变成行动”。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下面进入第一部分：大模型。这一部分我们关注的是模型本身。回想一下我们在课上学过的内容：Transformer的注意力机制、预训练加微调的范式，以及策略梯度等强化学习方法。这一部分的四篇论文，恰好分别对应这些知识点在前沿的延伸。DeepSeek-V4和V3.2主要回答效率问题：当上下文长到几十万甚至上百万个Token时，标准注意力的计算量会变得难以承受，研究者是怎样改造架构和注意力来降低成本的。DeepSeek-R1回答的是能力问题：推理能力能不能主要靠强化学习“激发”出来，而不是完全依赖人工标注的思维链。最后一篇多轮对话的论文则回答可靠性问题：模型在真实交互中为什么会走偏，又为什么难以纠正。读这四篇时，请大家留意每篇论文给出的实验数字从哪里来、在什么设置下测得，这也是读论文最重要的习惯之一。我们先从DeepSeek-V4开始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从DeepSeek-V4开始。先看它要解决什么问题。论文开头指出，以o1、R1为代表的推理模型开创了“测试时扩展”的新范式：让模型在回答前想得更久、写出更长的思维链，性能就能持续提升。但这里有一个根本性的约束——标准注意力机制的计算复杂度随序列长度呈二次增长。我们在课上推导过，自注意力要计算每个位置与所有位置的相似度，序列长度翻倍，计算量就变成四倍。与此同时，复杂的智能体工作流、大规模跨文档分析这类长程任务，又要求模型能高效处理超长上下文。论文认为，这种架构上的低效是限制测试时扩展继续获益、阻碍长程任务探索的关键障碍。所以V4的目标非常明确：不是单纯堆参数，而是打破超长上下文的效率壁垒，让一百万个Token的上下文能够被“日常化”地支持。请大家记住这个动机，下一页我们看它在架构上具体做了哪些改动。来源：arXiv 2606.19348 第1节。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最后看结果，图源是论文的Figure 1。右侧两张曲线图最能说明问题：横轴是上下文长度，纵轴分别是单Token推理计算量和累积的KV缓存。在一百万Token的设置下，V4-Pro虽然激活参数是490亿，比V3.2更多，但单Token计算量只有V3.2的27%，KV缓存只有10%；更小的V4-Flash，激活130亿参数，分别只有10%和7%。左侧是V4-Pro-Max与几个闭源前沿模型在知识、推理和智能体任务上的对比，大家可以看到它互有胜负，论文自己也承认在部分知识类评测上仍落后于最强的闭源模型。基座模型层面，长上下文基准LongBench-V2从V3.2的40.2提升到V4-Pro的51.5。给我们的启示是：长上下文能力不是单靠一个算法，而是架构、低精度存储与计算、以及推断系统的协同设计。这正对应邱锡鹏老师《大模型与智能体》第6章“大模型工程”，特别是6.3节关于推断运行时中缓存、调度与压缩的讨论；高效注意力的原理可以回看第3章3.9节。来源：arXiv 2606.19348 摘要、第1节与表1。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二篇是DeepSeek-V3.2，时间上早于V4，可以看作V4的前身。论文开篇给出一个很直接的观察：过去几个月里，开源模型虽然在进步，但闭源模型进步得更快，两者的差距不是在缩小，而是在拉大。作者分析后认为开源模型有三个关键短板。第一是架构：普遍依赖标准注意力，长序列效率很低，这既妨碍大规模部署，也妨碍有效的后训练。第二是资源分配：开源模型在后训练阶段投入的算力不足，难题上的表现因此受限。第三是智能体场景：开源模型在泛化和指令遵循上明显落后。V3.2针对这三点分别给出答案。这一页先看第一点：论文提出DeepSeek稀疏注意力DSA，把主模型核心注意力的复杂度从L平方降到L乘k，其中k是每个查询选中的Token数，远小于L。论文也坦率说明，负责挑选Token的闪电索引器本身仍是L平方复杂度，但它的计算量远小于原来的MLA注意力。来源：arXiv 2512.02556 第1节、第2.3节。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这一页看DSA的结构，图源是论文的Figure 2，绿色部分就是DSA新增的模块。它由两部分组成：第一是闪电索引器，它为当前查询Token和之前每个Token计算一个索引分数，头数很少、可以用FP8实现，激活函数选ReLU也是出于吞吐量考虑，所以很便宜；第二是细粒度的Top-k选择器，只取分数最高的k个键值条目参与真正的注意力计算。V3.2是在V3.1-Terminus基础上继续训练得到的，分两个阶段：先是稠密预热，冻结主模型、只训练索引器1000步，用KL散度让索引器去模仿主注意力的分布，共约21亿Token；然后是稀疏训练，每个查询只选2048个键值Token，训练15000步、约9437亿Token。除了架构，V3.2的另外两条主线在后训练：强化学习的算力预算超过预训练成本的10%，并且合成了1800多个环境、8.5万条复杂提示来做智能体训练。来源：arXiv 2512.02556 第1节、第2.1节。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来看结果，这张表摘自论文的表2。和闭源模型相比，V3.2在推理任务上与GPT-5 High相当，比如AIME 2025是93.1，GPT-5是94.6，但整体略逊于Gemini-3.0-Pro。更值得关注的是智能体任务：在Terminal Bench 2.0上，V3.2得到46.4，超过了GPT-5 High的35.2；在中文搜索BrowseCompZh上得到65.0，也是表中最高。论文还训练了一个放宽长度限制的高算力版本V3.2-Speciale，在2025年IMO、IOI、ICPC世界总决赛和CMO上都达到金牌水平。论文也坦承不足：知识广度仍落后于前沿闭源模型，而且达到同等精度往往需要更多输出Token。这篇论文给我们的启示是：在架构效率解决之后，后训练的算力规模和环境数据规模本身就是决定能力的关键变量。这对应邱锡鹏老师《大模型与智能体》第5章“后训练与对齐”，尤其是5.3节关于RLHF、DPO与GRPO的内容；而大规模智能体任务合成，可以结合第11章“工具与环境”来理解。来源：arXiv 2512.02556 表2、第1节、第5节。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三篇是DeepSeek-R1，它可能是近两年影响最大的开源论文之一。论文的出发点是：OpenAI的o1系列首次通过加长思维链实现了“推理时扩展”，在数学、代码、科学推理上大幅提升；但怎样有效地做测试时扩展，学界仍没有答案。过程奖励模型、强化学习、蒙特卡洛树搜索和束搜索等方法都被尝试过，却没有一种达到o1系列的通用推理水平。R1提出一个大胆的问题：能不能不用任何监督数据，只靠纯强化学习，让模型自己“进化”出推理能力？它以DeepSeek-V3-Base为基座，采用GRPO算法。请看上面的公式，这正好可以和我们学过的策略梯度、PPO联系起来：GRPO对每个问题采样一组G个回答，用组内奖励的均值和标准差来标准化，得到优势A_i，从而省掉了通常与策略模型一样大的价值网络critic；目标里的clip项限制更新幅度，KL项让策略不要偏离参考模型太远。来源：arXiv 2501.12948 第1节、第2.2.1节，公式(1)至(3)。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一页把R1的训练流程画成两条线，内容都来自论文第2.2和2.3节。上面一条是R1-Zero：直接在V3-Base上做强化学习，不做任何监督微调。奖励完全是规则式的，一是准确率奖励，比如数学题答案对不对、代码能否通过编译和测试；二是格式奖励，要求把思考过程放在think标签里。论文刻意只约束格式、不规定解题策略，以便观察模型自然的演化。R1-Zero推理很强，但可读性差、经常中英混杂。于是有了下面这条R1的四阶段流程：第一步冷启动，用几千条高质量长思维链数据微调基座；第二步做面向推理的强化学习，并加入语言一致性奖励来抑制语言混杂；第三步在强化学习接近收敛时做拒绝采样，得到约60万条推理数据，再加约20万条写作、问答等非推理数据，共约80万条，对基座微调两轮；第四步再做一轮面向全场景的强化学习，兼顾有用性和无害性。大家可以注意“强化学习—监督微调—再强化学习”这种交替迭代的思路。来源：arXiv 2501.12948 第2.2、2.3节。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看结果。左图是论文的Figure 2：R1-Zero在强化学习过程中AIME 2024准确率的变化，蓝线是pass@1，从15.6%一路升到71.0%；红线是16次采样多数投票，最终达到86.7%，超过了OpenAI o1-0912。论文还记录了一个有趣的“顿悟时刻”：训练中途模型会自己写出“等一下，这里可以重新想一想”，学会了反思和回溯，这种行为并没有人教过它。右上角的表格摘自论文表4：完整的R1在AIME 2024上达到79.8%，MATH-500达到97.3%，与OpenAI o1-1217基本相当。另一个重要结论是蒸馏：用R1生成的数据直接微调小模型，32B的蒸馏模型在AIME 2024上达到72.6%，超过o1-mini的63.6%。启示是：只要奖励可验证，强化学习本身就能激发长链推理；而大模型学到的推理模式可以通过蒸馏高效传给小模型。这对应邱锡鹏老师《大模型与智能体》第7章，特别是7.5节“推理模型的训练”；GRPO算法本身可以回看第5章5.3节。来源：arXiv 2501.12948 第1节、第2.2.4节、表3至表5。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第四篇换一个角度，不讲怎么把模型做强，而讲模型在真实使用中的可靠性。这篇论文获得了ICLR 2026杰出论文奖，作者来自微软研究院和Salesforce研究院。论文的出发点是一个错位：现在的大模型评测几乎都是单轮、指令一次说清的；可真实对话里，用户常常一开始说不清楚，需求是在多轮交流中一点点补全的，对话日志分析也证实这种“欠指定”非常普遍。已有的多轮评测大多是“情景式”的，每一轮是一个可以单独评分的子任务，论文认为这会高估模型的多轮能力。所以作者把同一条单轮指令拆成若干“分片”：第一片给出总体意图，后面每片补充一个条件，每轮最多揭示一片。评价上，作者对同一条指令重复模拟10次，定义三个指标：平均表现P、能力A取第90百分位，代表“最好情况”，不可靠性U是第90与第10百分位之差，代表“最好和最差差多远”。这个拆分很重要，下一页的结论就建立在它之上。来源：arXiv 2505.06120 第1至5节。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这一页是论文的模拟框架，图源是论文的Figure 3，红色框是被评测的模型。流程是这样的：用户模拟器每轮最多揭示一个分片；被测模型自由回复；策略分类器判断这条回复是在澄清、含糊其辞，还是给出了答案；如果是答案，答案抽取器把答案抠出来，交给任务评估器打分。答对就结束；答错或没作答，就进入下一轮，直到分片用完。用户模拟器、分类器和抽取器都由GPT-4o-mini实现，作者人工检查了几百条模拟对话，模拟出错的比例不到5%，对被测模型不利的不到2%。实验规模相当大：六类生成任务，包括代码、数据库查询、API调用、数学、数据到文本和摘要，共600条指令；15个主流模型，在单轮完整、拼接和分片三种设置下各跑10次，总共超过20万次模拟对话。这里的“拼接”设置是把所有分片一次性给出，用来排除“拆分时丢信息”的解释。来源：arXiv 2505.06120 第3至5节。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看结果，左图是论文的Figure 1：纵轴是能力，横轴是不可靠性，蓝点是单轮设置，黄点是多轮分片设置，每个模型都从左上方被“拉”到右下方。具体数字是：在六类任务上，从单轮完整指令到多轮分片，平均表现下降39%；而把分片一次性拼接给出时，表现仍有单轮的95.1%，说明问题不在信息丢失，而在多轮本身。进一步分解，能力平均只降16%，不可靠性却增加了112%，翻了一倍多。也就是说，模型并不是不会做，而是在多轮中一旦走错一步，就迷失且回不来。推理模型o3和DeepSeek-R1同样会迷失；即使只拆成两片也会出现；把温度降到0，不可靠性仍有约30%；每轮复述全部需求的Snowball策略也只能挽回15%到20%。启示：评测要覆盖多轮、欠指定的真实交互，模型和智能体框架要管理好对话状态。这对应邱锡鹏老师《大模型与智能体》第13章13.2节“评测设计与质量控制”，以及第12章12.1节关于记忆系统的讨论。来源：arXiv 2505.06120 第6、7节。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好，前半节我们看的是大模型本身：怎么更高效、怎么学会推理，以及在多轮对话中为什么会迷失。下面进入第二部分：智能体。如果说大模型是一个会思考的“大脑”，那么智能体就是给这个大脑接上手脚和感官，让它能调用工具、观察环境反馈、在多步行动中完成一个目标。我们在强化学习那一章学过“智能体—环境”交互的框架：智能体观察状态、执行动作、获得奖励。今天的大模型智能体本质上仍是这个框架，只是动作变成了搜索、浏览网页、写代码、运行命令，状态变成了不断增长的上下文。这一部分的四篇论文，分别对应四个问题：通义DeepResearch回答“怎么训练一个会做深度研究的智能体”；GLM-5回答“怎么从写代码走向完成工程任务”；Terminal-Bench回答“怎么可靠地评测智能体”；AI Scientist则走得最远，尝试让智能体完成从提出想法到写出论文的整个科研流程。请大家在听的时候思考：智能体的能力，有多少来自模型本身，有多少来自环境与训练数据的设计？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第一篇智能体论文是阿里通义实验室的Tongyi DeepResearch。所谓“深度研究”，是一种新的智能体能力：模型在互联网上自主地进行多步推理和信息搜索，完成复杂的研究任务，几十分钟就能做完人类需要几个小时的工作。问题在于，现有的深度研究系统大多是闭源的，中间过程看不到，社区也缺少一套系统的方法和完全开源的模型。训练这样的智能体有两大难点：第一是数据，研究级的问题和完整的行动轨迹在网上几乎找不到，人工标注又极其昂贵；第二是环境，真实互联网是非平稳的，分布一直在变，而且每一次API调用都要花钱。下面这张图是它的基本框架ReAct：每一步，智能体先“思考”，再“行动”——可用的工具有搜索、访问网页、Python解释器、Google Scholar和文件解析——然后得到环境的“观察”，如此循环，最后一步输出一份深度报告。大家可以把它和强化学习中的状态、动作、奖励对应起来。来源：arXiv 2510.24701 第1、2节和第3.1节。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来看通义DeepResearch的结果。表格节选自论文表1，指标是三次独立运行的平均值Avg@3。和DeepSeek-V3.1、OpenAI o3、OpenAI DeepResearch相比，这个只有每Token激活33亿参数的模型，在“人类最后的考试”HLE上拿到32.9，GAIA 70.9，xbench-DeepSearch 75.0，FRAMES 90.6，都是表中最高；不过在BrowseComp上43.4，仍低于o3和OpenAI DeepResearch，这一点要客观看待。论文还提出Heavy Mode：并行跑n个智能体，各自产出压缩后的研究报告，再由一个综合模型汇总，HLE提升到38.3%，BrowseComp到58.3%。我最喜欢的是一个分析实验：用64K上下文模型筛选出的课程去训练只有32K上下文的模型，它的回答长度反而越来越短——因为太长的解法拿不到奖励，模型被迫学会更简洁高效的行动序列。启示是：智能体的能力不只来自模型，还来自数据和环境的设计。对应教材第10章智能体闭环、第11章11.2节Agentic RAG，以及第13章训练数据与学习信号。来源：arXiv 2510.24701 表1、4.3节、4.4节。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第二篇智能体论文是智谱的GLM-5，标题就点明了主题：从Vibe Coding到Agentic Engineering。论文给了很清楚的定义：Vibe Coding是人写提示、让AI模型写代码；Agentic Engineering则是智能体自己写代码——自己规划、实现、再迭代。为什么要做这个转变？论文指出，大模型正在从被动的知识库变成主动的问题解决者，这带来两个挑战：一是计算成本，二是在复杂软件工程中的真实适应能力。传统的静态基准比如SWE-bench已经不够了，因为今天的编码智能体可以自主连续写好几个小时的代码。真正的长程任务需要在成千上万个文件的代码库里找到正确位置，进行多步开发，而且每一步行动都会改变后面的上下文。这和我们上一讲多轮对话“迷失”的问题一脉相承：交互越长，越考验模型的一致性。下一页我们看GLM-5从架构和训练上怎么应对。来源：arXiv 2602.15763 第1、4节和6.1节。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这页是GLM-5的方法，右边是论文Figure 5的整体训练流程。先看规模：总参数7440亿，每个Token激活400亿，256个专家、80层，基座模型一共训练了28.5万亿Token。为了控制成本，它采用了我们在DeepSeek-V3.2那里讲过的DSA稀疏注意力，按Token重要性分配注意力，降低训练和推理开销。训练分三段：预训练先通用语料、再代码与推理语料；中训练把上下文从4K逐步扩到200K，重点是长上下文的智能体数据；后训练在整体SFT之后，依次做推理RL、智能体RL和通用RL，并且全程用“在线跨阶段蒸馏”，防止后面的阶段把前面学到的能力忘掉。推理加速方面，训练时让3个多Token预测层共享参数，推测解码的接受长度比DeepSeek-V3.2更长。工程上，它的异步RL框架把生成和训练解耦，减少GPU在智能体采样时的空闲；还构建了一万多个可验证的软件工程和终端训练场景。另外，GLM-5首日就适配了华为昇腾等7个国产芯片平台。来源：arXiv 2602.15763 第1、2、4节。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看GLM-5的结果。右边表格节选自论文表7，比较了GLM-5、DeepSeek-V3.2、Claude Opus 4.5和GPT-5.2。可以看到，GLM-5在带工具的HLE上50.4、BrowseComp上62.0，是表中最高；在SWE-bench Verified和Terminal-Bench 2.0上，它略低于Claude Opus 4.5，但已经非常接近，而且大幅领先上一代开源模型DeepSeek-V3.2。论文还报告：在8项基准上平均比GLM-4.7提升约20%；在Artificial Analysis智能指数上得到50分，是第一个达到50分的开放权重模型；在LMArena的文本和代码榜单上都是开源第一。左图是长程任务：Vending-Bench 2要求模型模拟经营一台自动售货机一整年，GLM-5最终余额4432美元，开源第一。启示有两点：一是评测正在从静态题库转向长程、真实的工程任务；二是架构降本加上异步强化学习，让开源模型能追近前沿闭源模型。对应教材第11章11.3节终端等软件环境接口，以及第13章13.2节评测设计。来源：arXiv 2602.15763 第1节、表7。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前两篇论文都在大量使用一个基准：Terminal-Bench。这篇论文就是它的2.0版本。作者的出发点很直接：现有基准有两难，要么测的不是真实任务，要么不够难，已经区分不出前沿模型。为什么选终端？因为终端是一个通用而强大的接口，软件工程、科学计算、网络安全、机器学习这些高价值工作都在终端里完成；而且它是纯文本的，天然适合大模型，现在Cursor、Codex CLI、Claude Code、Gemini CLI这些智能体都以终端为标准工具。Terminal-Bench想测的是：智能体能不能完成专业人士拿报酬去做的高技能工作，比如配置遗留系统、复现研究论文、解决软件工程问题。上面这个“公式”概括了一个任务的组成：指令、Docker环境、测试、参考解和时限。特别注意，测试只看容器最后的状态，不管智能体用了什么命令——这是一个结果导向的评测，允许智能体用任何方法完成。来源：arXiv 2601.11868 摘要、第1、2节。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这一页看Terminal-Bench怎么造出一个“难而可信”的基准。左图是论文的Figure 2：给智能体的是一个Docker容器和一条指令，比如“把这个COBOL程序用Python重写，结果要与原程序一致”；智能体在容器里自由操作，最后把测试拷进去运行，判定通过与否。每个任务要满足三条标准：明确性，即测试通过当且仅当终态正确；可解性，有一份参考解能通过全部测试；完整性，智能体不能利用现实中不存在的捷径作弊，比如偷看git仓库未来的提交。数据来自众包：93位贡献者提交了229个任务，最终精选89个。任务难度跨度很大，最难的一题是修复OCaml垃圾回收器，作者估计专家要约24小时、初级工程师要约240小时。审核非常严格：自动化流程跑参考解、确认什么都不做的智能体会失败、用语言模型查错、专家人工审核，还专门运行一个“作弊”智能体寻找漏洞，平均每题约3小时审核。评测时作者还做了一个中立的智能体Terminus 2，只有一个无头终端工具，用来公平比较不同模型。来源：arXiv 2601.11868 第2、3节、表1。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Terminal-Bench 2.0的结果很有冲击力。左图是论文的Figure 1，每个模型都配上让它表现最好的智能体框架。作者评测了6种智能体、16个前沿模型，总共32155次试验。最强的组合是Codex CLI加GPT-5.2，也只解决了63%的任务；第二是Terminus 2加Claude Opus 4.5，58%。开放权重模型里最好的是Kimi K2 Thinking，36%。一个重要发现是：选模型比选框架更重要，同样用Codex CLI，把GPT-5-Nano换成GPT-5.2，解决率提升52%。这些任务确实是长程的：有的单题要跑两个小时、几百次API调用、用掉将近一亿Token。错误分析显示，失败主要来自执行错误。作者还指出，8个月内最佳成绩几乎翻倍，这个基准可能在一年内就饱和。启示是：好的智能体评测需要真实任务、可验证的结果和严格的审核，而且评测本身也要随能力不断升级。对应教材第13章13.2节评测设计与质量控制，以及第11章11.3节终端等软件环境接口。来源：arXiv 2601.11868 第3、4节。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最后一篇论文走得最远：Sakana AI等团队的The AI Scientist，发表在2026年的Nature上。让AI做科学研究是人工智能领域由来已久的梦想。在大模型出现之前，AI只能做一些很窄的任务，比如发现化学结构、证明数学定理、预测蛋白质的三维结构。有了大模型以后，AI能帮我们提出假设、写文献综述、写实验代码，但这些都只是科研中的单个环节。从提出想法一直到论文发表，这整个科研周期，此前还没有系统能够自主走通。The AI Scientist就是要把下面这条链串起来：提出想法、查新过滤、编写代码运行实验、作图分析、撰写论文，最后还自己做同行评审。作者特别指出一个核心难题：怎样大规模、自动地评估科研产出的质量？没有这个评估，就无法比较不同配置、也无法知道系统是否在进步。他们聚焦在机器学习领域，因为这里的实验完全可以在计算机上完成。来源：arXiv 2606.15497 摘要、第1、2节。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这一页是The AI Scientist的工作流程，左图是论文Figure 1A。整个系统分四个阶段。第一是构思：系统在给定的机器学习子领域里，不断扩充一个研究方向的“档案库”，每个想法都有标题、动机和实验计划，再调用Semantic Scholar和网页检索，把和已有文献太相似的想法剔除。第二是实验，这是最复杂的部分。无模板版本采用智能体树搜索，分四个阶段：初步探索、调超参数、执行研究议程、做消融实验。每个阶段都是一棵搜索树，阶段结束时由一个大模型评估所有叶节点，选出最有希望的作为下一阶段的根，相当于剪掉不太有前途的方向。第三是写作：按LaTeX会议模板逐节写，并用Semantic Scholar检索20轮补充引用。第四是审稿：自动审稿人按照NeurIPS的审稿指南，先生成5份独立审稿，再由一个扮演领域主席的元审稿给出接收或拒绝。系统有两种模式：基于人类提供的代码模板，或者完全无模板的开放探索。大家可以注意到，这其实是我们前面讲的智能体闭环、工具调用和树搜索的综合应用。来源：arXiv 2606.15497 第2、3节和方法部分。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最后看AI Scientist的结果。左图是论文Figure 1B：横轴是基础模型的发布时间，纵轴是自动审稿人给生成论文打的分，可以看到模型越新，论文质量越高，这意味着系统会随着基础模型进步而自动变强。右边表格是自动审稿人本身的可靠性：和NeurIPS 2021人类审稿一致性实验相比，它的平衡准确率0.69对0.66，F1 0.62对0.49，在知识截止之后的2025年论文上也保持相当水平；但要注意它的假阳性率更高，也就是更容易放过差论文。最引人注目的是真实投稿实验：作者经ICLR和研讨会组织者同意，把3篇完全由AI生成的论文投到ICLR 2025的ICBINB研讨会，与43篇论文一起盲审，其中1篇平均得分6.33，超过平均录用线，随后按事先约定撤稿。作者也坦承局限：3篇只中1篇，研讨会录用率70%，远高于主会的32%；常见问题包括想法幼稚、实现有误、引用幻觉。还有伦理风险，比如压垮审稿体系。对应教材第15章AI与科学、第16章风险与治理。来源：arXiv 2606.15497 第3至5节、表1。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来总结一下。今天八篇论文沿着两条主线展开。大模型这一条：DeepSeek-V4和V3.2解决效率问题，靠稀疏注意力加上系统层面的协同设计；DeepSeek-R1说明在奖励可验证的条件下，纯强化学习就能激发长链推理；而“多轮对话迷失”这篇提醒我们，单轮的高分不等于真实交互中的可靠。智能体这一条：通义DeepResearch用合成数据和分层环境训练研究型智能体；GLM-5用异步智能体强化学习走向智能体工程；Terminal-Bench告诉我们如何严格地评测智能体；AI Scientist则尝试把整个科研流程交给智能体。如果找一条贯穿始终的线索，那就是“可验证的反馈”：规则奖励、单元测试、自动审稿，它们既是训练信号，也是评测标准。最后留四个讨论题，大家课后可以结合教材相应章节思考：第一，难以验证的任务，奖励从哪里来？第二，智能体该怎样管理记忆与状态？第三，结果导向的评测会被怎样钻空子？第四，AI写的论文应该如何披露与治理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这是今天用到的全部参考文献。Part A四篇：DeepSeek-V4、DeepSeek-V3.2、DeepSeek-R1，以及获得ICLR 2026杰出论文奖的“大模型在多轮对话中迷失”；Part B四篇：通义DeepResearch技术报告、GLM-5、Terminal-Bench，以及发表在Nature上的AI Scientist。所有论文都可以在arXiv上用编号直接找到，网址是arxiv.org/abs加编号；AI Scientist的期刊版本在Nature网站上。每篇论文对应的教材章节，都标在了各自“结果与启示”页的“教材”一行里，教材是邱锡鹏老师的《大模型与智能体》。建议大家课后至少精读一篇，重点看它的方法部分和实验设计，思考哪些数字支撑了作者的结论，哪些结论还需要更多证据。谢谢大家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9393162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966F891-39E4-4949-84B5-293BD1F65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07" y="1524000"/>
            <a:ext cx="6117447" cy="4684464"/>
          </a:xfrm>
          <a:prstGeom prst="rect">
            <a:avLst/>
          </a:prstGeom>
        </p:spPr>
      </p:pic>
      <p:sp>
        <p:nvSpPr>
          <p:cNvPr id="4" name="Rectangle 10"/>
          <p:cNvSpPr/>
          <p:nvPr/>
        </p:nvSpPr>
        <p:spPr>
          <a:xfrm>
            <a:off x="4038600" y="3657602"/>
            <a:ext cx="6637867" cy="165448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304801" y="673897"/>
            <a:ext cx="6117447" cy="719623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 sz="2025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/>
          <p:nvPr/>
        </p:nvSpPr>
        <p:spPr>
          <a:xfrm>
            <a:off x="4038600" y="3657602"/>
            <a:ext cx="304800" cy="1654481"/>
          </a:xfrm>
          <a:prstGeom prst="rect">
            <a:avLst/>
          </a:prstGeom>
          <a:solidFill>
            <a:srgbClr val="EB641B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359807" y="665099"/>
            <a:ext cx="187820" cy="73123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 dirty="0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343401" y="3827594"/>
            <a:ext cx="6142567" cy="1280888"/>
          </a:xfrm>
        </p:spPr>
        <p:txBody>
          <a:bodyPr anchor="ctr"/>
          <a:lstStyle>
            <a:lvl1pPr algn="ctr">
              <a:defRPr sz="21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63007" y="726666"/>
            <a:ext cx="5812317" cy="56873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aseline="0">
                <a:solidFill>
                  <a:schemeClr val="tx2"/>
                </a:solidFill>
                <a:latin typeface="+mn-lt"/>
                <a:ea typeface="+mn-ea"/>
                <a:cs typeface="+mj-cs"/>
              </a:defRPr>
            </a:lvl1pPr>
            <a:lvl2pPr marL="192881" indent="0" algn="ctr">
              <a:buNone/>
            </a:lvl2pPr>
            <a:lvl3pPr marL="385763" indent="0" algn="ctr">
              <a:buNone/>
            </a:lvl3pPr>
            <a:lvl4pPr marL="578644" indent="0" algn="ctr">
              <a:buNone/>
            </a:lvl4pPr>
            <a:lvl5pPr marL="771525" indent="0" algn="ctr">
              <a:buNone/>
            </a:lvl5pPr>
            <a:lvl6pPr marL="964406" indent="0" algn="ctr">
              <a:buNone/>
            </a:lvl6pPr>
            <a:lvl7pPr marL="1157288" indent="0" algn="ctr">
              <a:buNone/>
            </a:lvl7pPr>
            <a:lvl8pPr marL="1350169" indent="0" algn="ctr">
              <a:buNone/>
            </a:lvl8pPr>
            <a:lvl9pPr marL="1543050" indent="0" algn="ctr">
              <a:buNone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/>
          </p:nvPr>
        </p:nvSpPr>
        <p:spPr>
          <a:xfrm>
            <a:off x="5280025" y="5550204"/>
            <a:ext cx="4273555" cy="7908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8767121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22BBD6FA-A54A-485F-87D9-C9652F586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07" y="1524000"/>
            <a:ext cx="6117447" cy="4684464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80B6937C-32A7-4CC7-BE4A-AB7A564C7186}"/>
              </a:ext>
            </a:extLst>
          </p:cNvPr>
          <p:cNvSpPr/>
          <p:nvPr/>
        </p:nvSpPr>
        <p:spPr>
          <a:xfrm>
            <a:off x="4038600" y="3657602"/>
            <a:ext cx="6637867" cy="165448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EDC16F34-8BA1-4A4E-B0D4-81397E1E7CD0}"/>
              </a:ext>
            </a:extLst>
          </p:cNvPr>
          <p:cNvSpPr/>
          <p:nvPr/>
        </p:nvSpPr>
        <p:spPr>
          <a:xfrm>
            <a:off x="4038600" y="3657602"/>
            <a:ext cx="304800" cy="1654481"/>
          </a:xfrm>
          <a:prstGeom prst="rect">
            <a:avLst/>
          </a:prstGeom>
          <a:solidFill>
            <a:srgbClr val="EB641B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8" name="Title 7">
            <a:extLst>
              <a:ext uri="{FF2B5EF4-FFF2-40B4-BE49-F238E27FC236}">
                <a16:creationId xmlns:a16="http://schemas.microsoft.com/office/drawing/2014/main" id="{66A552C8-61F4-43FC-A974-9DE54534BA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3401" y="3827594"/>
            <a:ext cx="6142567" cy="1280888"/>
          </a:xfrm>
        </p:spPr>
        <p:txBody>
          <a:bodyPr anchor="ctr"/>
          <a:lstStyle>
            <a:lvl1pPr algn="ctr">
              <a:defRPr sz="21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717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5050A8B-65E7-4672-9976-F9678ACCF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B69B4C9B-667A-475B-923C-B441E63112E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609600" y="990600"/>
            <a:ext cx="109728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aseline="0">
                <a:latin typeface="+mn-lt"/>
              </a:defRPr>
            </a:lvl1pPr>
            <a:lvl2pPr>
              <a:defRPr baseline="0">
                <a:latin typeface="+mn-lt"/>
              </a:defRPr>
            </a:lvl2pPr>
            <a:lvl3pPr>
              <a:defRPr baseline="0">
                <a:latin typeface="+mn-lt"/>
              </a:defRPr>
            </a:lvl3pPr>
            <a:lvl4pPr>
              <a:defRPr baseline="0">
                <a:latin typeface="+mn-lt"/>
              </a:defRPr>
            </a:lvl4pPr>
            <a:lvl5pPr>
              <a:defRPr baseline="0">
                <a:latin typeface="+mn-lt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</p:spTree>
    <p:extLst>
      <p:ext uri="{BB962C8B-B14F-4D97-AF65-F5344CB8AC3E}">
        <p14:creationId xmlns:p14="http://schemas.microsoft.com/office/powerpoint/2010/main" val="270189748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A3B309-5F91-4EC3-B303-AAA2C6672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132647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2554C09-2158-4702-9B4A-E0C68913C68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609600" y="1066801"/>
            <a:ext cx="5486400" cy="518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aseline="0">
                <a:latin typeface="+mn-lt"/>
              </a:defRPr>
            </a:lvl1pPr>
            <a:lvl2pPr>
              <a:defRPr baseline="0">
                <a:latin typeface="+mn-lt"/>
              </a:defRPr>
            </a:lvl2pPr>
            <a:lvl3pPr>
              <a:defRPr baseline="0">
                <a:latin typeface="+mn-lt"/>
              </a:defRPr>
            </a:lvl3pPr>
            <a:lvl4pPr>
              <a:defRPr baseline="0">
                <a:latin typeface="+mn-lt"/>
              </a:defRPr>
            </a:lvl4pPr>
            <a:lvl5pPr>
              <a:defRPr baseline="0">
                <a:latin typeface="+mn-lt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6DDB8618-EAD8-4F6C-91B0-8D6B79685A8E}"/>
              </a:ext>
            </a:extLst>
          </p:cNvPr>
          <p:cNvSpPr>
            <a:spLocks noGrp="1"/>
          </p:cNvSpPr>
          <p:nvPr>
            <p:ph idx="10"/>
          </p:nvPr>
        </p:nvSpPr>
        <p:spPr bwMode="auto">
          <a:xfrm>
            <a:off x="6248400" y="1066800"/>
            <a:ext cx="5334000" cy="5181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3866493-C33C-47CF-99CE-6E19EE05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BBF6941-949E-4A04-9A27-6C5758225CF1}"/>
              </a:ext>
            </a:extLst>
          </p:cNvPr>
          <p:cNvCxnSpPr/>
          <p:nvPr/>
        </p:nvCxnSpPr>
        <p:spPr>
          <a:xfrm>
            <a:off x="6172200" y="1066800"/>
            <a:ext cx="0" cy="518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90253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Text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2554C09-2158-4702-9B4A-E0C68913C68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609599" y="990600"/>
            <a:ext cx="5885795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aseline="0">
                <a:latin typeface="+mn-lt"/>
              </a:defRPr>
            </a:lvl1pPr>
            <a:lvl2pPr>
              <a:defRPr baseline="0">
                <a:latin typeface="+mn-lt"/>
              </a:defRPr>
            </a:lvl2pPr>
            <a:lvl3pPr>
              <a:defRPr baseline="0">
                <a:latin typeface="+mn-lt"/>
              </a:defRPr>
            </a:lvl3pPr>
            <a:lvl4pPr>
              <a:defRPr baseline="0">
                <a:latin typeface="+mn-lt"/>
              </a:defRPr>
            </a:lvl4pPr>
            <a:lvl5pPr>
              <a:defRPr baseline="0">
                <a:latin typeface="+mn-lt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3866493-C33C-47CF-99CE-6E19EE05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4E9E31A-5EEF-4165-B7AF-A4322917E67F}"/>
              </a:ext>
            </a:extLst>
          </p:cNvPr>
          <p:cNvCxnSpPr>
            <a:cxnSpLocks/>
          </p:cNvCxnSpPr>
          <p:nvPr/>
        </p:nvCxnSpPr>
        <p:spPr>
          <a:xfrm>
            <a:off x="6553200" y="1066800"/>
            <a:ext cx="0" cy="533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FE90E94-811F-4799-A62A-EF3056C442C4}"/>
              </a:ext>
            </a:extLst>
          </p:cNvPr>
          <p:cNvCxnSpPr/>
          <p:nvPr userDrawn="1"/>
        </p:nvCxnSpPr>
        <p:spPr>
          <a:xfrm>
            <a:off x="7112000" y="1219200"/>
            <a:ext cx="0" cy="4937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5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911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999067" y="2438403"/>
            <a:ext cx="9753600" cy="1956197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304800" y="673896"/>
            <a:ext cx="7213600" cy="719623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 sz="3600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/>
          <p:nvPr/>
        </p:nvSpPr>
        <p:spPr>
          <a:xfrm>
            <a:off x="999067" y="2438403"/>
            <a:ext cx="304800" cy="1956197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359806" y="665099"/>
            <a:ext cx="187820" cy="73123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418167" y="2676527"/>
            <a:ext cx="9144000" cy="1514475"/>
          </a:xfr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63006" y="726666"/>
            <a:ext cx="6853796" cy="568735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j-cs"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/>
          </p:nvPr>
        </p:nvSpPr>
        <p:spPr>
          <a:xfrm>
            <a:off x="2946402" y="4800600"/>
            <a:ext cx="6737351" cy="1600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0491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 sz="2400"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 sz="2400"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 sz="1800"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 sz="1600"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050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3048003"/>
            <a:ext cx="304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华文楷体" panose="02010600040101010101" pitchFamily="2" charset="-122"/>
                <a:ea typeface="华文楷体" panose="02010600040101010101" pitchFamily="2" charset="-122"/>
              </a:rPr>
              <a:t>谢  谢</a:t>
            </a:r>
            <a:endParaRPr lang="en-US" altLang="zh-CN" sz="3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953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999067" y="2438403"/>
            <a:ext cx="9753600" cy="1956197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/>
          <p:nvPr/>
        </p:nvSpPr>
        <p:spPr>
          <a:xfrm>
            <a:off x="999067" y="2438403"/>
            <a:ext cx="304800" cy="1956197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418167" y="2676527"/>
            <a:ext cx="9144000" cy="1514475"/>
          </a:xfrm>
        </p:spPr>
        <p:txBody>
          <a:bodyPr anchor="ctr"/>
          <a:lstStyle>
            <a:lvl1pPr algn="ctr"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082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1258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Text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6299200" cy="4937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7112000" y="1219200"/>
            <a:ext cx="0" cy="4937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019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2683792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152401"/>
            <a:ext cx="10972800" cy="73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09600" y="990601"/>
            <a:ext cx="10972800" cy="541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  <a:endParaRPr lang="en-US" altLang="zh-CN" dirty="0"/>
          </a:p>
        </p:txBody>
      </p:sp>
      <p:sp>
        <p:nvSpPr>
          <p:cNvPr id="1032" name="Straight Connector 28"/>
          <p:cNvSpPr>
            <a:spLocks noChangeShapeType="1"/>
          </p:cNvSpPr>
          <p:nvPr/>
        </p:nvSpPr>
        <p:spPr bwMode="auto">
          <a:xfrm>
            <a:off x="609600" y="898949"/>
            <a:ext cx="109728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4DA9BC6-43CA-408A-BEB7-8746EA49C870}"/>
              </a:ext>
            </a:extLst>
          </p:cNvPr>
          <p:cNvSpPr txBox="1">
            <a:spLocks/>
          </p:cNvSpPr>
          <p:nvPr/>
        </p:nvSpPr>
        <p:spPr>
          <a:xfrm>
            <a:off x="4114800" y="6492877"/>
            <a:ext cx="3962400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2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latin typeface="+mn-ea"/>
                <a:ea typeface="+mn-ea"/>
              </a:rPr>
              <a:t>《</a:t>
            </a:r>
            <a:r>
              <a:rPr lang="zh-CN" altLang="en-US" sz="1050" dirty="0">
                <a:latin typeface="+mn-ea"/>
                <a:ea typeface="+mn-ea"/>
              </a:rPr>
              <a:t>深度学习</a:t>
            </a:r>
            <a:r>
              <a:rPr lang="en-US" altLang="zh-CN" sz="1050" dirty="0">
                <a:latin typeface="+mn-ea"/>
                <a:ea typeface="+mn-ea"/>
              </a:rPr>
              <a:t>》</a:t>
            </a:r>
            <a:endParaRPr lang="zh-CN" altLang="zh-CN" sz="1050" dirty="0">
              <a:latin typeface="+mn-ea"/>
              <a:ea typeface="+mn-ea"/>
            </a:endParaRPr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5ED38AFC-6FCA-41F0-B286-064BF4E13FFB}"/>
              </a:ext>
            </a:extLst>
          </p:cNvPr>
          <p:cNvSpPr/>
          <p:nvPr/>
        </p:nvSpPr>
        <p:spPr>
          <a:xfrm>
            <a:off x="10601736" y="6548479"/>
            <a:ext cx="700000" cy="25391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defRPr/>
            </a:pPr>
            <a:fld id="{7A0AC270-0923-4589-A51D-6091E7C5371F}" type="slidenum">
              <a:rPr lang="zh-CN" altLang="en-US" sz="1050" kern="1200" smtClean="0">
                <a:solidFill>
                  <a:schemeClr val="tx2"/>
                </a:solidFill>
                <a:latin typeface="+mn-ea"/>
                <a:ea typeface="+mn-ea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altLang="zh-CN" sz="1050" kern="1200" dirty="0">
              <a:solidFill>
                <a:schemeClr val="tx2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Straight Connector 27">
            <a:extLst>
              <a:ext uri="{FF2B5EF4-FFF2-40B4-BE49-F238E27FC236}">
                <a16:creationId xmlns:a16="http://schemas.microsoft.com/office/drawing/2014/main" id="{D59285DE-C1F6-4B21-8CFE-2BDB4A08D1B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477000"/>
            <a:ext cx="109728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5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2814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31" r:id="rId11"/>
    <p:sldLayoutId id="2147483828" r:id="rId12"/>
    <p:sldLayoutId id="2147483832" r:id="rId13"/>
    <p:sldLayoutId id="2147483830" r:id="rId1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519">
          <a:solidFill>
            <a:schemeClr val="tx2"/>
          </a:solidFill>
          <a:latin typeface="Calibri" panose="020F050202020403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519">
          <a:solidFill>
            <a:schemeClr val="tx2"/>
          </a:solidFill>
          <a:latin typeface="Calibri" panose="020F050202020403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519">
          <a:solidFill>
            <a:schemeClr val="tx2"/>
          </a:solidFill>
          <a:latin typeface="Calibri" panose="020F050202020403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519">
          <a:solidFill>
            <a:schemeClr val="tx2"/>
          </a:solidFill>
          <a:latin typeface="Calibri" panose="020F0502020204030204" pitchFamily="34" charset="0"/>
        </a:defRPr>
      </a:lvl5pPr>
      <a:lvl6pPr marL="192881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Calibri" panose="020F0502020204030204" pitchFamily="34" charset="0"/>
        </a:defRPr>
      </a:lvl6pPr>
      <a:lvl7pPr marL="385763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Calibri" panose="020F0502020204030204" pitchFamily="34" charset="0"/>
        </a:defRPr>
      </a:lvl7pPr>
      <a:lvl8pPr marL="578644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Calibri" panose="020F0502020204030204" pitchFamily="34" charset="0"/>
        </a:defRPr>
      </a:lvl8pPr>
      <a:lvl9pPr marL="771525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115193" indent="-115193" algn="l" rtl="0" eaLnBrk="1" fontAlgn="base" hangingPunct="1">
        <a:spcBef>
          <a:spcPts val="254"/>
        </a:spcBef>
        <a:spcAft>
          <a:spcPct val="0"/>
        </a:spcAft>
        <a:buClr>
          <a:srgbClr val="000000"/>
        </a:buClr>
        <a:buSzPct val="76000"/>
        <a:buFont typeface="Wingdings 3" panose="05040102010807070707" pitchFamily="18" charset="2"/>
        <a:buChar char=""/>
        <a:defRPr lang="en-US" altLang="zh-CN" sz="2400" kern="1200" baseline="0" dirty="0" smtClean="0">
          <a:solidFill>
            <a:srgbClr val="C00000"/>
          </a:solidFill>
          <a:latin typeface="+mn-lt"/>
          <a:ea typeface="+mn-ea"/>
          <a:cs typeface="Arial" panose="020B0604020202020204" pitchFamily="34" charset="0"/>
        </a:defRPr>
      </a:lvl1pPr>
      <a:lvl2pPr marL="231056" indent="-115193" algn="l" rtl="0" eaLnBrk="1" fontAlgn="base" hangingPunct="1">
        <a:spcBef>
          <a:spcPts val="211"/>
        </a:spcBef>
        <a:spcAft>
          <a:spcPct val="0"/>
        </a:spcAft>
        <a:buClr>
          <a:srgbClr val="000000"/>
        </a:buClr>
        <a:buSzPct val="76000"/>
        <a:buFont typeface="Wingdings 3" panose="05040102010807070707" pitchFamily="18" charset="2"/>
        <a:buChar char=""/>
        <a:defRPr sz="2100" kern="1200" baseline="0">
          <a:solidFill>
            <a:srgbClr val="000000"/>
          </a:solidFill>
          <a:latin typeface="+mn-lt"/>
          <a:ea typeface="+mn-ea"/>
          <a:cs typeface="+mn-cs"/>
        </a:defRPr>
      </a:lvl2pPr>
      <a:lvl3pPr marL="346919" indent="-96441" algn="l" rtl="0" eaLnBrk="1" fontAlgn="base" hangingPunct="1">
        <a:spcBef>
          <a:spcPts val="211"/>
        </a:spcBef>
        <a:spcAft>
          <a:spcPct val="0"/>
        </a:spcAft>
        <a:buClr>
          <a:srgbClr val="000000"/>
        </a:buClr>
        <a:buSzPct val="76000"/>
        <a:buFont typeface="Wingdings 3" panose="05040102010807070707" pitchFamily="18" charset="2"/>
        <a:buChar char="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462782" indent="-96441" algn="l" rtl="0" eaLnBrk="1" fontAlgn="base" hangingPunct="1">
        <a:spcBef>
          <a:spcPts val="169"/>
        </a:spcBef>
        <a:spcAft>
          <a:spcPct val="0"/>
        </a:spcAft>
        <a:buClr>
          <a:srgbClr val="CF5716"/>
        </a:buClr>
        <a:buSzPct val="70000"/>
        <a:buFont typeface="Wingdings" panose="05000000000000000000" pitchFamily="2" charset="2"/>
        <a:buChar char="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578644" indent="-96441" algn="l" rtl="0" eaLnBrk="1" fontAlgn="base" hangingPunct="1">
        <a:spcBef>
          <a:spcPts val="127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013" kern="1200" baseline="0">
          <a:solidFill>
            <a:schemeClr val="tx1"/>
          </a:solidFill>
          <a:latin typeface="+mn-ea"/>
          <a:ea typeface="+mn-ea"/>
          <a:cs typeface="+mn-cs"/>
        </a:defRPr>
      </a:lvl5pPr>
      <a:lvl6pPr marL="694373" indent="-77153" algn="l" rtl="0" eaLnBrk="1" latinLnBrk="0" hangingPunct="1">
        <a:spcBef>
          <a:spcPts val="127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675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771525" indent="-77153" algn="l" rtl="0" eaLnBrk="1" latinLnBrk="0" hangingPunct="1">
        <a:spcBef>
          <a:spcPts val="127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591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848678" indent="-77153" algn="l" rtl="0" eaLnBrk="1" latinLnBrk="0" hangingPunct="1">
        <a:spcBef>
          <a:spcPts val="127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591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925830" indent="-77153" algn="l" rtl="0" eaLnBrk="1" latinLnBrk="0" hangingPunct="1">
        <a:spcBef>
          <a:spcPts val="127"/>
        </a:spcBef>
        <a:buClr>
          <a:srgbClr val="9FB8CD"/>
        </a:buClr>
        <a:buSzPct val="75000"/>
        <a:buFont typeface="Wingdings 3"/>
        <a:buChar char=""/>
        <a:defRPr kumimoji="0" lang="en-US" sz="506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3" Type="http://schemas.openxmlformats.org/officeDocument/2006/relationships/hyperlink" Target="https://deeplearning.bnuai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2" Type="http://schemas.openxmlformats.org/officeDocument/2006/relationships/image" Target="../media/lic_fig3.png"/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5" Type="http://schemas.openxmlformats.org/officeDocument/2006/relationships/notesSlide" Target="../notesSlides/notesSlide15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9.xml.rels><?xml version="1.0" encoding="UTF-8" standalone="yes"?>
<Relationships xmlns="http://schemas.openxmlformats.org/package/2006/relationships"><Relationship Id="rId2" Type="http://schemas.openxmlformats.org/officeDocument/2006/relationships/image" Target="../media/r1_eq.png"/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31.xml.rels><?xml version="1.0" encoding="UTF-8" standalone="yes"?>
<Relationships xmlns="http://schemas.openxmlformats.org/package/2006/relationships"><Relationship Id="rId3" Type="http://schemas.openxmlformats.org/officeDocument/2006/relationships/image" Target="../media/v4_fig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
<Relationships xmlns="http://schemas.openxmlformats.org/package/2006/relationships"><Relationship Id="rId2" Type="http://schemas.openxmlformats.org/officeDocument/2006/relationships/image" Target="../media/v4_fig1.png"/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35.xml.rels><?xml version="1.0" encoding="UTF-8" standalone="yes"?>
<Relationships xmlns="http://schemas.openxmlformats.org/package/2006/relationships"><Relationship Id="rId2" Type="http://schemas.openxmlformats.org/officeDocument/2006/relationships/image" Target="../media/v32_fig2.png"/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36.xml.rels><?xml version="1.0" encoding="UTF-8" standalone="yes"?>
<Relationships xmlns="http://schemas.openxmlformats.org/package/2006/relationships"><Relationship Id="rId3" Type="http://schemas.openxmlformats.org/officeDocument/2006/relationships/image" Target="../media/r1_fig2.png"/><Relationship Id="rId1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49.xml.rels><?xml version="1.0" encoding="UTF-8" standalone="yes"?>
<Relationships xmlns="http://schemas.openxmlformats.org/package/2006/relationships"><Relationship Id="rId2" Type="http://schemas.openxmlformats.org/officeDocument/2006/relationships/image" Target="../media/ais_fig1a.png"/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28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52.xml.rels><?xml version="1.0" encoding="UTF-8" standalone="yes"?>
<Relationships xmlns="http://schemas.openxmlformats.org/package/2006/relationships"><Relationship Id="rId2" Type="http://schemas.openxmlformats.org/officeDocument/2006/relationships/image" Target="../media/lic_fig1.png"/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19.xml"/></Relationships>
</file>

<file path=ppt/slides/_rels/slide54.xml.rels><?xml version="1.0" encoding="UTF-8" standalone="yes"?>
<Relationships xmlns="http://schemas.openxmlformats.org/package/2006/relationships"><Relationship Id="rId3" Type="http://schemas.openxmlformats.org/officeDocument/2006/relationships/image" Target="../media/tdr_fig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21.xml"/></Relationships>
</file>

<file path=ppt/slides/_rels/slide57.xml.rels><?xml version="1.0" encoding="UTF-8" standalone="yes"?>
<Relationships xmlns="http://schemas.openxmlformats.org/package/2006/relationships"><Relationship Id="rId2" Type="http://schemas.openxmlformats.org/officeDocument/2006/relationships/image" Target="../media/glm5_fig5.png"/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22.xml"/></Relationships>
</file>

<file path=ppt/slides/_rels/slide58.xml.rels><?xml version="1.0" encoding="UTF-8" standalone="yes"?>
<Relationships xmlns="http://schemas.openxmlformats.org/package/2006/relationships"><Relationship Id="rId3" Type="http://schemas.openxmlformats.org/officeDocument/2006/relationships/image" Target="../media/glm5_fig4.png"/><Relationship Id="rId1" Type="http://schemas.openxmlformats.org/officeDocument/2006/relationships/slideLayout" Target="../slideLayouts/slideLayout4.xml"/><Relationship Id="rId5" Type="http://schemas.openxmlformats.org/officeDocument/2006/relationships/notesSlide" Target="../notesSlides/notesSlide23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24.xml"/></Relationships>
</file>

<file path=ppt/slides/_rels/slide60.xml.rels><?xml version="1.0" encoding="UTF-8" standalone="yes"?>
<Relationships xmlns="http://schemas.openxmlformats.org/package/2006/relationships"><Relationship Id="rId2" Type="http://schemas.openxmlformats.org/officeDocument/2006/relationships/image" Target="../media/tb_fig2.png"/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25.xml"/></Relationships>
</file>

<file path=ppt/slides/_rels/slide61.xml.rels><?xml version="1.0" encoding="UTF-8" standalone="yes"?>
<Relationships xmlns="http://schemas.openxmlformats.org/package/2006/relationships"><Relationship Id="rId2" Type="http://schemas.openxmlformats.org/officeDocument/2006/relationships/image" Target="../media/tb_fig1.png"/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26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5" Type="http://schemas.openxmlformats.org/officeDocument/2006/relationships/notesSlide" Target="../notesSlides/notesSlide27.xml"/></Relationships>
</file>

<file path=ppt/slides/_rels/slide63.xml.rels><?xml version="1.0" encoding="UTF-8" standalone="yes"?>
<Relationships xmlns="http://schemas.openxmlformats.org/package/2006/relationships"><Relationship Id="rId3" Type="http://schemas.openxmlformats.org/officeDocument/2006/relationships/image" Target="../media/ais_fig1b.png"/><Relationship Id="rId1" Type="http://schemas.openxmlformats.org/officeDocument/2006/relationships/slideLayout" Target="../slideLayouts/slideLayout4.xml"/><Relationship Id="rId5" Type="http://schemas.openxmlformats.org/officeDocument/2006/relationships/notesSlide" Target="../notesSlides/notesSlide29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大模型与智能体：前沿论文解读</a:t>
            </a:r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《深度学习》课程 · 大模型与智能体专题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北京师范大学　唐志清</a:t>
            </a:r>
          </a:p>
          <a:p>
            <a:r>
              <a:rPr lang="zh-CN" altLang="en-US" dirty="0">
                <a:hlinkClick r:id="rId3"/>
              </a:rPr>
              <a:t>https://deeplearning.bnuai.com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6FF2D2-870A-4155-9AD4-B82794A28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核心方法：分片对话模拟——同一任务，单轮 vs 多轮对照</a:t>
            </a:r>
          </a:p>
        </p:txBody>
      </p:sp>
      <p:pic>
        <p:nvPicPr>
          <p:cNvPr id="1028" name="Picture 4" descr="What is reinforcement learning: gif showing hand balancing a vertical pole">
            <a:extLst>
              <a:ext uri="{FF2B5EF4-FFF2-40B4-BE49-F238E27FC236}">
                <a16:creationId xmlns:a16="http://schemas.microsoft.com/office/drawing/2014/main" id="{61EB16A9-A1AC-42C5-B68F-3F8F23E2AC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48" y="1097280"/>
            <a:ext cx="10972800" cy="299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1" name="TextBox 531"/>
          <p:cNvSpPr txBox="1"/>
          <p:nvPr/>
        </p:nvSpPr>
        <p:spPr>
          <a:xfrm>
            <a:off x="612648" y="4117293"/>
            <a:ext cx="10972800" cy="292608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图源：Lost in Multi-Turn, arXiv 2505.06120（Figure 3，红框为被测模型）</a:t>
            </a:r>
          </a:p>
        </p:txBody>
      </p:sp>
      <p:sp>
        <p:nvSpPr>
          <p:cNvPr id="532" name="TextBox 532"/>
          <p:cNvSpPr txBox="1"/>
          <p:nvPr/>
        </p:nvSpPr>
        <p:spPr>
          <a:xfrm>
            <a:off x="612648" y="4547061"/>
            <a:ext cx="10972800" cy="1442258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500" b="1" dirty="0">
                <a:solidFill>
                  <a:srgbClr val="C00000"/>
                </a:solidFill>
              </a:rPr>
              <a:t>模拟器组件：</a:t>
            </a:r>
            <a:r>
              <a:rPr lang="zh-CN" altLang="en-US" sz="1500" dirty="0">
                <a:solidFill>
                  <a:srgbClr val="262626"/>
                </a:solidFill>
              </a:rPr>
              <a:t>用户模拟器、策略分类器、答案抽取器均为 GPT-4o-mini；模拟出错 &lt; 5%，对被测模型不利 &lt; 2%</a:t>
            </a: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zh-CN" altLang="en-US" sz="1500" b="1" dirty="0">
                <a:solidFill>
                  <a:srgbClr val="C00000"/>
                </a:solidFill>
              </a:rPr>
              <a:t>任务：</a:t>
            </a:r>
            <a:r>
              <a:rPr lang="zh-CN" altLang="en-US" sz="1500" dirty="0">
                <a:solidFill>
                  <a:srgbClr val="262626"/>
                </a:solidFill>
              </a:rPr>
              <a:t>6 类生成任务——代码、数据库查询、API 调用、数学、数据到文本、摘要，共 600 条指令</a:t>
            </a: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zh-CN" altLang="en-US" sz="1500" b="1" dirty="0">
                <a:solidFill>
                  <a:srgbClr val="C00000"/>
                </a:solidFill>
              </a:rPr>
              <a:t>规模：</a:t>
            </a:r>
            <a:r>
              <a:rPr lang="zh-CN" altLang="en-US" sz="1500" dirty="0">
                <a:solidFill>
                  <a:srgbClr val="262626"/>
                </a:solidFill>
              </a:rPr>
              <a:t>15 个模型 × Full / Concat / Sharded 三种设置 × 每条 10 次，超过 20 万次模拟对话</a:t>
            </a: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zh-CN" altLang="en-US" sz="1500" b="1" dirty="0">
                <a:solidFill>
                  <a:srgbClr val="C00000"/>
                </a:solidFill>
              </a:rPr>
              <a:t>对照：</a:t>
            </a:r>
            <a:r>
              <a:rPr lang="zh-CN" altLang="en-US" sz="1500" dirty="0">
                <a:solidFill>
                  <a:srgbClr val="262626"/>
                </a:solidFill>
              </a:rPr>
              <a:t>Concat 把全部分片一次给出，用来排除“拆分丢信息”的解释</a:t>
            </a:r>
          </a:p>
        </p:txBody>
      </p:sp>
    </p:spTree>
    <p:extLst>
      <p:ext uri="{BB962C8B-B14F-4D97-AF65-F5344CB8AC3E}">
        <p14:creationId xmlns:p14="http://schemas.microsoft.com/office/powerpoint/2010/main" val="394539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/>
              </a:rPr>
              <a:t>总结与讨论题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2648" y="960120"/>
            <a:ext cx="10972800" cy="4846320"/>
          </a:xfrm>
        </p:spPr>
        <p:txBody>
          <a:bodyPr/>
          <a:lstStyle/>
          <a:p>
            <a:r>
              <a:rPr lang="zh-CN" altLang="en-US" dirty="0">
                <a:latin typeface="Arial"/>
              </a:rPr>
              <a:t>总结：两条主线，八篇论文</a:t>
            </a:r>
          </a:p>
          <a:p>
            <a:pPr lvl="1"/>
            <a:r>
              <a:rPr lang="zh-CN" altLang="en-US" dirty="0">
                <a:latin typeface="Arial"/>
              </a:rPr>
              <a:t>大模型：效率（V4、V3.2：稀疏注意力 + 系统协同）→ 推理（R1：可验证奖励下的 RL）→ 交互（多轮对话中会“迷失”）</a:t>
            </a:r>
          </a:p>
          <a:p>
            <a:pPr lvl="1"/>
            <a:r>
              <a:rPr lang="zh-CN" altLang="en-US" dirty="0">
                <a:latin typeface="Arial"/>
              </a:rPr>
              <a:t>智能体：训练（通义 DeepResearch：合成数据 + 分层环境）→ 工程（GLM-5：异步智能体 RL）→ 评测（Terminal-Bench）→ 科研（AI Scientist）</a:t>
            </a:r>
          </a:p>
          <a:p>
            <a:pPr lvl="1"/>
            <a:r>
              <a:rPr lang="zh-CN" altLang="en-US" dirty="0">
                <a:latin typeface="Arial"/>
              </a:rPr>
              <a:t>共同线索：可验证的反馈（规则奖励、单元测试、自动审稿）同时驱动训练与评测</a:t>
            </a:r>
          </a:p>
          <a:p>
            <a:r>
              <a:rPr lang="zh-CN" altLang="en-US" dirty="0">
                <a:latin typeface="Arial"/>
              </a:rPr>
              <a:t>讨论题</a:t>
            </a:r>
          </a:p>
          <a:p>
            <a:pPr lvl="1"/>
            <a:r>
              <a:rPr lang="zh-CN" altLang="en-US" dirty="0">
                <a:latin typeface="Arial"/>
              </a:rPr>
              <a:t>① R1 靠可验证奖励；写作、科研等难验证任务的奖励从哪来？（第 5、7 章）</a:t>
            </a:r>
          </a:p>
          <a:p>
            <a:pPr lvl="1"/>
            <a:r>
              <a:rPr lang="zh-CN" altLang="en-US" dirty="0">
                <a:latin typeface="Arial"/>
              </a:rPr>
              <a:t>② 多轮对话会“迷失”：智能体该如何管理记忆与状态？（第 12 章）</a:t>
            </a:r>
          </a:p>
          <a:p>
            <a:pPr lvl="1"/>
            <a:r>
              <a:rPr lang="zh-CN" altLang="en-US" dirty="0">
                <a:latin typeface="Arial"/>
              </a:rPr>
              <a:t>③ Terminal-Bench 只检查终态。结果导向的评测会被怎样“钻空子”？（第 13 章）</a:t>
            </a:r>
          </a:p>
          <a:p>
            <a:pPr lvl="1"/>
            <a:r>
              <a:rPr lang="zh-CN" altLang="en-US" dirty="0">
                <a:latin typeface="Arial"/>
              </a:rPr>
              <a:t>④ AI 写的论文通过评审后，应该如何披露与治理？（第 15、16 章）</a:t>
            </a:r>
          </a:p>
        </p:txBody>
      </p:sp>
    </p:spTree>
    <p:extLst>
      <p:ext uri="{BB962C8B-B14F-4D97-AF65-F5344CB8AC3E}">
        <p14:creationId xmlns:p14="http://schemas.microsoft.com/office/powerpoint/2010/main" val="1266447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DeepSeek-V4｜问题与动机：注意力的二次复杂度卡住了百万级上下文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测试时扩展（推理模型）带来大幅性能提升，但标准注意力的计算复杂度随序列长度二次增长，成为超长上下文与长推理的瓶颈</a:t>
            </a:r>
          </a:p>
          <a:p>
            <a:pPr lvl="1"/>
            <a:r>
              <a:rPr lang="zh-CN" altLang="en-US" dirty="0"/>
              <a:t>论文判断：这一架构低效限制了测试时扩展的进一步收益</a:t>
            </a:r>
          </a:p>
          <a:p>
            <a:r>
              <a:rPr lang="zh-CN" altLang="en-US" dirty="0"/>
              <a:t>复杂智能体工作流、大规模跨文档分析等长程任务，要求高效支持超长上下文</a:t>
            </a:r>
          </a:p>
          <a:p>
            <a:pPr lvl="1"/>
            <a:r>
              <a:rPr lang="zh-CN" altLang="en-US" dirty="0"/>
              <a:t>目标：让 100 万 Token 上下文从“能跑”变为“日常可用”</a:t>
            </a:r>
          </a:p>
        </p:txBody>
      </p:sp>
      <p:sp>
        <p:nvSpPr>
          <p:cNvPr id="201" name="Flow Box 201"/>
          <p:cNvSpPr/>
          <p:nvPr/>
        </p:nvSpPr>
        <p:spPr>
          <a:xfrm>
            <a:off x="685800" y="3794760"/>
            <a:ext cx="2331720" cy="11430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600" b="1" dirty="0">
                <a:solidFill>
                  <a:srgbClr val="262626"/>
                </a:solidFill>
              </a:rPr>
              <a:t>测试时扩展</a:t>
            </a:r>
          </a:p>
          <a:p>
            <a:pPr algn="ctr"/>
            <a:r>
              <a:rPr lang="zh-CN" altLang="en-US" sz="1400" dirty="0">
                <a:solidFill>
                  <a:srgbClr val="595959"/>
                </a:solidFill>
              </a:rPr>
              <a:t>+ 长程智能体任务</a:t>
            </a:r>
          </a:p>
        </p:txBody>
      </p:sp>
      <p:cxnSp>
        <p:nvCxnSpPr>
          <p:cNvPr id="202" name="Flow Arrow 202"/>
          <p:cNvCxnSpPr/>
          <p:nvPr/>
        </p:nvCxnSpPr>
        <p:spPr>
          <a:xfrm>
            <a:off x="3063239" y="4366260"/>
            <a:ext cx="411480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203" name="Flow Box 203"/>
          <p:cNvSpPr/>
          <p:nvPr/>
        </p:nvSpPr>
        <p:spPr>
          <a:xfrm>
            <a:off x="3520440" y="3794760"/>
            <a:ext cx="2331720" cy="11430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600" b="1" dirty="0">
                <a:solidFill>
                  <a:srgbClr val="262626"/>
                </a:solidFill>
              </a:rPr>
              <a:t>超长上下文</a:t>
            </a:r>
          </a:p>
          <a:p>
            <a:pPr algn="ctr"/>
            <a:r>
              <a:rPr lang="zh-CN" altLang="en-US" sz="1400" dirty="0">
                <a:solidFill>
                  <a:srgbClr val="595959"/>
                </a:solidFill>
              </a:rPr>
              <a:t>百万 Token 级序列</a:t>
            </a:r>
          </a:p>
        </p:txBody>
      </p:sp>
      <p:cxnSp>
        <p:nvCxnSpPr>
          <p:cNvPr id="204" name="Flow Arrow 204"/>
          <p:cNvCxnSpPr/>
          <p:nvPr/>
        </p:nvCxnSpPr>
        <p:spPr>
          <a:xfrm>
            <a:off x="5897880" y="4366260"/>
            <a:ext cx="411480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205" name="Flow Box 205"/>
          <p:cNvSpPr/>
          <p:nvPr/>
        </p:nvSpPr>
        <p:spPr>
          <a:xfrm>
            <a:off x="6355080" y="3794760"/>
            <a:ext cx="2331720" cy="11430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600" b="1" dirty="0">
                <a:solidFill>
                  <a:srgbClr val="C00000"/>
                </a:solidFill>
              </a:rPr>
              <a:t>瓶颈</a:t>
            </a:r>
          </a:p>
          <a:p>
            <a:pPr algn="ctr"/>
            <a:r>
              <a:rPr lang="zh-CN" altLang="en-US" sz="1400" dirty="0">
                <a:solidFill>
                  <a:srgbClr val="595959"/>
                </a:solidFill>
              </a:rPr>
              <a:t>注意力计算 ∝ 长度²</a:t>
            </a:r>
          </a:p>
        </p:txBody>
      </p:sp>
      <p:cxnSp>
        <p:nvCxnSpPr>
          <p:cNvPr id="206" name="Flow Arrow 206"/>
          <p:cNvCxnSpPr/>
          <p:nvPr/>
        </p:nvCxnSpPr>
        <p:spPr>
          <a:xfrm>
            <a:off x="8732520" y="4366260"/>
            <a:ext cx="411479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207" name="Flow Box 207"/>
          <p:cNvSpPr/>
          <p:nvPr/>
        </p:nvSpPr>
        <p:spPr>
          <a:xfrm>
            <a:off x="9189720" y="3794760"/>
            <a:ext cx="2331720" cy="1143000"/>
          </a:xfrm>
          <a:prstGeom prst="roundRect">
            <a:avLst>
              <a:gd name="adj" fmla="val 16000"/>
            </a:avLst>
          </a:prstGeom>
          <a:solidFill>
            <a:srgbClr val="F8CBAD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600" b="1" dirty="0">
                <a:solidFill>
                  <a:srgbClr val="262626"/>
                </a:solidFill>
              </a:rPr>
              <a:t>V4 的目标</a:t>
            </a:r>
          </a:p>
          <a:p>
            <a:pPr algn="ctr"/>
            <a:r>
              <a:rPr lang="zh-CN" altLang="en-US" sz="1400" dirty="0">
                <a:solidFill>
                  <a:srgbClr val="595959"/>
                </a:solidFill>
              </a:rPr>
              <a:t>高效支持 1M 上下文</a:t>
            </a:r>
          </a:p>
        </p:txBody>
      </p:sp>
      <p:sp>
        <p:nvSpPr>
          <p:cNvPr id="208" name="TextBox 208"/>
          <p:cNvSpPr txBox="1"/>
          <p:nvPr/>
        </p:nvSpPr>
        <p:spPr>
          <a:xfrm>
            <a:off x="685800" y="5669280"/>
            <a:ext cx="10835640" cy="36576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来源：DeepSeek-V4, arXiv 2606.19348，§1 Introduction</a:t>
            </a:r>
          </a:p>
        </p:txBody>
      </p:sp>
    </p:spTree>
    <p:extLst>
      <p:ext uri="{BB962C8B-B14F-4D97-AF65-F5344CB8AC3E}">
        <p14:creationId xmlns:p14="http://schemas.microsoft.com/office/powerpoint/2010/main" val="3537281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Lost in Multi-Turn｜问题与动机：真实需求是在多轮中逐步说清的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2648" y="960120"/>
            <a:ext cx="10972800" cy="1600200"/>
          </a:xfrm>
        </p:spPr>
        <p:txBody>
          <a:bodyPr/>
          <a:lstStyle/>
          <a:p>
            <a:r>
              <a:rPr lang="zh-CN" altLang="en-US" dirty="0"/>
              <a:t>评测与使用错位：评测几乎都是单轮、指令一次说清；真实对话里用户指令常常“欠指定”</a:t>
            </a:r>
          </a:p>
          <a:p>
            <a:pPr lvl="1"/>
            <a:r>
              <a:rPr lang="zh-CN" altLang="en-US" dirty="0"/>
              <a:t>既有多轮评测多为“情景式”（每轮可单独评分），会高估多轮能力</a:t>
            </a:r>
          </a:p>
          <a:p>
            <a:r>
              <a:rPr lang="zh-CN" altLang="en-US" dirty="0"/>
              <a:t>本文做法：把同一条单轮指令拆成“分片”，每轮最多揭示一片</a:t>
            </a:r>
          </a:p>
        </p:txBody>
      </p:sp>
      <p:sp>
        <p:nvSpPr>
          <p:cNvPr id="501" name="Flow Box 501"/>
          <p:cNvSpPr/>
          <p:nvPr/>
        </p:nvSpPr>
        <p:spPr>
          <a:xfrm>
            <a:off x="822960" y="2697480"/>
            <a:ext cx="1828800" cy="822960"/>
          </a:xfrm>
          <a:prstGeom prst="roundRect">
            <a:avLst>
              <a:gd name="adj" fmla="val 16000"/>
            </a:avLst>
          </a:prstGeom>
          <a:solidFill>
            <a:srgbClr val="F8CBAD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rgbClr val="262626"/>
                </a:solidFill>
              </a:rPr>
              <a:t>分片 1</a:t>
            </a:r>
          </a:p>
          <a:p>
            <a:pPr algn="ctr"/>
            <a:r>
              <a:rPr lang="zh-CN" altLang="en-US" sz="1200" dirty="0">
                <a:solidFill>
                  <a:srgbClr val="595959"/>
                </a:solidFill>
              </a:rPr>
              <a:t>总体意图</a:t>
            </a:r>
          </a:p>
        </p:txBody>
      </p:sp>
      <p:cxnSp>
        <p:nvCxnSpPr>
          <p:cNvPr id="502" name="Flow Arrow 502"/>
          <p:cNvCxnSpPr/>
          <p:nvPr/>
        </p:nvCxnSpPr>
        <p:spPr>
          <a:xfrm>
            <a:off x="2697479" y="3108960"/>
            <a:ext cx="274320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503" name="Flow Box 503"/>
          <p:cNvSpPr/>
          <p:nvPr/>
        </p:nvSpPr>
        <p:spPr>
          <a:xfrm>
            <a:off x="3017520" y="2697480"/>
            <a:ext cx="1828800" cy="8229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rgbClr val="262626"/>
                </a:solidFill>
              </a:rPr>
              <a:t>分片 2</a:t>
            </a:r>
          </a:p>
          <a:p>
            <a:pPr algn="ctr"/>
            <a:r>
              <a:rPr lang="zh-CN" altLang="en-US" sz="1200" dirty="0">
                <a:solidFill>
                  <a:srgbClr val="595959"/>
                </a:solidFill>
              </a:rPr>
              <a:t>补充条件</a:t>
            </a:r>
          </a:p>
        </p:txBody>
      </p:sp>
      <p:cxnSp>
        <p:nvCxnSpPr>
          <p:cNvPr id="504" name="Flow Arrow 504"/>
          <p:cNvCxnSpPr/>
          <p:nvPr/>
        </p:nvCxnSpPr>
        <p:spPr>
          <a:xfrm>
            <a:off x="4892040" y="3108960"/>
            <a:ext cx="274320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505" name="Flow Box 505"/>
          <p:cNvSpPr/>
          <p:nvPr/>
        </p:nvSpPr>
        <p:spPr>
          <a:xfrm>
            <a:off x="5212080" y="2697480"/>
            <a:ext cx="1828800" cy="8229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rgbClr val="262626"/>
                </a:solidFill>
              </a:rPr>
              <a:t>分片 3</a:t>
            </a:r>
          </a:p>
          <a:p>
            <a:pPr algn="ctr"/>
            <a:r>
              <a:rPr lang="zh-CN" altLang="en-US" sz="1200" dirty="0">
                <a:solidFill>
                  <a:srgbClr val="595959"/>
                </a:solidFill>
              </a:rPr>
              <a:t>补充条件</a:t>
            </a:r>
          </a:p>
        </p:txBody>
      </p:sp>
      <p:cxnSp>
        <p:nvCxnSpPr>
          <p:cNvPr id="506" name="Flow Arrow 506"/>
          <p:cNvCxnSpPr/>
          <p:nvPr/>
        </p:nvCxnSpPr>
        <p:spPr>
          <a:xfrm>
            <a:off x="7086600" y="3108960"/>
            <a:ext cx="274319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507" name="TextBox 507"/>
          <p:cNvSpPr txBox="1"/>
          <p:nvPr/>
        </p:nvSpPr>
        <p:spPr>
          <a:xfrm>
            <a:off x="7406640" y="2697480"/>
            <a:ext cx="1097280" cy="822960"/>
          </a:xfrm>
          <a:prstGeom prst="rect">
            <a:avLst/>
          </a:prstGeom>
          <a:noFill/>
        </p:spPr>
        <p:txBody>
          <a:bodyPr wrap="square" lIns="72000" rIns="72000" tIns="36000" bIns="36000" anchor="ctr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zh-CN" altLang="en-US" sz="2000" b="1" dirty="0">
                <a:solidFill>
                  <a:srgbClr val="595959"/>
                </a:solidFill>
              </a:rPr>
              <a:t>…</a:t>
            </a:r>
          </a:p>
        </p:txBody>
      </p:sp>
      <p:cxnSp>
        <p:nvCxnSpPr>
          <p:cNvPr id="508" name="Flow Arrow 508"/>
          <p:cNvCxnSpPr/>
          <p:nvPr/>
        </p:nvCxnSpPr>
        <p:spPr>
          <a:xfrm>
            <a:off x="8549640" y="3108960"/>
            <a:ext cx="274319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509" name="Flow Box 509"/>
          <p:cNvSpPr/>
          <p:nvPr/>
        </p:nvSpPr>
        <p:spPr>
          <a:xfrm>
            <a:off x="8869680" y="2697480"/>
            <a:ext cx="1828800" cy="8229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rgbClr val="262626"/>
                </a:solidFill>
              </a:rPr>
              <a:t>分片 k</a:t>
            </a:r>
          </a:p>
          <a:p>
            <a:pPr algn="ctr"/>
            <a:r>
              <a:rPr lang="zh-CN" altLang="en-US" sz="1200" dirty="0">
                <a:solidFill>
                  <a:srgbClr val="595959"/>
                </a:solidFill>
              </a:rPr>
              <a:t>补充条件</a:t>
            </a:r>
          </a:p>
        </p:txBody>
      </p:sp>
      <p:sp>
        <p:nvSpPr>
          <p:cNvPr id="510" name="TextBox 510"/>
          <p:cNvSpPr txBox="1"/>
          <p:nvPr/>
        </p:nvSpPr>
        <p:spPr>
          <a:xfrm>
            <a:off x="822960" y="3566160"/>
            <a:ext cx="9875520" cy="3200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zh-CN" altLang="en-US" sz="1200" dirty="0">
                <a:solidFill>
                  <a:srgbClr val="595959"/>
                </a:solidFill>
              </a:rPr>
              <a:t>第 1 轮 → 第 2 轮 → …：信息逐轮揭示，助手每轮自由回复，可能澄清，也可能“抢答”</a:t>
            </a:r>
          </a:p>
        </p:txBody>
      </p:sp>
      <p:sp>
        <p:nvSpPr>
          <p:cNvPr id="511" name="TextBox 511"/>
          <p:cNvSpPr txBox="1"/>
          <p:nvPr/>
        </p:nvSpPr>
        <p:spPr>
          <a:xfrm>
            <a:off x="612648" y="3977639"/>
            <a:ext cx="10972800" cy="41148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rgbClr val="C00000"/>
                </a:solidFill>
              </a:rPr>
              <a:t>三个指标（对同一指令重复模拟 N = 10 次，得分 S = {Sᵢ}）</a:t>
            </a:r>
          </a:p>
        </p:txBody>
      </p:sp>
      <p:sp>
        <p:nvSpPr>
          <p:cNvPr id="512" name="Flow Box 512"/>
          <p:cNvSpPr/>
          <p:nvPr/>
        </p:nvSpPr>
        <p:spPr>
          <a:xfrm>
            <a:off x="822960" y="4434840"/>
            <a:ext cx="10515600" cy="9601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700" dirty="0">
                <a:solidFill>
                  <a:srgbClr val="262626"/>
                </a:solidFill>
              </a:rPr>
              <a:t>平均表现  P̄ = Σᵢ Sᵢ / N        能力  A = percentile₉₀(S)        不可靠性  U = percentile₉₀(S) − percentile₁₀(S)</a:t>
            </a:r>
          </a:p>
        </p:txBody>
      </p:sp>
      <p:sp>
        <p:nvSpPr>
          <p:cNvPr id="513" name="TextBox 513"/>
          <p:cNvSpPr txBox="1"/>
          <p:nvPr/>
        </p:nvSpPr>
        <p:spPr>
          <a:xfrm>
            <a:off x="685800" y="5623560"/>
            <a:ext cx="10835640" cy="347472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来源：Lost in Multi-Turn（Laban et al.）, arXiv 2505.06120，§1–§5（指标见 §4.2）</a:t>
            </a:r>
          </a:p>
        </p:txBody>
      </p:sp>
    </p:spTree>
    <p:extLst>
      <p:ext uri="{BB962C8B-B14F-4D97-AF65-F5344CB8AC3E}">
        <p14:creationId xmlns:p14="http://schemas.microsoft.com/office/powerpoint/2010/main" val="1687308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DeepSeek-V3.2｜问题与动机：开源与闭源的差距在拉大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12648" y="987552"/>
            <a:ext cx="10972800" cy="3017520"/>
          </a:xfrm>
        </p:spPr>
        <p:txBody>
          <a:bodyPr/>
          <a:lstStyle/>
          <a:p>
            <a:r>
              <a:rPr lang="zh-CN" altLang="en-US" dirty="0"/>
              <a:t>论文观察：闭源模型进步更快，开源—闭源差距不降反升；作者归纳出三大短板</a:t>
            </a:r>
          </a:p>
          <a:p>
            <a:pPr lvl="1"/>
            <a:r>
              <a:rPr lang="zh-CN" altLang="en-US" dirty="0"/>
              <a:t>架构：依赖标准注意力，长序列效率低，妨碍部署与后训练</a:t>
            </a:r>
          </a:p>
          <a:p>
            <a:pPr lvl="1"/>
            <a:r>
              <a:rPr lang="zh-CN" altLang="en-US" dirty="0"/>
              <a:t>资源：后训练阶段算力投入不足，难题表现受限</a:t>
            </a:r>
          </a:p>
          <a:p>
            <a:pPr lvl="1"/>
            <a:r>
              <a:rPr lang="zh-CN" altLang="en-US" dirty="0"/>
              <a:t>智能体：泛化与指令遵循能力明显落后于闭源模型</a:t>
            </a:r>
          </a:p>
          <a:p>
            <a:r>
              <a:rPr lang="zh-CN" altLang="en-US" dirty="0"/>
              <a:t>V3.2 对架构短板的回答：DeepSeek 稀疏注意力（DSA）</a:t>
            </a:r>
          </a:p>
        </p:txBody>
      </p:sp>
      <p:sp>
        <p:nvSpPr>
          <p:cNvPr id="301" name="Flow Box 301"/>
          <p:cNvSpPr/>
          <p:nvPr/>
        </p:nvSpPr>
        <p:spPr>
          <a:xfrm>
            <a:off x="2194560" y="4160520"/>
            <a:ext cx="777240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2600" b="1" dirty="0">
                <a:solidFill>
                  <a:srgbClr val="262626"/>
                </a:solidFill>
              </a:rPr>
              <a:t>核心注意力复杂度：O(L²)  →  O(L·k)，  k ≪ L</a:t>
            </a:r>
          </a:p>
        </p:txBody>
      </p:sp>
      <p:sp>
        <p:nvSpPr>
          <p:cNvPr id="302" name="TextBox 302"/>
          <p:cNvSpPr txBox="1"/>
          <p:nvPr/>
        </p:nvSpPr>
        <p:spPr>
          <a:xfrm>
            <a:off x="2194560" y="5257800"/>
            <a:ext cx="7772400" cy="41148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zh-CN" altLang="en-US" sz="1300" dirty="0">
                <a:solidFill>
                  <a:srgbClr val="595959"/>
                </a:solidFill>
              </a:rPr>
              <a:t>k 为每个查询选中的 Token 数；闪电索引器本身仍为 O(L²)，但计算量远小于 MLA</a:t>
            </a:r>
          </a:p>
        </p:txBody>
      </p:sp>
      <p:sp>
        <p:nvSpPr>
          <p:cNvPr id="303" name="TextBox 303"/>
          <p:cNvSpPr txBox="1"/>
          <p:nvPr/>
        </p:nvSpPr>
        <p:spPr>
          <a:xfrm>
            <a:off x="685800" y="5760720"/>
            <a:ext cx="10835640" cy="347472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来源：DeepSeek-V3.2, arXiv 2512.02556，§1、§2.3</a:t>
            </a:r>
          </a:p>
        </p:txBody>
      </p:sp>
    </p:spTree>
    <p:extLst>
      <p:ext uri="{BB962C8B-B14F-4D97-AF65-F5344CB8AC3E}">
        <p14:creationId xmlns:p14="http://schemas.microsoft.com/office/powerpoint/2010/main" val="1358216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目录：八篇前沿论文</a:t>
            </a:r>
          </a:p>
        </p:txBody>
      </p:sp>
      <p:sp>
        <p:nvSpPr>
          <p:cNvPr id="101" name="Tree Leaf 101"/>
          <p:cNvSpPr/>
          <p:nvPr/>
        </p:nvSpPr>
        <p:spPr>
          <a:xfrm>
            <a:off x="6766560" y="1325880"/>
            <a:ext cx="4846320" cy="475488"/>
          </a:xfrm>
          <a:prstGeom prst="roundRect">
            <a:avLst>
              <a:gd name="adj" fmla="val 18000"/>
            </a:avLst>
          </a:prstGeom>
          <a:solidFill>
            <a:srgbClr val="F8CBAD"/>
          </a:solidFill>
          <a:ln w="15875">
            <a:solidFill>
              <a:srgbClr val="C0504D"/>
            </a:solidFill>
          </a:ln>
        </p:spPr>
        <p:txBody>
          <a:bodyPr wrap="square" lIns="108000" rIns="72000" tIns="0" bIns="0" anchor="ctr">
            <a:normAutofit/>
          </a:bodyPr>
          <a:lstStyle/>
          <a:p>
            <a:pPr algn="l"/>
            <a:r>
              <a:rPr lang="en-US" altLang="zh-CN" sz="1600" b="1" dirty="0">
                <a:solidFill>
                  <a:srgbClr val="C0504D"/>
                </a:solidFill>
                <a:latin typeface="+mn-ea"/>
                <a:ea typeface="+mn-ea"/>
              </a:rPr>
              <a:t>A1  </a:t>
            </a:r>
            <a:r>
              <a:rPr lang="en-US" altLang="zh-CN" sz="1600" b="1" dirty="0">
                <a:solidFill>
                  <a:srgbClr val="262626"/>
                </a:solidFill>
                <a:latin typeface="+mn-ea"/>
                <a:ea typeface="+mn-ea"/>
              </a:rPr>
              <a:t>DeepSeek-V4</a:t>
            </a:r>
            <a:r>
              <a:rPr lang="zh-CN" altLang="en-US" sz="1600" dirty="0">
                <a:solidFill>
                  <a:srgbClr val="595959"/>
                </a:solidFill>
                <a:latin typeface="+mn-ea"/>
                <a:ea typeface="+mn-ea"/>
              </a:rPr>
              <a:t>  ·  百万Token上下文</a:t>
            </a:r>
          </a:p>
        </p:txBody>
      </p:sp>
      <p:sp>
        <p:nvSpPr>
          <p:cNvPr id="102" name="Tree Leaf 102"/>
          <p:cNvSpPr/>
          <p:nvPr/>
        </p:nvSpPr>
        <p:spPr>
          <a:xfrm>
            <a:off x="6766560" y="1911095"/>
            <a:ext cx="4846320" cy="475488"/>
          </a:xfrm>
          <a:prstGeom prst="roundRect">
            <a:avLst>
              <a:gd name="adj" fmla="val 18000"/>
            </a:avLst>
          </a:prstGeom>
          <a:solidFill>
            <a:srgbClr val="F8CBAD"/>
          </a:solidFill>
          <a:ln w="15875">
            <a:solidFill>
              <a:srgbClr val="C0504D"/>
            </a:solidFill>
          </a:ln>
        </p:spPr>
        <p:txBody>
          <a:bodyPr wrap="square" lIns="108000" rIns="72000" tIns="0" bIns="0" anchor="ctr">
            <a:normAutofit/>
          </a:bodyPr>
          <a:lstStyle/>
          <a:p>
            <a:pPr algn="l"/>
            <a:r>
              <a:rPr lang="en-US" altLang="zh-CN" sz="1600" b="1" dirty="0">
                <a:solidFill>
                  <a:srgbClr val="C0504D"/>
                </a:solidFill>
                <a:latin typeface="+mn-ea"/>
                <a:ea typeface="+mn-ea"/>
              </a:rPr>
              <a:t>A2  </a:t>
            </a:r>
            <a:r>
              <a:rPr lang="en-US" altLang="zh-CN" sz="1600" b="1" dirty="0">
                <a:solidFill>
                  <a:srgbClr val="262626"/>
                </a:solidFill>
                <a:latin typeface="+mn-ea"/>
                <a:ea typeface="+mn-ea"/>
              </a:rPr>
              <a:t>DeepSeek-V3.2</a:t>
            </a:r>
            <a:r>
              <a:rPr lang="zh-CN" altLang="en-US" sz="1600" dirty="0">
                <a:solidFill>
                  <a:srgbClr val="595959"/>
                </a:solidFill>
                <a:latin typeface="+mn-ea"/>
                <a:ea typeface="+mn-ea"/>
              </a:rPr>
              <a:t>  ·  开源大模型前沿</a:t>
            </a:r>
          </a:p>
        </p:txBody>
      </p:sp>
      <p:sp>
        <p:nvSpPr>
          <p:cNvPr id="103" name="Tree Leaf 103"/>
          <p:cNvSpPr/>
          <p:nvPr/>
        </p:nvSpPr>
        <p:spPr>
          <a:xfrm>
            <a:off x="6766560" y="2496312"/>
            <a:ext cx="4846320" cy="475488"/>
          </a:xfrm>
          <a:prstGeom prst="roundRect">
            <a:avLst>
              <a:gd name="adj" fmla="val 18000"/>
            </a:avLst>
          </a:prstGeom>
          <a:solidFill>
            <a:srgbClr val="F8CBAD"/>
          </a:solidFill>
          <a:ln w="15875">
            <a:solidFill>
              <a:srgbClr val="C0504D"/>
            </a:solidFill>
          </a:ln>
        </p:spPr>
        <p:txBody>
          <a:bodyPr wrap="square" lIns="108000" rIns="72000" tIns="0" bIns="0" anchor="ctr">
            <a:normAutofit/>
          </a:bodyPr>
          <a:lstStyle/>
          <a:p>
            <a:pPr algn="l"/>
            <a:r>
              <a:rPr lang="en-US" altLang="zh-CN" sz="1600" b="1" dirty="0">
                <a:solidFill>
                  <a:srgbClr val="C0504D"/>
                </a:solidFill>
                <a:latin typeface="+mn-ea"/>
                <a:ea typeface="+mn-ea"/>
              </a:rPr>
              <a:t>A3  </a:t>
            </a:r>
            <a:r>
              <a:rPr lang="en-US" altLang="zh-CN" sz="1600" b="1" dirty="0">
                <a:solidFill>
                  <a:srgbClr val="262626"/>
                </a:solidFill>
                <a:latin typeface="+mn-ea"/>
                <a:ea typeface="+mn-ea"/>
              </a:rPr>
              <a:t>DeepSeek-R1</a:t>
            </a:r>
            <a:r>
              <a:rPr lang="zh-CN" altLang="en-US" sz="1600" dirty="0">
                <a:solidFill>
                  <a:srgbClr val="595959"/>
                </a:solidFill>
                <a:latin typeface="+mn-ea"/>
                <a:ea typeface="+mn-ea"/>
              </a:rPr>
              <a:t>  ·  强化学习激发推理</a:t>
            </a:r>
          </a:p>
        </p:txBody>
      </p:sp>
      <p:sp>
        <p:nvSpPr>
          <p:cNvPr id="104" name="Tree Leaf 104"/>
          <p:cNvSpPr/>
          <p:nvPr/>
        </p:nvSpPr>
        <p:spPr>
          <a:xfrm>
            <a:off x="6766560" y="3081528"/>
            <a:ext cx="4846320" cy="475488"/>
          </a:xfrm>
          <a:prstGeom prst="roundRect">
            <a:avLst>
              <a:gd name="adj" fmla="val 18000"/>
            </a:avLst>
          </a:prstGeom>
          <a:solidFill>
            <a:srgbClr val="F8CBAD"/>
          </a:solidFill>
          <a:ln w="15875">
            <a:solidFill>
              <a:srgbClr val="C0504D"/>
            </a:solidFill>
          </a:ln>
        </p:spPr>
        <p:txBody>
          <a:bodyPr wrap="square" lIns="108000" rIns="72000" tIns="0" bIns="0" anchor="ctr">
            <a:normAutofit/>
          </a:bodyPr>
          <a:lstStyle/>
          <a:p>
            <a:pPr algn="l"/>
            <a:r>
              <a:rPr lang="en-US" altLang="zh-CN" sz="1600" b="1" dirty="0">
                <a:solidFill>
                  <a:srgbClr val="C0504D"/>
                </a:solidFill>
                <a:latin typeface="+mn-ea"/>
                <a:ea typeface="+mn-ea"/>
              </a:rPr>
              <a:t>A4  </a:t>
            </a:r>
            <a:r>
              <a:rPr lang="en-US" altLang="zh-CN" sz="1600" b="1" dirty="0">
                <a:solidFill>
                  <a:srgbClr val="262626"/>
                </a:solidFill>
                <a:latin typeface="+mn-ea"/>
                <a:ea typeface="+mn-ea"/>
              </a:rPr>
              <a:t>Lost in Multi-Turn</a:t>
            </a:r>
            <a:r>
              <a:rPr lang="zh-CN" altLang="en-US" sz="1600" dirty="0">
                <a:solidFill>
                  <a:srgbClr val="595959"/>
                </a:solidFill>
                <a:latin typeface="+mn-ea"/>
                <a:ea typeface="+mn-ea"/>
              </a:rPr>
              <a:t>  ·  多轮对话中的迷失</a:t>
            </a:r>
          </a:p>
        </p:txBody>
      </p:sp>
      <p:sp>
        <p:nvSpPr>
          <p:cNvPr id="105" name="Tree Leaf 105"/>
          <p:cNvSpPr/>
          <p:nvPr/>
        </p:nvSpPr>
        <p:spPr>
          <a:xfrm>
            <a:off x="6766560" y="3895344"/>
            <a:ext cx="4846320" cy="475488"/>
          </a:xfrm>
          <a:prstGeom prst="roundRect">
            <a:avLst>
              <a:gd name="adj" fmla="val 18000"/>
            </a:avLst>
          </a:prstGeom>
          <a:solidFill>
            <a:srgbClr val="F8CBAD"/>
          </a:solidFill>
          <a:ln w="15875">
            <a:solidFill>
              <a:srgbClr val="C0504D"/>
            </a:solidFill>
          </a:ln>
        </p:spPr>
        <p:txBody>
          <a:bodyPr wrap="square" lIns="108000" rIns="72000" tIns="0" bIns="0" anchor="ctr">
            <a:normAutofit/>
          </a:bodyPr>
          <a:lstStyle/>
          <a:p>
            <a:pPr algn="l"/>
            <a:r>
              <a:rPr lang="en-US" altLang="zh-CN" sz="1600" b="1" dirty="0">
                <a:solidFill>
                  <a:srgbClr val="C0504D"/>
                </a:solidFill>
                <a:latin typeface="+mn-ea"/>
                <a:ea typeface="+mn-ea"/>
              </a:rPr>
              <a:t>B1  </a:t>
            </a:r>
            <a:r>
              <a:rPr lang="en-US" altLang="zh-CN" sz="1600" b="1" dirty="0">
                <a:solidFill>
                  <a:srgbClr val="262626"/>
                </a:solidFill>
                <a:latin typeface="+mn-ea"/>
                <a:ea typeface="+mn-ea"/>
              </a:rPr>
              <a:t>Tongyi DeepResearch</a:t>
            </a:r>
            <a:r>
              <a:rPr lang="zh-CN" altLang="en-US" sz="1600" dirty="0">
                <a:solidFill>
                  <a:srgbClr val="595959"/>
                </a:solidFill>
                <a:latin typeface="+mn-ea"/>
                <a:ea typeface="+mn-ea"/>
              </a:rPr>
              <a:t>  ·  深度研究智能体</a:t>
            </a:r>
          </a:p>
        </p:txBody>
      </p:sp>
      <p:sp>
        <p:nvSpPr>
          <p:cNvPr id="106" name="Tree Leaf 106"/>
          <p:cNvSpPr/>
          <p:nvPr/>
        </p:nvSpPr>
        <p:spPr>
          <a:xfrm>
            <a:off x="6766560" y="4480560"/>
            <a:ext cx="4846320" cy="475488"/>
          </a:xfrm>
          <a:prstGeom prst="roundRect">
            <a:avLst>
              <a:gd name="adj" fmla="val 18000"/>
            </a:avLst>
          </a:prstGeom>
          <a:solidFill>
            <a:srgbClr val="F8CBAD"/>
          </a:solidFill>
          <a:ln w="15875">
            <a:solidFill>
              <a:srgbClr val="C0504D"/>
            </a:solidFill>
          </a:ln>
        </p:spPr>
        <p:txBody>
          <a:bodyPr wrap="square" lIns="108000" rIns="72000" tIns="0" bIns="0" anchor="ctr">
            <a:normAutofit/>
          </a:bodyPr>
          <a:lstStyle/>
          <a:p>
            <a:pPr algn="l"/>
            <a:r>
              <a:rPr lang="en-US" altLang="zh-CN" sz="1600" b="1" dirty="0">
                <a:solidFill>
                  <a:srgbClr val="C0504D"/>
                </a:solidFill>
                <a:latin typeface="+mn-ea"/>
                <a:ea typeface="+mn-ea"/>
              </a:rPr>
              <a:t>B2  </a:t>
            </a:r>
            <a:r>
              <a:rPr lang="en-US" altLang="zh-CN" sz="1600" b="1" dirty="0">
                <a:solidFill>
                  <a:srgbClr val="262626"/>
                </a:solidFill>
                <a:latin typeface="+mn-ea"/>
                <a:ea typeface="+mn-ea"/>
              </a:rPr>
              <a:t>GLM-5</a:t>
            </a:r>
            <a:r>
              <a:rPr lang="zh-CN" altLang="en-US" sz="1600" dirty="0">
                <a:solidFill>
                  <a:srgbClr val="595959"/>
                </a:solidFill>
                <a:latin typeface="+mn-ea"/>
                <a:ea typeface="+mn-ea"/>
              </a:rPr>
              <a:t>  ·  从氛围编程到智能体工程</a:t>
            </a:r>
          </a:p>
        </p:txBody>
      </p:sp>
      <p:sp>
        <p:nvSpPr>
          <p:cNvPr id="107" name="Tree Leaf 107"/>
          <p:cNvSpPr/>
          <p:nvPr/>
        </p:nvSpPr>
        <p:spPr>
          <a:xfrm>
            <a:off x="6766560" y="5065776"/>
            <a:ext cx="4846320" cy="475488"/>
          </a:xfrm>
          <a:prstGeom prst="roundRect">
            <a:avLst>
              <a:gd name="adj" fmla="val 18000"/>
            </a:avLst>
          </a:prstGeom>
          <a:solidFill>
            <a:srgbClr val="F8CBAD"/>
          </a:solidFill>
          <a:ln w="15875">
            <a:solidFill>
              <a:srgbClr val="C0504D"/>
            </a:solidFill>
          </a:ln>
        </p:spPr>
        <p:txBody>
          <a:bodyPr wrap="square" lIns="108000" rIns="72000" tIns="0" bIns="0" anchor="ctr">
            <a:normAutofit/>
          </a:bodyPr>
          <a:lstStyle/>
          <a:p>
            <a:pPr algn="l"/>
            <a:r>
              <a:rPr lang="en-US" altLang="zh-CN" sz="1600" b="1" dirty="0">
                <a:solidFill>
                  <a:srgbClr val="C0504D"/>
                </a:solidFill>
                <a:latin typeface="+mn-ea"/>
                <a:ea typeface="+mn-ea"/>
              </a:rPr>
              <a:t>B3  </a:t>
            </a:r>
            <a:r>
              <a:rPr lang="en-US" altLang="zh-CN" sz="1600" b="1" dirty="0">
                <a:solidFill>
                  <a:srgbClr val="262626"/>
                </a:solidFill>
                <a:latin typeface="+mn-ea"/>
                <a:ea typeface="+mn-ea"/>
              </a:rPr>
              <a:t>Terminal-Bench</a:t>
            </a:r>
            <a:r>
              <a:rPr lang="zh-CN" altLang="en-US" sz="1600" dirty="0">
                <a:solidFill>
                  <a:srgbClr val="595959"/>
                </a:solidFill>
                <a:latin typeface="+mn-ea"/>
                <a:ea typeface="+mn-ea"/>
              </a:rPr>
              <a:t>  ·  命令行智能体评测</a:t>
            </a:r>
          </a:p>
        </p:txBody>
      </p:sp>
      <p:sp>
        <p:nvSpPr>
          <p:cNvPr id="108" name="Tree Leaf 108"/>
          <p:cNvSpPr/>
          <p:nvPr/>
        </p:nvSpPr>
        <p:spPr>
          <a:xfrm>
            <a:off x="6766560" y="5650992"/>
            <a:ext cx="4846320" cy="475488"/>
          </a:xfrm>
          <a:prstGeom prst="roundRect">
            <a:avLst>
              <a:gd name="adj" fmla="val 18000"/>
            </a:avLst>
          </a:prstGeom>
          <a:solidFill>
            <a:srgbClr val="F8CBAD"/>
          </a:solidFill>
          <a:ln w="15875">
            <a:solidFill>
              <a:srgbClr val="C0504D"/>
            </a:solidFill>
          </a:ln>
        </p:spPr>
        <p:txBody>
          <a:bodyPr wrap="square" lIns="108000" rIns="72000" tIns="0" bIns="0" anchor="ctr">
            <a:normAutofit/>
          </a:bodyPr>
          <a:lstStyle/>
          <a:p>
            <a:pPr algn="l"/>
            <a:r>
              <a:rPr lang="en-US" altLang="zh-CN" sz="1600" b="1" dirty="0">
                <a:solidFill>
                  <a:srgbClr val="C0504D"/>
                </a:solidFill>
                <a:latin typeface="+mn-ea"/>
                <a:ea typeface="+mn-ea"/>
              </a:rPr>
              <a:t>B4  </a:t>
            </a:r>
            <a:r>
              <a:rPr lang="en-US" altLang="zh-CN" sz="1600" b="1" dirty="0">
                <a:solidFill>
                  <a:srgbClr val="262626"/>
                </a:solidFill>
                <a:latin typeface="+mn-ea"/>
                <a:ea typeface="+mn-ea"/>
              </a:rPr>
              <a:t>The AI Scientist</a:t>
            </a:r>
            <a:r>
              <a:rPr lang="zh-CN" altLang="en-US" sz="1600" dirty="0">
                <a:solidFill>
                  <a:srgbClr val="595959"/>
                </a:solidFill>
                <a:latin typeface="+mn-ea"/>
                <a:ea typeface="+mn-ea"/>
              </a:rPr>
              <a:t>  ·  端到端自动化科研</a:t>
            </a:r>
          </a:p>
        </p:txBody>
      </p:sp>
      <p:cxnSp>
        <p:nvCxnSpPr>
          <p:cNvPr id="109" name="Tree Line 109"/>
          <p:cNvCxnSpPr/>
          <p:nvPr/>
        </p:nvCxnSpPr>
        <p:spPr>
          <a:xfrm flipV="1">
            <a:off x="5852159" y="1563624"/>
            <a:ext cx="914400" cy="877824"/>
          </a:xfrm>
          <a:prstGeom prst="line">
            <a:avLst/>
          </a:prstGeom>
          <a:ln w="12700">
            <a:solidFill>
              <a:srgbClr val="595959"/>
            </a:solidFill>
          </a:ln>
        </p:spPr>
      </p:cxnSp>
      <p:cxnSp>
        <p:nvCxnSpPr>
          <p:cNvPr id="110" name="Tree Line 110"/>
          <p:cNvCxnSpPr/>
          <p:nvPr/>
        </p:nvCxnSpPr>
        <p:spPr>
          <a:xfrm flipV="1">
            <a:off x="5852159" y="2148839"/>
            <a:ext cx="914400" cy="292608"/>
          </a:xfrm>
          <a:prstGeom prst="line">
            <a:avLst/>
          </a:prstGeom>
          <a:ln w="12700">
            <a:solidFill>
              <a:srgbClr val="595959"/>
            </a:solidFill>
          </a:ln>
        </p:spPr>
      </p:cxnSp>
      <p:cxnSp>
        <p:nvCxnSpPr>
          <p:cNvPr id="111" name="Tree Line 111"/>
          <p:cNvCxnSpPr/>
          <p:nvPr/>
        </p:nvCxnSpPr>
        <p:spPr>
          <a:xfrm>
            <a:off x="5852159" y="2441448"/>
            <a:ext cx="914400" cy="292608"/>
          </a:xfrm>
          <a:prstGeom prst="line">
            <a:avLst/>
          </a:prstGeom>
          <a:ln w="12700">
            <a:solidFill>
              <a:srgbClr val="595959"/>
            </a:solidFill>
          </a:ln>
        </p:spPr>
      </p:cxnSp>
      <p:cxnSp>
        <p:nvCxnSpPr>
          <p:cNvPr id="112" name="Tree Line 112"/>
          <p:cNvCxnSpPr/>
          <p:nvPr/>
        </p:nvCxnSpPr>
        <p:spPr>
          <a:xfrm>
            <a:off x="5852159" y="2441448"/>
            <a:ext cx="914400" cy="877824"/>
          </a:xfrm>
          <a:prstGeom prst="line">
            <a:avLst/>
          </a:prstGeom>
          <a:ln w="12700">
            <a:solidFill>
              <a:srgbClr val="595959"/>
            </a:solidFill>
          </a:ln>
        </p:spPr>
      </p:cxnSp>
      <p:cxnSp>
        <p:nvCxnSpPr>
          <p:cNvPr id="113" name="Tree Line 113"/>
          <p:cNvCxnSpPr/>
          <p:nvPr/>
        </p:nvCxnSpPr>
        <p:spPr>
          <a:xfrm flipV="1">
            <a:off x="5852159" y="4133087"/>
            <a:ext cx="914400" cy="877824"/>
          </a:xfrm>
          <a:prstGeom prst="line">
            <a:avLst/>
          </a:prstGeom>
          <a:ln w="12700">
            <a:solidFill>
              <a:srgbClr val="595959"/>
            </a:solidFill>
          </a:ln>
        </p:spPr>
      </p:cxnSp>
      <p:cxnSp>
        <p:nvCxnSpPr>
          <p:cNvPr id="114" name="Tree Line 114"/>
          <p:cNvCxnSpPr/>
          <p:nvPr/>
        </p:nvCxnSpPr>
        <p:spPr>
          <a:xfrm flipV="1">
            <a:off x="5852159" y="4718304"/>
            <a:ext cx="914400" cy="292608"/>
          </a:xfrm>
          <a:prstGeom prst="line">
            <a:avLst/>
          </a:prstGeom>
          <a:ln w="12700">
            <a:solidFill>
              <a:srgbClr val="595959"/>
            </a:solidFill>
          </a:ln>
        </p:spPr>
      </p:cxnSp>
      <p:cxnSp>
        <p:nvCxnSpPr>
          <p:cNvPr id="115" name="Tree Line 115"/>
          <p:cNvCxnSpPr/>
          <p:nvPr/>
        </p:nvCxnSpPr>
        <p:spPr>
          <a:xfrm>
            <a:off x="5852159" y="5010912"/>
            <a:ext cx="914400" cy="292607"/>
          </a:xfrm>
          <a:prstGeom prst="line">
            <a:avLst/>
          </a:prstGeom>
          <a:ln w="12700">
            <a:solidFill>
              <a:srgbClr val="595959"/>
            </a:solidFill>
          </a:ln>
        </p:spPr>
      </p:cxnSp>
      <p:cxnSp>
        <p:nvCxnSpPr>
          <p:cNvPr id="116" name="Tree Line 116"/>
          <p:cNvCxnSpPr/>
          <p:nvPr/>
        </p:nvCxnSpPr>
        <p:spPr>
          <a:xfrm>
            <a:off x="5852159" y="5010912"/>
            <a:ext cx="914400" cy="877824"/>
          </a:xfrm>
          <a:prstGeom prst="line">
            <a:avLst/>
          </a:prstGeom>
          <a:ln w="12700">
            <a:solidFill>
              <a:srgbClr val="595959"/>
            </a:solidFill>
          </a:ln>
        </p:spPr>
      </p:cxnSp>
      <p:cxnSp>
        <p:nvCxnSpPr>
          <p:cNvPr id="117" name="Tree Line 117"/>
          <p:cNvCxnSpPr/>
          <p:nvPr/>
        </p:nvCxnSpPr>
        <p:spPr>
          <a:xfrm flipV="1">
            <a:off x="2926080" y="2441448"/>
            <a:ext cx="822959" cy="1284732"/>
          </a:xfrm>
          <a:prstGeom prst="line">
            <a:avLst/>
          </a:prstGeom>
          <a:ln w="12700">
            <a:solidFill>
              <a:srgbClr val="595959"/>
            </a:solidFill>
          </a:ln>
        </p:spPr>
      </p:cxnSp>
      <p:cxnSp>
        <p:nvCxnSpPr>
          <p:cNvPr id="118" name="Tree Line 118"/>
          <p:cNvCxnSpPr/>
          <p:nvPr/>
        </p:nvCxnSpPr>
        <p:spPr>
          <a:xfrm>
            <a:off x="2926080" y="3726180"/>
            <a:ext cx="822959" cy="1284732"/>
          </a:xfrm>
          <a:prstGeom prst="line">
            <a:avLst/>
          </a:prstGeom>
          <a:ln w="12700">
            <a:solidFill>
              <a:srgbClr val="595959"/>
            </a:solidFill>
          </a:ln>
        </p:spPr>
      </p:cxnSp>
      <p:sp>
        <p:nvSpPr>
          <p:cNvPr id="119" name="Tree Box 119"/>
          <p:cNvSpPr/>
          <p:nvPr/>
        </p:nvSpPr>
        <p:spPr>
          <a:xfrm>
            <a:off x="640080" y="3223260"/>
            <a:ext cx="2286000" cy="100584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2000" b="1" dirty="0">
                <a:solidFill>
                  <a:srgbClr val="262626"/>
                </a:solidFill>
                <a:latin typeface="+mn-ea"/>
                <a:ea typeface="+mn-ea"/>
              </a:rPr>
              <a:t>前沿论文解读</a:t>
            </a:r>
          </a:p>
          <a:p>
            <a:pPr algn="ctr"/>
            <a:r>
              <a:rPr lang="zh-CN" altLang="en-US" sz="1400" b="0" dirty="0">
                <a:solidFill>
                  <a:srgbClr val="595959"/>
                </a:solidFill>
                <a:latin typeface="+mn-ea"/>
                <a:ea typeface="+mn-ea"/>
              </a:rPr>
              <a:t>大模型与智能体</a:t>
            </a:r>
          </a:p>
        </p:txBody>
      </p:sp>
      <p:sp>
        <p:nvSpPr>
          <p:cNvPr id="120" name="Tree Box 120"/>
          <p:cNvSpPr/>
          <p:nvPr/>
        </p:nvSpPr>
        <p:spPr>
          <a:xfrm>
            <a:off x="3749039" y="2029967"/>
            <a:ext cx="2103120" cy="82296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400" b="1" dirty="0">
                <a:solidFill>
                  <a:srgbClr val="C0504D"/>
                </a:solidFill>
                <a:latin typeface="+mn-ea"/>
                <a:ea typeface="+mn-ea"/>
              </a:rPr>
              <a:t>Part A</a:t>
            </a:r>
          </a:p>
          <a:p>
            <a:pPr algn="ctr"/>
            <a:r>
              <a:rPr lang="zh-CN" altLang="en-US" sz="2000" b="1" dirty="0">
                <a:solidFill>
                  <a:srgbClr val="262626"/>
                </a:solidFill>
                <a:latin typeface="+mn-ea"/>
                <a:ea typeface="+mn-ea"/>
              </a:rPr>
              <a:t>大模型</a:t>
            </a:r>
          </a:p>
        </p:txBody>
      </p:sp>
      <p:sp>
        <p:nvSpPr>
          <p:cNvPr id="121" name="Tree Box 121"/>
          <p:cNvSpPr/>
          <p:nvPr/>
        </p:nvSpPr>
        <p:spPr>
          <a:xfrm>
            <a:off x="3749039" y="4599432"/>
            <a:ext cx="2103120" cy="82296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400" b="1" dirty="0">
                <a:solidFill>
                  <a:srgbClr val="C0504D"/>
                </a:solidFill>
                <a:latin typeface="+mn-ea"/>
                <a:ea typeface="+mn-ea"/>
              </a:rPr>
              <a:t>Part B</a:t>
            </a:r>
          </a:p>
          <a:p>
            <a:pPr algn="ctr"/>
            <a:r>
              <a:rPr lang="zh-CN" altLang="en-US" sz="2000" b="1" dirty="0">
                <a:solidFill>
                  <a:srgbClr val="262626"/>
                </a:solidFill>
                <a:latin typeface="+mn-ea"/>
                <a:ea typeface="+mn-ea"/>
              </a:rPr>
              <a:t>智能体</a:t>
            </a:r>
          </a:p>
        </p:txBody>
      </p:sp>
    </p:spTree>
    <p:extLst>
      <p:ext uri="{BB962C8B-B14F-4D97-AF65-F5344CB8AC3E}">
        <p14:creationId xmlns:p14="http://schemas.microsoft.com/office/powerpoint/2010/main" val="2204335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Part A　大模型</a:t>
            </a:r>
          </a:p>
        </p:txBody>
      </p:sp>
    </p:spTree>
    <p:extLst>
      <p:ext uri="{BB962C8B-B14F-4D97-AF65-F5344CB8AC3E}">
        <p14:creationId xmlns:p14="http://schemas.microsoft.com/office/powerpoint/2010/main" val="2463101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DeepSeek-R1｜问题与动机：只靠强化学习能学会推理吗？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612648" y="3246120"/>
            <a:ext cx="10972800" cy="2514600"/>
          </a:xfrm>
        </p:spPr>
        <p:txBody>
          <a:bodyPr/>
          <a:lstStyle/>
          <a:p>
            <a:r>
              <a:rPr lang="zh-CN" altLang="en-US" dirty="0"/>
              <a:t>问题：如何有效地做测试时扩展？</a:t>
            </a:r>
          </a:p>
          <a:p>
            <a:pPr lvl="1"/>
            <a:r>
              <a:rPr lang="zh-CN" altLang="en-US" dirty="0"/>
              <a:t>o1 首次通过加长思维链实现推理时扩展，但方法仍是开放问题</a:t>
            </a:r>
          </a:p>
          <a:p>
            <a:pPr lvl="1"/>
            <a:r>
              <a:rPr lang="zh-CN" altLang="en-US" dirty="0"/>
              <a:t>过程奖励模型、强化学习、MCTS / 束搜索等，都未达到 o1 级通用推理</a:t>
            </a:r>
          </a:p>
          <a:p>
            <a:r>
              <a:rPr lang="zh-CN" altLang="en-US" dirty="0"/>
              <a:t>本文思路：不用任何监督数据，纯强化学习</a:t>
            </a:r>
          </a:p>
          <a:p>
            <a:pPr lvl="1"/>
            <a:r>
              <a:rPr lang="zh-CN" altLang="en-US" dirty="0"/>
              <a:t>基座 DeepSeek-V3-Base + GRPO：每题采样 G 个回答，用组内均值/标准差算优势，省去与策略同规模的 critic</a:t>
            </a:r>
          </a:p>
        </p:txBody>
      </p:sp>
      <p:pic>
        <p:nvPicPr>
          <p:cNvPr id="7" name="内容占位符 3" descr="屏幕剪辑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8920" y="1024128"/>
            <a:ext cx="6583680" cy="186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1" name="TextBox 401"/>
          <p:cNvSpPr txBox="1"/>
          <p:nvPr/>
        </p:nvSpPr>
        <p:spPr>
          <a:xfrm>
            <a:off x="2788920" y="2890659"/>
            <a:ext cx="6583680" cy="292608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公式源：DeepSeek-R1, arXiv 2501.12948，式 (1)–(3)：GRPO 目标与组内相对优势</a:t>
            </a:r>
          </a:p>
        </p:txBody>
      </p:sp>
      <p:sp>
        <p:nvSpPr>
          <p:cNvPr id="402" name="TextBox 402"/>
          <p:cNvSpPr txBox="1"/>
          <p:nvPr/>
        </p:nvSpPr>
        <p:spPr>
          <a:xfrm>
            <a:off x="685800" y="5806440"/>
            <a:ext cx="10835640" cy="3200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来源：DeepSeek-R1, arXiv 2501.12948，§1、§2.2.1</a:t>
            </a:r>
          </a:p>
        </p:txBody>
      </p:sp>
    </p:spTree>
    <p:extLst>
      <p:ext uri="{BB962C8B-B14F-4D97-AF65-F5344CB8AC3E}">
        <p14:creationId xmlns:p14="http://schemas.microsoft.com/office/powerpoint/2010/main" val="282910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核心方法：混合注意力 CSA + HCA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81600" y="118577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1F497D"/>
                </a:solidFill>
              </a:rPr>
              <a:t>图源：DeepSeek-V4, arXiv 2606.19348（Figure 2）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73F90D76-DDCF-4EDB-86E6-5C9958CA8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188720"/>
            <a:ext cx="4231298" cy="4572000"/>
          </a:xfrm>
          <a:prstGeom prst="rect">
            <a:avLst/>
          </a:prstGeom>
        </p:spPr>
      </p:pic>
      <p:sp>
        <p:nvSpPr>
          <p:cNvPr id="209" name="TextBox 209"/>
          <p:cNvSpPr txBox="1"/>
          <p:nvPr/>
        </p:nvSpPr>
        <p:spPr>
          <a:xfrm>
            <a:off x="5257800" y="1188720"/>
            <a:ext cx="6492240" cy="448056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800" b="1" dirty="0">
                <a:solidFill>
                  <a:srgbClr val="C00000"/>
                </a:solidFill>
              </a:rPr>
              <a:t>CSA 压缩稀疏注意力</a:t>
            </a:r>
          </a:p>
          <a:p>
            <a:pPr marL="628650" indent="-285750">
              <a:spcBef>
                <a:spcPts val="200"/>
              </a:spcBef>
              <a:buFont typeface="Arial"/>
              <a:buChar char="–"/>
            </a:pPr>
            <a:r>
              <a:rPr lang="zh-CN" altLang="en-US" sz="1500" dirty="0">
                <a:solidFill>
                  <a:srgbClr val="262626"/>
                </a:solidFill>
              </a:rPr>
              <a:t>每 m 个 Token 的 KV 压缩为 1 条，再用 DSA 只选得分最高的 k 条（V4-Pro：m=4，top-k=1024）</a:t>
            </a:r>
          </a:p>
          <a:p>
            <a:pPr marL="285750" indent="-285750">
              <a:spcBef>
                <a:spcPts val="700"/>
              </a:spcBef>
              <a:buFont typeface="Arial"/>
              <a:buChar char="•"/>
            </a:pPr>
            <a:r>
              <a:rPr lang="zh-CN" altLang="en-US" sz="1800" b="1" dirty="0">
                <a:solidFill>
                  <a:srgbClr val="C00000"/>
                </a:solidFill>
              </a:rPr>
              <a:t>HCA 重度压缩注意力</a:t>
            </a:r>
          </a:p>
          <a:p>
            <a:pPr marL="628650" indent="-285750">
              <a:spcBef>
                <a:spcPts val="200"/>
              </a:spcBef>
              <a:buFont typeface="Arial"/>
              <a:buChar char="–"/>
            </a:pPr>
            <a:r>
              <a:rPr lang="zh-CN" altLang="en-US" sz="1500" dirty="0">
                <a:solidFill>
                  <a:srgbClr val="262626"/>
                </a:solidFill>
              </a:rPr>
              <a:t>每 m′=128 个 Token 压缩为 1 条，保持稠密注意力；与 CSA 交替堆叠</a:t>
            </a:r>
          </a:p>
          <a:p>
            <a:pPr marL="628650" indent="-285750">
              <a:spcBef>
                <a:spcPts val="200"/>
              </a:spcBef>
              <a:buFont typeface="Arial"/>
              <a:buChar char="–"/>
            </a:pPr>
            <a:r>
              <a:rPr lang="zh-CN" altLang="en-US" sz="1500" dirty="0">
                <a:solidFill>
                  <a:srgbClr val="262626"/>
                </a:solidFill>
              </a:rPr>
              <a:t>两者都加窗口 128 的滑动窗口分支，保留局部依赖</a:t>
            </a:r>
          </a:p>
          <a:p>
            <a:pPr marL="285750" indent="-285750">
              <a:spcBef>
                <a:spcPts val="700"/>
              </a:spcBef>
              <a:buFont typeface="Arial"/>
              <a:buChar char="•"/>
            </a:pPr>
            <a:r>
              <a:rPr lang="zh-CN" altLang="en-US" sz="1800" b="1" dirty="0">
                <a:solidFill>
                  <a:srgbClr val="C00000"/>
                </a:solidFill>
              </a:rPr>
              <a:t>训练稳定性：mHC + Muon</a:t>
            </a:r>
          </a:p>
          <a:p>
            <a:pPr marL="628650" indent="-285750">
              <a:spcBef>
                <a:spcPts val="200"/>
              </a:spcBef>
              <a:buFont typeface="Arial"/>
              <a:buChar char="–"/>
            </a:pPr>
            <a:r>
              <a:rPr lang="zh-CN" altLang="en-US" sz="1500" dirty="0">
                <a:solidFill>
                  <a:srgbClr val="262626"/>
                </a:solidFill>
              </a:rPr>
              <a:t>mHC 把残差映射约束在双随机矩阵流形上（谱范数 ≤ 1），Sinkhorn-Knopp 迭代 20 次投影</a:t>
            </a:r>
          </a:p>
          <a:p>
            <a:pPr marL="628650" indent="-285750">
              <a:spcBef>
                <a:spcPts val="200"/>
              </a:spcBef>
              <a:buFont typeface="Arial"/>
              <a:buChar char="–"/>
            </a:pPr>
            <a:r>
              <a:rPr lang="zh-CN" altLang="en-US" sz="1500" dirty="0">
                <a:solidFill>
                  <a:srgbClr val="262626"/>
                </a:solidFill>
              </a:rPr>
              <a:t>大部分模块改用 Muon 优化器：收敛更快、训练更稳</a:t>
            </a:r>
          </a:p>
        </p:txBody>
      </p:sp>
      <p:sp>
        <p:nvSpPr>
          <p:cNvPr id="210" name="TextBox 210"/>
          <p:cNvSpPr txBox="1"/>
          <p:nvPr/>
        </p:nvSpPr>
        <p:spPr>
          <a:xfrm>
            <a:off x="5257800" y="5760720"/>
            <a:ext cx="6492240" cy="3200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来源：DeepSeek-V4, arXiv 2606.19348，§2、§4.2.1</a:t>
            </a:r>
          </a:p>
        </p:txBody>
      </p:sp>
    </p:spTree>
    <p:extLst>
      <p:ext uri="{BB962C8B-B14F-4D97-AF65-F5344CB8AC3E}">
        <p14:creationId xmlns:p14="http://schemas.microsoft.com/office/powerpoint/2010/main" val="22275049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结果与启示：1M 上下文下仅需 V3.2 的 27% 计算量、10% KV 缓存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097280"/>
            <a:ext cx="7223760" cy="3911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480" y="5027262"/>
            <a:ext cx="5486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图源：DeepSeek-V4, arXiv 2606.19348（Figure 1）</a:t>
            </a:r>
          </a:p>
        </p:txBody>
      </p:sp>
      <p:sp>
        <p:nvSpPr>
          <p:cNvPr id="211" name="TextBox 211"/>
          <p:cNvSpPr txBox="1"/>
          <p:nvPr/>
        </p:nvSpPr>
        <p:spPr>
          <a:xfrm>
            <a:off x="7818120" y="1097280"/>
            <a:ext cx="3977639" cy="42062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600" b="1" dirty="0">
                <a:solidFill>
                  <a:srgbClr val="C00000"/>
                </a:solidFill>
              </a:rPr>
              <a:t>规模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00" dirty="0">
                <a:solidFill>
                  <a:srgbClr val="262626"/>
                </a:solidFill>
              </a:rPr>
              <a:t>V4-Pro：1.6T 参数（激活 49B）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00" dirty="0">
                <a:solidFill>
                  <a:srgbClr val="262626"/>
                </a:solidFill>
              </a:rPr>
              <a:t>V4-Flash：284B（激活 13B）</a:t>
            </a: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zh-CN" altLang="en-US" sz="1600" b="1" dirty="0">
                <a:solidFill>
                  <a:srgbClr val="C00000"/>
                </a:solidFill>
              </a:rPr>
              <a:t>1M 上下文效率（相对 V3.2）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00" dirty="0">
                <a:solidFill>
                  <a:srgbClr val="262626"/>
                </a:solidFill>
              </a:rPr>
              <a:t>V4-Pro：单 Token FLOPs 27%，KV 缓存 10%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00" dirty="0">
                <a:solidFill>
                  <a:srgbClr val="262626"/>
                </a:solidFill>
              </a:rPr>
              <a:t>V4-Flash：FLOPs 10%，KV 缓存 7%</a:t>
            </a: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zh-CN" altLang="en-US" sz="1600" b="1" dirty="0">
                <a:solidFill>
                  <a:srgbClr val="C00000"/>
                </a:solidFill>
              </a:rPr>
              <a:t>长上下文能力（基座）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00" dirty="0">
                <a:solidFill>
                  <a:srgbClr val="262626"/>
                </a:solidFill>
              </a:rPr>
              <a:t>LongBench-V2：40.2（V3.2）→ 51.5（V4-Pro）</a:t>
            </a:r>
          </a:p>
        </p:txBody>
      </p:sp>
      <p:sp>
        <p:nvSpPr>
          <p:cNvPr id="212" name="TextBox 212"/>
          <p:cNvSpPr txBox="1"/>
          <p:nvPr/>
        </p:nvSpPr>
        <p:spPr>
          <a:xfrm>
            <a:off x="411480" y="5440680"/>
            <a:ext cx="11384280" cy="86868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启示：</a:t>
            </a:r>
            <a:r>
              <a:rPr lang="zh-CN" altLang="en-US" sz="1500" dirty="0">
                <a:solidFill>
                  <a:srgbClr val="262626"/>
                </a:solidFill>
              </a:rPr>
              <a:t>长上下文能力来自架构（压缩 + 稀疏注意力）、低精度存储与推断系统的协同设计。</a:t>
            </a:r>
          </a:p>
          <a:p>
            <a:pPr algn="l">
              <a:spcBef>
                <a:spcPts val="20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教材：</a:t>
            </a:r>
            <a:r>
              <a:rPr lang="zh-CN" altLang="en-US" sz="1500" dirty="0">
                <a:solidFill>
                  <a:srgbClr val="262626"/>
                </a:solidFill>
              </a:rPr>
              <a:t>《大模型与智能体》第 6 章 大模型工程（6.3 推断运行时：缓存、调度与压缩）；原理见 3.9 高效注意力。</a:t>
            </a:r>
          </a:p>
        </p:txBody>
      </p:sp>
    </p:spTree>
    <p:extLst>
      <p:ext uri="{BB962C8B-B14F-4D97-AF65-F5344CB8AC3E}">
        <p14:creationId xmlns:p14="http://schemas.microsoft.com/office/powerpoint/2010/main" val="37098605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核心方法：从 R1-Zero 的纯 RL 到 R1 的四阶段流程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987552"/>
            <a:ext cx="10972800" cy="548640"/>
          </a:xfrm>
        </p:spPr>
        <p:txBody>
          <a:bodyPr/>
          <a:lstStyle/>
          <a:p>
            <a:r>
              <a:rPr lang="zh-CN" altLang="en-US" dirty="0"/>
              <a:t>先证明“纯 RL 可行”，再用少量冷启动数据和多阶段训练解决可读性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58D32A5-008D-4B3E-898C-192D1407C45A}"/>
              </a:ext>
            </a:extLst>
          </p:cNvPr>
          <p:cNvSpPr/>
          <p:nvPr/>
        </p:nvSpPr>
        <p:spPr>
          <a:xfrm>
            <a:off x="685800" y="5623560"/>
            <a:ext cx="10835640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来源：DeepSeek-R1, arXiv 2501.12948，§2.2–2.3（论文无流程图，本图据正文整理）</a:t>
            </a:r>
          </a:p>
        </p:txBody>
      </p:sp>
      <p:sp>
        <p:nvSpPr>
          <p:cNvPr id="421" name="TextBox 421"/>
          <p:cNvSpPr txBox="1"/>
          <p:nvPr/>
        </p:nvSpPr>
        <p:spPr>
          <a:xfrm>
            <a:off x="457200" y="1783080"/>
            <a:ext cx="1463040" cy="822960"/>
          </a:xfrm>
          <a:prstGeom prst="rect">
            <a:avLst/>
          </a:prstGeom>
          <a:noFill/>
        </p:spPr>
        <p:txBody>
          <a:bodyPr wrap="square" lIns="72000" rIns="72000" tIns="36000" bIns="36000" anchor="ctr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rgbClr val="C00000"/>
                </a:solidFill>
              </a:rPr>
              <a:t>R1-Zero</a:t>
            </a:r>
          </a:p>
        </p:txBody>
      </p:sp>
      <p:sp>
        <p:nvSpPr>
          <p:cNvPr id="422" name="Flow Box 422"/>
          <p:cNvSpPr/>
          <p:nvPr/>
        </p:nvSpPr>
        <p:spPr>
          <a:xfrm>
            <a:off x="2011680" y="1783080"/>
            <a:ext cx="2011680" cy="8686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rgbClr val="262626"/>
                </a:solidFill>
              </a:rPr>
              <a:t>V3-Base</a:t>
            </a:r>
          </a:p>
        </p:txBody>
      </p:sp>
      <p:cxnSp>
        <p:nvCxnSpPr>
          <p:cNvPr id="423" name="Flow Arrow 423"/>
          <p:cNvCxnSpPr/>
          <p:nvPr/>
        </p:nvCxnSpPr>
        <p:spPr>
          <a:xfrm>
            <a:off x="4069080" y="2217420"/>
            <a:ext cx="411480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424" name="Flow Box 424"/>
          <p:cNvSpPr/>
          <p:nvPr/>
        </p:nvSpPr>
        <p:spPr>
          <a:xfrm>
            <a:off x="4526280" y="1783080"/>
            <a:ext cx="3200400" cy="8686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rgbClr val="262626"/>
                </a:solidFill>
              </a:rPr>
              <a:t>纯 RL（GRPO）</a:t>
            </a:r>
          </a:p>
          <a:p>
            <a:pPr algn="ctr"/>
            <a:r>
              <a:rPr lang="zh-CN" altLang="en-US" sz="1200" dirty="0">
                <a:solidFill>
                  <a:srgbClr val="595959"/>
                </a:solidFill>
              </a:rPr>
              <a:t>规则奖励：准确率 + 格式</a:t>
            </a:r>
          </a:p>
        </p:txBody>
      </p:sp>
      <p:cxnSp>
        <p:nvCxnSpPr>
          <p:cNvPr id="425" name="Flow Arrow 425"/>
          <p:cNvCxnSpPr/>
          <p:nvPr/>
        </p:nvCxnSpPr>
        <p:spPr>
          <a:xfrm>
            <a:off x="7772400" y="2217420"/>
            <a:ext cx="411479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426" name="Flow Box 426"/>
          <p:cNvSpPr/>
          <p:nvPr/>
        </p:nvSpPr>
        <p:spPr>
          <a:xfrm>
            <a:off x="8229600" y="1783080"/>
            <a:ext cx="3520440" cy="868680"/>
          </a:xfrm>
          <a:prstGeom prst="roundRect">
            <a:avLst>
              <a:gd name="adj" fmla="val 16000"/>
            </a:avLst>
          </a:prstGeom>
          <a:solidFill>
            <a:srgbClr val="F8CBAD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rgbClr val="262626"/>
                </a:solidFill>
              </a:rPr>
              <a:t>DeepSeek-R1-Zero</a:t>
            </a:r>
          </a:p>
          <a:p>
            <a:pPr algn="ctr"/>
            <a:r>
              <a:rPr lang="zh-CN" altLang="en-US" sz="1200" dirty="0">
                <a:solidFill>
                  <a:srgbClr val="595959"/>
                </a:solidFill>
              </a:rPr>
              <a:t>推理强，但可读性差、语言混杂</a:t>
            </a:r>
          </a:p>
        </p:txBody>
      </p:sp>
      <p:sp>
        <p:nvSpPr>
          <p:cNvPr id="427" name="TextBox 427"/>
          <p:cNvSpPr txBox="1"/>
          <p:nvPr/>
        </p:nvSpPr>
        <p:spPr>
          <a:xfrm>
            <a:off x="457200" y="3246120"/>
            <a:ext cx="1463040" cy="1097280"/>
          </a:xfrm>
          <a:prstGeom prst="rect">
            <a:avLst/>
          </a:prstGeom>
          <a:noFill/>
        </p:spPr>
        <p:txBody>
          <a:bodyPr wrap="square" lIns="72000" rIns="72000" tIns="36000" bIns="36000" anchor="ctr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rgbClr val="C00000"/>
                </a:solidFill>
              </a:rPr>
              <a:t>R1</a:t>
            </a:r>
          </a:p>
        </p:txBody>
      </p:sp>
      <p:sp>
        <p:nvSpPr>
          <p:cNvPr id="428" name="Flow Box 428"/>
          <p:cNvSpPr/>
          <p:nvPr/>
        </p:nvSpPr>
        <p:spPr>
          <a:xfrm>
            <a:off x="2011680" y="3200400"/>
            <a:ext cx="2240280" cy="11887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rgbClr val="262626"/>
                </a:solidFill>
              </a:rPr>
              <a:t>① 冷启动</a:t>
            </a:r>
          </a:p>
          <a:p>
            <a:pPr algn="ctr"/>
            <a:r>
              <a:rPr lang="zh-CN" altLang="en-US" sz="1200" dirty="0">
                <a:solidFill>
                  <a:srgbClr val="595959"/>
                </a:solidFill>
              </a:rPr>
              <a:t>数千条长 CoT 微调</a:t>
            </a:r>
          </a:p>
        </p:txBody>
      </p:sp>
      <p:cxnSp>
        <p:nvCxnSpPr>
          <p:cNvPr id="429" name="Flow Arrow 429"/>
          <p:cNvCxnSpPr/>
          <p:nvPr/>
        </p:nvCxnSpPr>
        <p:spPr>
          <a:xfrm>
            <a:off x="4288536" y="3794760"/>
            <a:ext cx="109727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430" name="Flow Box 430"/>
          <p:cNvSpPr/>
          <p:nvPr/>
        </p:nvSpPr>
        <p:spPr>
          <a:xfrm>
            <a:off x="4434840" y="3200400"/>
            <a:ext cx="2240280" cy="11887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rgbClr val="262626"/>
                </a:solidFill>
              </a:rPr>
              <a:t>② 推理 RL</a:t>
            </a:r>
          </a:p>
          <a:p>
            <a:pPr algn="ctr"/>
            <a:r>
              <a:rPr lang="zh-CN" altLang="en-US" sz="1200" dirty="0">
                <a:solidFill>
                  <a:srgbClr val="595959"/>
                </a:solidFill>
              </a:rPr>
              <a:t>+ 语言一致性奖励</a:t>
            </a:r>
          </a:p>
        </p:txBody>
      </p:sp>
      <p:cxnSp>
        <p:nvCxnSpPr>
          <p:cNvPr id="431" name="Flow Arrow 431"/>
          <p:cNvCxnSpPr/>
          <p:nvPr/>
        </p:nvCxnSpPr>
        <p:spPr>
          <a:xfrm>
            <a:off x="6711696" y="3794760"/>
            <a:ext cx="109728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432" name="Flow Box 432"/>
          <p:cNvSpPr/>
          <p:nvPr/>
        </p:nvSpPr>
        <p:spPr>
          <a:xfrm>
            <a:off x="6858000" y="3200400"/>
            <a:ext cx="2240280" cy="11887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rgbClr val="262626"/>
                </a:solidFill>
              </a:rPr>
              <a:t>③ 拒绝采样 + SFT</a:t>
            </a:r>
          </a:p>
          <a:p>
            <a:pPr algn="ctr"/>
            <a:r>
              <a:rPr lang="zh-CN" altLang="en-US" sz="1100" dirty="0">
                <a:solidFill>
                  <a:srgbClr val="595959"/>
                </a:solidFill>
              </a:rPr>
              <a:t>推理 60 万 + 非推理 20 万</a:t>
            </a:r>
          </a:p>
        </p:txBody>
      </p:sp>
      <p:cxnSp>
        <p:nvCxnSpPr>
          <p:cNvPr id="433" name="Flow Arrow 433"/>
          <p:cNvCxnSpPr/>
          <p:nvPr/>
        </p:nvCxnSpPr>
        <p:spPr>
          <a:xfrm>
            <a:off x="9134855" y="3794760"/>
            <a:ext cx="109728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434" name="Flow Box 434"/>
          <p:cNvSpPr/>
          <p:nvPr/>
        </p:nvSpPr>
        <p:spPr>
          <a:xfrm>
            <a:off x="9281160" y="3200400"/>
            <a:ext cx="2240280" cy="11887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rgbClr val="262626"/>
                </a:solidFill>
              </a:rPr>
              <a:t>④ 全场景 RL</a:t>
            </a:r>
          </a:p>
          <a:p>
            <a:pPr algn="ctr"/>
            <a:r>
              <a:rPr lang="zh-CN" altLang="en-US" sz="1200" dirty="0">
                <a:solidFill>
                  <a:srgbClr val="595959"/>
                </a:solidFill>
              </a:rPr>
              <a:t>有用性 + 无害性</a:t>
            </a:r>
          </a:p>
        </p:txBody>
      </p:sp>
      <p:sp>
        <p:nvSpPr>
          <p:cNvPr id="435" name="Flow Box 435"/>
          <p:cNvSpPr/>
          <p:nvPr/>
        </p:nvSpPr>
        <p:spPr>
          <a:xfrm>
            <a:off x="9281160" y="4709160"/>
            <a:ext cx="2240280" cy="640080"/>
          </a:xfrm>
          <a:prstGeom prst="roundRect">
            <a:avLst>
              <a:gd name="adj" fmla="val 16000"/>
            </a:avLst>
          </a:prstGeom>
          <a:solidFill>
            <a:srgbClr val="F8CBAD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500" b="1" dirty="0">
                <a:solidFill>
                  <a:srgbClr val="262626"/>
                </a:solidFill>
              </a:rPr>
              <a:t>DeepSeek-R1</a:t>
            </a:r>
          </a:p>
        </p:txBody>
      </p:sp>
      <p:cxnSp>
        <p:nvCxnSpPr>
          <p:cNvPr id="436" name="Flow Arrow Down"/>
          <p:cNvCxnSpPr/>
          <p:nvPr/>
        </p:nvCxnSpPr>
        <p:spPr>
          <a:xfrm>
            <a:off x="10401300" y="4407408"/>
            <a:ext cx="0" cy="283464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437" name="TextBox 437"/>
          <p:cNvSpPr txBox="1"/>
          <p:nvPr/>
        </p:nvSpPr>
        <p:spPr>
          <a:xfrm>
            <a:off x="2011680" y="4709160"/>
            <a:ext cx="7086600" cy="640080"/>
          </a:xfrm>
          <a:prstGeom prst="rect">
            <a:avLst/>
          </a:prstGeom>
          <a:noFill/>
        </p:spPr>
        <p:txBody>
          <a:bodyPr wrap="square" lIns="72000" rIns="72000" tIns="36000" bIns="36000" anchor="ctr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300" dirty="0">
                <a:solidFill>
                  <a:srgbClr val="595959"/>
                </a:solidFill>
              </a:rPr>
              <a:t>SFT 数据合计约 80 万条，微调 2 轮；④ 中有用性只评最终摘要，无害性评整段回答</a:t>
            </a:r>
          </a:p>
        </p:txBody>
      </p:sp>
    </p:spTree>
    <p:extLst>
      <p:ext uri="{BB962C8B-B14F-4D97-AF65-F5344CB8AC3E}">
        <p14:creationId xmlns:p14="http://schemas.microsoft.com/office/powerpoint/2010/main" val="3588400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核心方法：DSA = 闪电索引器 + 细粒度 Top-k 选择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987552"/>
            <a:ext cx="10972800" cy="548640"/>
          </a:xfrm>
        </p:spPr>
        <p:txBody>
          <a:bodyPr/>
          <a:lstStyle/>
          <a:p>
            <a:r>
              <a:rPr lang="zh-CN" altLang="en-US" dirty="0"/>
              <a:t>先用廉价的索引器打分，再只对最相关的 k 个 Token 做注意力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83080"/>
            <a:ext cx="6309360" cy="3215675"/>
          </a:xfrm>
          <a:prstGeom prst="rect">
            <a:avLst/>
          </a:prstGeom>
        </p:spPr>
      </p:pic>
      <p:sp>
        <p:nvSpPr>
          <p:cNvPr id="304" name="TextBox 304"/>
          <p:cNvSpPr txBox="1"/>
          <p:nvPr/>
        </p:nvSpPr>
        <p:spPr>
          <a:xfrm>
            <a:off x="548640" y="5044475"/>
            <a:ext cx="6309360" cy="3200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图源：DeepSeek-V3.2, arXiv 2512.02556（Figure 2，绿色为 DSA）</a:t>
            </a:r>
          </a:p>
        </p:txBody>
      </p:sp>
      <p:sp>
        <p:nvSpPr>
          <p:cNvPr id="305" name="TextBox 305"/>
          <p:cNvSpPr txBox="1"/>
          <p:nvPr/>
        </p:nvSpPr>
        <p:spPr>
          <a:xfrm>
            <a:off x="7086600" y="1691640"/>
            <a:ext cx="4709160" cy="365760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700" b="1" dirty="0">
                <a:solidFill>
                  <a:srgbClr val="C00000"/>
                </a:solidFill>
              </a:rPr>
              <a:t>闪电索引器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00" dirty="0">
                <a:solidFill>
                  <a:srgbClr val="262626"/>
                </a:solidFill>
              </a:rPr>
              <a:t>头数少、可用 FP8 实现，ReLU 激活，计算很省</a:t>
            </a: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zh-CN" altLang="en-US" sz="1700" b="1" dirty="0">
                <a:solidFill>
                  <a:srgbClr val="C00000"/>
                </a:solidFill>
              </a:rPr>
              <a:t>Top-k 选择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00" dirty="0">
                <a:solidFill>
                  <a:srgbClr val="262626"/>
                </a:solidFill>
              </a:rPr>
              <a:t>只取分数最高的 k 个 KV 条目做注意力；基于 MLA 的 MQA 模式实现</a:t>
            </a: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zh-CN" altLang="en-US" sz="1700" b="1" dirty="0">
                <a:solidFill>
                  <a:srgbClr val="C00000"/>
                </a:solidFill>
              </a:rPr>
              <a:t>两阶段继续训练（128K 上下文）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00" dirty="0">
                <a:solidFill>
                  <a:srgbClr val="262626"/>
                </a:solidFill>
              </a:rPr>
              <a:t>稠密预热：只训索引器 1000 步，约 2.1B Token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00" dirty="0">
                <a:solidFill>
                  <a:srgbClr val="262626"/>
                </a:solidFill>
              </a:rPr>
              <a:t>稀疏训练：每查询选 2048 个 KV，15000 步，约 943.7B Token</a:t>
            </a:r>
          </a:p>
        </p:txBody>
      </p:sp>
      <p:sp>
        <p:nvSpPr>
          <p:cNvPr id="306" name="TextBox 306"/>
          <p:cNvSpPr txBox="1"/>
          <p:nvPr/>
        </p:nvSpPr>
        <p:spPr>
          <a:xfrm>
            <a:off x="548640" y="5440680"/>
            <a:ext cx="11247120" cy="68580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后训练两条主线：</a:t>
            </a:r>
            <a:r>
              <a:rPr lang="zh-CN" altLang="en-US" sz="1500" dirty="0">
                <a:solidFill>
                  <a:srgbClr val="262626"/>
                </a:solidFill>
              </a:rPr>
              <a:t>RL 算力预算超过预训练成本的 10%；合成 1,800+ 个环境、85,000 条复杂提示用于智能体训练</a:t>
            </a:r>
          </a:p>
          <a:p>
            <a:pPr algn="r">
              <a:spcBef>
                <a:spcPts val="10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来源：DeepSeek-V3.2, arXiv 2512.02556，§1、§2.1</a:t>
            </a:r>
          </a:p>
        </p:txBody>
      </p:sp>
    </p:spTree>
    <p:extLst>
      <p:ext uri="{BB962C8B-B14F-4D97-AF65-F5344CB8AC3E}">
        <p14:creationId xmlns:p14="http://schemas.microsoft.com/office/powerpoint/2010/main" val="11315982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结果与启示：RL 激发出长链推理，R1 比肩 o1-1217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7280"/>
            <a:ext cx="5486400" cy="3560108"/>
          </a:xfrm>
          <a:prstGeom prst="rect">
            <a:avLst/>
          </a:prstGeom>
        </p:spPr>
      </p:pic>
      <p:sp>
        <p:nvSpPr>
          <p:cNvPr id="451" name="TextBox 451"/>
          <p:cNvSpPr txBox="1"/>
          <p:nvPr/>
        </p:nvSpPr>
        <p:spPr>
          <a:xfrm>
            <a:off x="457200" y="4675676"/>
            <a:ext cx="5486400" cy="292608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图源：DeepSeek-R1, arXiv 2501.12948（Figure 2）</a:t>
            </a:r>
          </a:p>
        </p:txBody>
      </p:sp>
      <p:graphicFrame>
        <p:nvGraphicFramePr>
          <p:cNvPr id="455" name="Results Table"/>
          <p:cNvGraphicFramePr>
            <a:graphicFrameLocks noGrp="1"/>
          </p:cNvGraphicFramePr>
          <p:nvPr/>
        </p:nvGraphicFramePr>
        <p:xfrm>
          <a:off x="6172200" y="1097280"/>
          <a:ext cx="5577840" cy="2194560"/>
        </p:xfrm>
        <a:graphic>
          <a:graphicData uri="http://schemas.openxmlformats.org/drawingml/2006/table">
            <a:tbl>
              <a:tblPr firstRow="1"/>
              <a:tblGrid>
                <a:gridCol w="1463040"/>
                <a:gridCol w="1188720"/>
                <a:gridCol w="868680"/>
                <a:gridCol w="868680"/>
                <a:gridCol w="1188720"/>
              </a:tblGrid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基准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DeepSeek-V3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o1-mini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o1-1217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C00000"/>
                          </a:solidFill>
                          <a:latin typeface="Arial"/>
                        </a:rPr>
                        <a:t>DeepSeek-R1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AIME 2024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39.2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63.6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79.2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C00000"/>
                          </a:solidFill>
                          <a:latin typeface="Arial"/>
                        </a:rPr>
                        <a:t>79.8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MATH-500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90.2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90.0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96.4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C00000"/>
                          </a:solidFill>
                          <a:latin typeface="Arial"/>
                        </a:rPr>
                        <a:t>97.3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Codeforces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1134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1820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2061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C00000"/>
                          </a:solidFill>
                          <a:latin typeface="Arial"/>
                        </a:rPr>
                        <a:t>2029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GPQA Diamond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59.1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60.0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75.7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C00000"/>
                          </a:solidFill>
                          <a:latin typeface="Arial"/>
                        </a:rPr>
                        <a:t>71.5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SWE Verified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42.0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41.6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48.9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C00000"/>
                          </a:solidFill>
                          <a:latin typeface="Arial"/>
                        </a:rPr>
                        <a:t>49.2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</a:tr>
            </a:tbl>
          </a:graphicData>
        </a:graphic>
      </p:graphicFrame>
      <p:sp>
        <p:nvSpPr>
          <p:cNvPr id="452" name="TextBox 452"/>
          <p:cNvSpPr txBox="1"/>
          <p:nvPr/>
        </p:nvSpPr>
        <p:spPr>
          <a:xfrm>
            <a:off x="6172200" y="3310128"/>
            <a:ext cx="5577840" cy="27432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数据：表 4（Codeforces 为 Rating，其余为 %）</a:t>
            </a:r>
          </a:p>
        </p:txBody>
      </p:sp>
      <p:sp>
        <p:nvSpPr>
          <p:cNvPr id="453" name="TextBox 453"/>
          <p:cNvSpPr txBox="1"/>
          <p:nvPr/>
        </p:nvSpPr>
        <p:spPr>
          <a:xfrm>
            <a:off x="6172200" y="3611880"/>
            <a:ext cx="5577840" cy="128016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350" dirty="0">
                <a:solidFill>
                  <a:srgbClr val="262626"/>
                </a:solidFill>
              </a:rPr>
              <a:t>R1-Zero：AIME 2024 pass@1 15.6% → 71.0%，多数投票 86.7%</a:t>
            </a:r>
          </a:p>
          <a:p>
            <a:pPr marL="285750" indent="-285750">
              <a:spcBef>
                <a:spcPts val="150"/>
              </a:spcBef>
              <a:buFont typeface="Arial"/>
              <a:buChar char="•"/>
            </a:pPr>
            <a:r>
              <a:rPr lang="zh-CN" altLang="en-US" sz="1350" dirty="0">
                <a:solidFill>
                  <a:srgbClr val="262626"/>
                </a:solidFill>
              </a:rPr>
              <a:t>训练中出现“顿悟时刻”：模型自发学会反思重算（表 3）</a:t>
            </a:r>
          </a:p>
          <a:p>
            <a:pPr marL="285750" indent="-285750">
              <a:spcBef>
                <a:spcPts val="150"/>
              </a:spcBef>
              <a:buFont typeface="Arial"/>
              <a:buChar char="•"/>
            </a:pPr>
            <a:r>
              <a:rPr lang="zh-CN" altLang="en-US" sz="1350" dirty="0">
                <a:solidFill>
                  <a:srgbClr val="262626"/>
                </a:solidFill>
              </a:rPr>
              <a:t>蒸馏：R1-Distill-Qwen-32B 在 AIME 2024 达 72.6%，超过 o1-mini 的 63.6%（表 5）</a:t>
            </a:r>
          </a:p>
        </p:txBody>
      </p:sp>
      <p:sp>
        <p:nvSpPr>
          <p:cNvPr id="454" name="TextBox 454"/>
          <p:cNvSpPr txBox="1"/>
          <p:nvPr/>
        </p:nvSpPr>
        <p:spPr>
          <a:xfrm>
            <a:off x="457200" y="5120640"/>
            <a:ext cx="11338560" cy="105156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启示：</a:t>
            </a:r>
            <a:r>
              <a:rPr lang="zh-CN" altLang="en-US" sz="1500" dirty="0">
                <a:solidFill>
                  <a:srgbClr val="262626"/>
                </a:solidFill>
              </a:rPr>
              <a:t>奖励可验证时，强化学习本身就能激发长链推理；推理模式还能蒸馏给小模型。</a:t>
            </a:r>
          </a:p>
          <a:p>
            <a:pPr algn="l">
              <a:spcBef>
                <a:spcPts val="30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教材：</a:t>
            </a:r>
            <a:r>
              <a:rPr lang="zh-CN" altLang="en-US" sz="1500" dirty="0">
                <a:solidFill>
                  <a:srgbClr val="262626"/>
                </a:solidFill>
              </a:rPr>
              <a:t>《大模型与智能体》第 7 章（7.5 推理模型的训练：四大组件框架）；GRPO 见第 5 章 5.3。</a:t>
            </a:r>
          </a:p>
        </p:txBody>
      </p:sp>
    </p:spTree>
    <p:extLst>
      <p:ext uri="{BB962C8B-B14F-4D97-AF65-F5344CB8AC3E}">
        <p14:creationId xmlns:p14="http://schemas.microsoft.com/office/powerpoint/2010/main" val="2961772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Part B　智能体</a:t>
            </a:r>
          </a:p>
        </p:txBody>
      </p:sp>
    </p:spTree>
    <p:extLst>
      <p:ext uri="{BB962C8B-B14F-4D97-AF65-F5344CB8AC3E}">
        <p14:creationId xmlns:p14="http://schemas.microsoft.com/office/powerpoint/2010/main" val="30978046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核心方法：想法 → 树搜索实验 → 写作 → 自动审稿</a:t>
            </a:r>
          </a:p>
        </p:txBody>
      </p:sp>
      <p:pic>
        <p:nvPicPr>
          <p:cNvPr id="5" name="内容占位符 3" descr="屏幕剪辑">
            <a:extLst>
              <a:ext uri="{FF2B5EF4-FFF2-40B4-BE49-F238E27FC236}">
                <a16:creationId xmlns:a16="http://schemas.microsoft.com/office/drawing/2014/main" id="{745BE518-396D-458D-B6B6-4305F2DE7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480" y="1005840"/>
            <a:ext cx="5953839" cy="443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1" name="TextBox 961"/>
          <p:cNvSpPr txBox="1"/>
          <p:nvPr/>
        </p:nvSpPr>
        <p:spPr>
          <a:xfrm>
            <a:off x="411480" y="5458967"/>
            <a:ext cx="5953839" cy="292608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050" dirty="0">
                <a:solidFill>
                  <a:srgbClr val="595959"/>
                </a:solidFill>
              </a:rPr>
              <a:t>图源：The AI Scientist, arXiv 2606.15497（Figure 1A）</a:t>
            </a:r>
          </a:p>
        </p:txBody>
      </p:sp>
      <p:sp>
        <p:nvSpPr>
          <p:cNvPr id="962" name="TextBox 962"/>
          <p:cNvSpPr txBox="1"/>
          <p:nvPr/>
        </p:nvSpPr>
        <p:spPr>
          <a:xfrm>
            <a:off x="6537960" y="1005840"/>
            <a:ext cx="5257800" cy="475488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650" b="1" dirty="0">
                <a:solidFill>
                  <a:srgbClr val="C00000"/>
                </a:solidFill>
              </a:rPr>
              <a:t>① 构思</a:t>
            </a:r>
            <a:r>
              <a:rPr lang="zh-CN" altLang="en-US" sz="1500" dirty="0">
                <a:solidFill>
                  <a:srgbClr val="262626"/>
                </a:solidFill>
              </a:rPr>
              <a:t>：迭代扩充研究方向档案，用 Semantic Scholar 与网页检索剔除与已有文献雷同的想法</a:t>
            </a:r>
          </a:p>
          <a:p>
            <a:pPr marL="285750" indent="-285750">
              <a:spcBef>
                <a:spcPts val="400"/>
              </a:spcBef>
              <a:buFont typeface="Arial"/>
              <a:buChar char="•"/>
            </a:pPr>
            <a:r>
              <a:rPr lang="zh-CN" altLang="en-US" sz="1650" b="1" dirty="0">
                <a:solidFill>
                  <a:srgbClr val="C00000"/>
                </a:solidFill>
              </a:rPr>
              <a:t>② 实验</a:t>
            </a:r>
            <a:r>
              <a:rPr lang="zh-CN" altLang="en-US" sz="1500" dirty="0">
                <a:solidFill>
                  <a:srgbClr val="262626"/>
                </a:solidFill>
              </a:rPr>
              <a:t>：智能体树搜索，四阶段——初步探索、调参、执行研究议程、消融；每阶段由 LLM 评估叶节点，选最优作为下一阶段的根</a:t>
            </a:r>
          </a:p>
          <a:p>
            <a:pPr marL="285750" indent="-285750">
              <a:spcBef>
                <a:spcPts val="400"/>
              </a:spcBef>
              <a:buFont typeface="Arial"/>
              <a:buChar char="•"/>
            </a:pPr>
            <a:r>
              <a:rPr lang="zh-CN" altLang="en-US" sz="1650" b="1" dirty="0">
                <a:solidFill>
                  <a:srgbClr val="C00000"/>
                </a:solidFill>
              </a:rPr>
              <a:t>③ 写作</a:t>
            </a:r>
            <a:r>
              <a:rPr lang="zh-CN" altLang="en-US" sz="1500" dirty="0">
                <a:solidFill>
                  <a:srgbClr val="262626"/>
                </a:solidFill>
              </a:rPr>
              <a:t>：按 LaTeX 会议模板逐节撰写；检索文献 20 轮补充引用</a:t>
            </a:r>
          </a:p>
          <a:p>
            <a:pPr marL="285750" indent="-285750">
              <a:spcBef>
                <a:spcPts val="400"/>
              </a:spcBef>
              <a:buFont typeface="Arial"/>
              <a:buChar char="•"/>
            </a:pPr>
            <a:r>
              <a:rPr lang="zh-CN" altLang="en-US" sz="1650" b="1" dirty="0">
                <a:solidFill>
                  <a:srgbClr val="C00000"/>
                </a:solidFill>
              </a:rPr>
              <a:t>④ 审稿</a:t>
            </a:r>
            <a:r>
              <a:rPr lang="zh-CN" altLang="en-US" sz="1500" dirty="0">
                <a:solidFill>
                  <a:srgbClr val="262626"/>
                </a:solidFill>
              </a:rPr>
              <a:t>：自动审稿人按 NeurIPS 指南，5 份审稿 + 1 份元审稿给出接收/拒绝</a:t>
            </a:r>
          </a:p>
          <a:p>
            <a:pPr marL="285750" indent="-285750">
              <a:spcBef>
                <a:spcPts val="400"/>
              </a:spcBef>
              <a:buFont typeface="Arial"/>
              <a:buChar char="•"/>
            </a:pPr>
            <a:r>
              <a:rPr lang="zh-CN" altLang="en-US" sz="1450" dirty="0">
                <a:solidFill>
                  <a:srgbClr val="595959"/>
                </a:solidFill>
              </a:rPr>
              <a:t>两种模式：基于人类代码模板 / 无模板开放探索</a:t>
            </a:r>
          </a:p>
        </p:txBody>
      </p:sp>
      <p:sp>
        <p:nvSpPr>
          <p:cNvPr id="963" name="TextBox 963"/>
          <p:cNvSpPr txBox="1"/>
          <p:nvPr/>
        </p:nvSpPr>
        <p:spPr>
          <a:xfrm>
            <a:off x="6537960" y="5833872"/>
            <a:ext cx="5257800" cy="292608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050" dirty="0">
                <a:solidFill>
                  <a:srgbClr val="595959"/>
                </a:solidFill>
              </a:rPr>
              <a:t>来源：The AI Scientist, arXiv 2606.15497，§2–§3、Methods</a:t>
            </a:r>
          </a:p>
        </p:txBody>
      </p:sp>
    </p:spTree>
    <p:extLst>
      <p:ext uri="{BB962C8B-B14F-4D97-AF65-F5344CB8AC3E}">
        <p14:creationId xmlns:p14="http://schemas.microsoft.com/office/powerpoint/2010/main" val="28977222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结果与启示：推理比肩 GPT-5，智能体任务大幅缩小差距</a:t>
            </a:r>
          </a:p>
        </p:txBody>
      </p:sp>
      <p:graphicFrame>
        <p:nvGraphicFramePr>
          <p:cNvPr id="320" name="Results Table"/>
          <p:cNvGraphicFramePr>
            <a:graphicFrameLocks noGrp="1"/>
          </p:cNvGraphicFramePr>
          <p:nvPr/>
        </p:nvGraphicFramePr>
        <p:xfrm>
          <a:off x="548640" y="1097280"/>
          <a:ext cx="11384280" cy="3291840"/>
        </p:xfrm>
        <a:graphic>
          <a:graphicData uri="http://schemas.openxmlformats.org/drawingml/2006/table">
            <a:tbl>
              <a:tblPr firstRow="1"/>
              <a:tblGrid>
                <a:gridCol w="2834640"/>
                <a:gridCol w="1691640"/>
                <a:gridCol w="1508760"/>
                <a:gridCol w="1600200"/>
                <a:gridCol w="1691640"/>
                <a:gridCol w="2057400"/>
              </a:tblGrid>
              <a:tr h="41148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1" dirty="0">
                          <a:solidFill>
                            <a:srgbClr val="262626"/>
                          </a:solidFill>
                          <a:latin typeface="Arial"/>
                        </a:rPr>
                        <a:t>基准（指标）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262626"/>
                          </a:solidFill>
                          <a:latin typeface="Arial"/>
                        </a:rPr>
                        <a:t>Claude-4.5-Sonnet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262626"/>
                          </a:solidFill>
                          <a:latin typeface="Arial"/>
                        </a:rPr>
                        <a:t>GPT-5 High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262626"/>
                          </a:solidFill>
                          <a:latin typeface="Arial"/>
                        </a:rPr>
                        <a:t>Gemini-3.0 Pro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262626"/>
                          </a:solidFill>
                          <a:latin typeface="Arial"/>
                        </a:rPr>
                        <a:t>Kimi-K2 Thinking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C00000"/>
                          </a:solidFill>
                          <a:latin typeface="Arial"/>
                        </a:rPr>
                        <a:t>DeepSeek-V3.2 Thinking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AIME 2025 (Pass@1)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87.0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94.6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95.0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94.5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rgbClr val="C00000"/>
                          </a:solidFill>
                          <a:latin typeface="Arial"/>
                        </a:rPr>
                        <a:t>93.1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HLE (Pass@1)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13.7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26.3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37.7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23.9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rgbClr val="C00000"/>
                          </a:solidFill>
                          <a:latin typeface="Arial"/>
                        </a:rPr>
                        <a:t>25.1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Codeforces (Rating)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1480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2537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2708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rgbClr val="C00000"/>
                          </a:solidFill>
                          <a:latin typeface="Arial"/>
                        </a:rPr>
                        <a:t>2386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SWE Verified (Resolved)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77.2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74.9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76.2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71.3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rgbClr val="C00000"/>
                          </a:solidFill>
                          <a:latin typeface="Arial"/>
                        </a:rPr>
                        <a:t>73.1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Terminal Bench 2.0 (Acc)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42.8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35.2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54.2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35.7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rgbClr val="C00000"/>
                          </a:solidFill>
                          <a:latin typeface="Arial"/>
                        </a:rPr>
                        <a:t>46.4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BrowseCompZh (Pass@1)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42.4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63.0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-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62.3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rgbClr val="C00000"/>
                          </a:solidFill>
                          <a:latin typeface="Arial"/>
                        </a:rPr>
                        <a:t>65.0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τ²-Bench (Pass@1)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84.7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80.2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85.4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  <a:latin typeface="Arial"/>
                        </a:rPr>
                        <a:t>74.3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rgbClr val="C00000"/>
                          </a:solidFill>
                          <a:latin typeface="Arial"/>
                        </a:rPr>
                        <a:t>80.3</a:t>
                      </a:r>
                    </a:p>
                  </a:txBody>
                  <a:tcPr marL="72000" marR="72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</a:tr>
            </a:tbl>
          </a:graphicData>
        </a:graphic>
      </p:graphicFrame>
      <p:sp>
        <p:nvSpPr>
          <p:cNvPr id="331" name="TextBox 331"/>
          <p:cNvSpPr txBox="1"/>
          <p:nvPr/>
        </p:nvSpPr>
        <p:spPr>
          <a:xfrm>
            <a:off x="548640" y="4416552"/>
            <a:ext cx="11384280" cy="3200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数据：DeepSeek-V3.2, arXiv 2512.02556，表 2（DeepSeek-V3.2 列为本文模型）</a:t>
            </a:r>
          </a:p>
        </p:txBody>
      </p:sp>
      <p:sp>
        <p:nvSpPr>
          <p:cNvPr id="332" name="TextBox 332"/>
          <p:cNvSpPr txBox="1"/>
          <p:nvPr/>
        </p:nvSpPr>
        <p:spPr>
          <a:xfrm>
            <a:off x="548640" y="4846320"/>
            <a:ext cx="11384280" cy="16916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另见：</a:t>
            </a:r>
            <a:r>
              <a:rPr lang="zh-CN" altLang="en-US" sz="1500" dirty="0">
                <a:solidFill>
                  <a:srgbClr val="262626"/>
                </a:solidFill>
              </a:rPr>
              <a:t>放宽长度限制的 V3.2-Speciale 在 IMO 2025、IOI 2025、ICPC 世界总决赛 2025、CMO 2025 达到金牌水平（§1）</a:t>
            </a:r>
          </a:p>
          <a:p>
            <a:pPr algn="l">
              <a:spcBef>
                <a:spcPts val="40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启示：</a:t>
            </a:r>
            <a:r>
              <a:rPr lang="zh-CN" altLang="en-US" sz="1500" dirty="0">
                <a:solidFill>
                  <a:srgbClr val="262626"/>
                </a:solidFill>
              </a:rPr>
              <a:t>效率问题解决后，后训练算力与环境数据的规模成为能力的关键变量</a:t>
            </a:r>
          </a:p>
          <a:p>
            <a:pPr algn="l">
              <a:spcBef>
                <a:spcPts val="40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教材：</a:t>
            </a:r>
            <a:r>
              <a:rPr lang="zh-CN" altLang="en-US" sz="1500" dirty="0">
                <a:solidFill>
                  <a:srgbClr val="262626"/>
                </a:solidFill>
              </a:rPr>
              <a:t>《大模型与智能体》第 5 章 后训练与对齐（5.3 RLHF、DPO 与 GRPO）；智能体任务合成见第 11 章 工具与环境</a:t>
            </a:r>
          </a:p>
        </p:txBody>
      </p:sp>
    </p:spTree>
    <p:extLst>
      <p:ext uri="{BB962C8B-B14F-4D97-AF65-F5344CB8AC3E}">
        <p14:creationId xmlns:p14="http://schemas.microsoft.com/office/powerpoint/2010/main" val="40803826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结果与启示：多轮下平均降 39%，主因是不可靠性翻倍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097280"/>
            <a:ext cx="7223760" cy="37456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480" y="4861221"/>
            <a:ext cx="5486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图源：Lost in Multi-Turn, arXiv 2505.06120（Figure 1）</a:t>
            </a:r>
          </a:p>
        </p:txBody>
      </p:sp>
      <p:sp>
        <p:nvSpPr>
          <p:cNvPr id="561" name="TextBox 561"/>
          <p:cNvSpPr txBox="1"/>
          <p:nvPr/>
        </p:nvSpPr>
        <p:spPr>
          <a:xfrm>
            <a:off x="7818120" y="1051560"/>
            <a:ext cx="3977639" cy="425196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550" b="1" dirty="0">
                <a:solidFill>
                  <a:srgbClr val="C00000"/>
                </a:solidFill>
              </a:rPr>
              <a:t>单轮 → 多轮分片</a:t>
            </a:r>
          </a:p>
          <a:p>
            <a:pPr marL="628650" indent="-285750">
              <a:spcBef>
                <a:spcPts val="8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6 类任务平均表现下降 39%</a:t>
            </a:r>
          </a:p>
          <a:p>
            <a:pPr marL="628650" indent="-285750">
              <a:spcBef>
                <a:spcPts val="8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Concat 仍保有 Full 的 95.1%：不是信息丢失</a:t>
            </a:r>
          </a:p>
          <a:p>
            <a:pPr marL="285750" indent="-285750">
              <a:spcBef>
                <a:spcPts val="400"/>
              </a:spcBef>
              <a:buFont typeface="Arial"/>
              <a:buChar char="•"/>
            </a:pPr>
            <a:r>
              <a:rPr lang="zh-CN" altLang="en-US" sz="1550" b="1" dirty="0">
                <a:solidFill>
                  <a:srgbClr val="C00000"/>
                </a:solidFill>
              </a:rPr>
              <a:t>分解</a:t>
            </a:r>
          </a:p>
          <a:p>
            <a:pPr marL="628650" indent="-285750">
              <a:spcBef>
                <a:spcPts val="8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能力 A 平均仅降 16%</a:t>
            </a:r>
          </a:p>
          <a:p>
            <a:pPr marL="628650" indent="-285750">
              <a:spcBef>
                <a:spcPts val="8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不可靠性 U 增加 112%</a:t>
            </a:r>
          </a:p>
          <a:p>
            <a:pPr marL="285750" indent="-285750">
              <a:spcBef>
                <a:spcPts val="400"/>
              </a:spcBef>
              <a:buFont typeface="Arial"/>
              <a:buChar char="•"/>
            </a:pPr>
            <a:r>
              <a:rPr lang="zh-CN" altLang="en-US" sz="1550" b="1" dirty="0">
                <a:solidFill>
                  <a:srgbClr val="C00000"/>
                </a:solidFill>
              </a:rPr>
              <a:t>补救都有限</a:t>
            </a:r>
          </a:p>
          <a:p>
            <a:pPr marL="628650" indent="-285750">
              <a:spcBef>
                <a:spcPts val="8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o3、DeepSeek-R1 同样迷失；两片即出现</a:t>
            </a:r>
          </a:p>
          <a:p>
            <a:pPr marL="628650" indent="-285750">
              <a:spcBef>
                <a:spcPts val="8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温度设为 0，U 仍约 30%</a:t>
            </a:r>
          </a:p>
          <a:p>
            <a:pPr marL="628650" indent="-285750">
              <a:spcBef>
                <a:spcPts val="8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Snowball 每轮复述仅挽回 15–20%</a:t>
            </a:r>
          </a:p>
        </p:txBody>
      </p:sp>
      <p:sp>
        <p:nvSpPr>
          <p:cNvPr id="562" name="TextBox 562"/>
          <p:cNvSpPr txBox="1"/>
          <p:nvPr/>
        </p:nvSpPr>
        <p:spPr>
          <a:xfrm>
            <a:off x="411480" y="5440680"/>
            <a:ext cx="11384280" cy="86868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启示：</a:t>
            </a:r>
            <a:r>
              <a:rPr lang="zh-CN" altLang="en-US" sz="1500" dirty="0">
                <a:solidFill>
                  <a:srgbClr val="262626"/>
                </a:solidFill>
              </a:rPr>
              <a:t>评测要覆盖多轮、欠指定的真实交互；模型与智能体要管理好对话状态，而不只追求单轮高分。</a:t>
            </a:r>
          </a:p>
          <a:p>
            <a:pPr algn="l">
              <a:spcBef>
                <a:spcPts val="20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教材：</a:t>
            </a:r>
            <a:r>
              <a:rPr lang="zh-CN" altLang="en-US" sz="1500" dirty="0">
                <a:solidFill>
                  <a:srgbClr val="262626"/>
                </a:solidFill>
              </a:rPr>
              <a:t>《大模型与智能体》第 13 章（13.2 评测设计与质量控制）；对话状态见第 12 章 12.1 记忆系统。</a:t>
            </a:r>
          </a:p>
        </p:txBody>
      </p:sp>
    </p:spTree>
    <p:extLst>
      <p:ext uri="{BB962C8B-B14F-4D97-AF65-F5344CB8AC3E}">
        <p14:creationId xmlns:p14="http://schemas.microsoft.com/office/powerpoint/2010/main" val="37098605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Tongyi DeepResearch｜问题与动机：做一个开源的“AI 研究员”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12648" y="960120"/>
            <a:ext cx="10972800" cy="2240280"/>
          </a:xfrm>
        </p:spPr>
        <p:txBody>
          <a:bodyPr/>
          <a:lstStyle/>
          <a:p>
            <a:r>
              <a:rPr lang="zh-CN" altLang="en-US" dirty="0"/>
              <a:t>深度研究：联网自主多步推理与搜索，几十分钟完成人类数小时的工作</a:t>
            </a:r>
          </a:p>
          <a:p>
            <a:pPr lvl="1"/>
            <a:r>
              <a:rPr lang="zh-CN" altLang="en-US" dirty="0"/>
              <a:t>但多数系统闭源、中间过程不可见；社区缺少系统方法与完全开源的模型</a:t>
            </a:r>
          </a:p>
          <a:p>
            <a:r>
              <a:rPr lang="zh-CN" altLang="en-US" dirty="0"/>
              <a:t>两大难点：数据与环境</a:t>
            </a:r>
          </a:p>
          <a:p>
            <a:pPr lvl="1"/>
            <a:r>
              <a:rPr lang="zh-CN" altLang="en-US" dirty="0"/>
              <a:t>研究级问题与智能体轨迹稀缺，人工标注极其昂贵；真实环境非平稳，每次调用都有成本</a:t>
            </a:r>
          </a:p>
        </p:txBody>
      </p:sp>
      <p:sp>
        <p:nvSpPr>
          <p:cNvPr id="601" name="Flow Box 601"/>
          <p:cNvSpPr/>
          <p:nvPr/>
        </p:nvSpPr>
        <p:spPr>
          <a:xfrm>
            <a:off x="685800" y="3657600"/>
            <a:ext cx="1645920" cy="960120"/>
          </a:xfrm>
          <a:prstGeom prst="roundRect">
            <a:avLst>
              <a:gd name="adj" fmla="val 16000"/>
            </a:avLst>
          </a:prstGeom>
          <a:solidFill>
            <a:srgbClr val="F8CBAD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600" b="1" dirty="0">
                <a:solidFill>
                  <a:srgbClr val="262626"/>
                </a:solidFill>
              </a:rPr>
              <a:t>问题 q</a:t>
            </a:r>
          </a:p>
        </p:txBody>
      </p:sp>
      <p:cxnSp>
        <p:nvCxnSpPr>
          <p:cNvPr id="602" name="Flow Arrow 602"/>
          <p:cNvCxnSpPr/>
          <p:nvPr/>
        </p:nvCxnSpPr>
        <p:spPr>
          <a:xfrm>
            <a:off x="2377439" y="4137660"/>
            <a:ext cx="274320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603" name="Flow Box 603"/>
          <p:cNvSpPr/>
          <p:nvPr/>
        </p:nvSpPr>
        <p:spPr>
          <a:xfrm>
            <a:off x="2697480" y="3657600"/>
            <a:ext cx="2103120" cy="9601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600" b="1" dirty="0">
                <a:solidFill>
                  <a:srgbClr val="262626"/>
                </a:solidFill>
              </a:rPr>
              <a:t>思考 τₜ</a:t>
            </a:r>
          </a:p>
          <a:p>
            <a:pPr algn="ctr"/>
            <a:r>
              <a:rPr lang="zh-CN" altLang="en-US" sz="1150" dirty="0">
                <a:solidFill>
                  <a:srgbClr val="595959"/>
                </a:solidFill>
              </a:rPr>
              <a:t>分析 · 回忆 · 规划</a:t>
            </a:r>
          </a:p>
        </p:txBody>
      </p:sp>
      <p:cxnSp>
        <p:nvCxnSpPr>
          <p:cNvPr id="604" name="Flow Arrow 604"/>
          <p:cNvCxnSpPr/>
          <p:nvPr/>
        </p:nvCxnSpPr>
        <p:spPr>
          <a:xfrm>
            <a:off x="4846320" y="4137660"/>
            <a:ext cx="274320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605" name="Flow Box 605"/>
          <p:cNvSpPr/>
          <p:nvPr/>
        </p:nvSpPr>
        <p:spPr>
          <a:xfrm>
            <a:off x="5166360" y="3657600"/>
            <a:ext cx="3383280" cy="9601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600" b="1" dirty="0">
                <a:solidFill>
                  <a:srgbClr val="262626"/>
                </a:solidFill>
              </a:rPr>
              <a:t>行动 aₜ</a:t>
            </a:r>
          </a:p>
          <a:p>
            <a:pPr algn="ctr"/>
            <a:r>
              <a:rPr lang="zh-CN" altLang="en-US" sz="1150" dirty="0">
                <a:solidFill>
                  <a:srgbClr val="595959"/>
                </a:solidFill>
              </a:rPr>
              <a:t>Search · Visit · Python · Scholar · File Parser</a:t>
            </a:r>
          </a:p>
        </p:txBody>
      </p:sp>
      <p:cxnSp>
        <p:nvCxnSpPr>
          <p:cNvPr id="606" name="Flow Arrow 606"/>
          <p:cNvCxnSpPr/>
          <p:nvPr/>
        </p:nvCxnSpPr>
        <p:spPr>
          <a:xfrm>
            <a:off x="8595360" y="4137660"/>
            <a:ext cx="274319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607" name="Flow Box 607"/>
          <p:cNvSpPr/>
          <p:nvPr/>
        </p:nvSpPr>
        <p:spPr>
          <a:xfrm>
            <a:off x="8915400" y="3657600"/>
            <a:ext cx="2103120" cy="9601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600" b="1" dirty="0">
                <a:solidFill>
                  <a:srgbClr val="262626"/>
                </a:solidFill>
              </a:rPr>
              <a:t>观察 oₜ</a:t>
            </a:r>
          </a:p>
          <a:p>
            <a:pPr algn="ctr"/>
            <a:r>
              <a:rPr lang="zh-CN" altLang="en-US" sz="1150" dirty="0">
                <a:solidFill>
                  <a:srgbClr val="595959"/>
                </a:solidFill>
              </a:rPr>
              <a:t>环境反馈</a:t>
            </a:r>
          </a:p>
        </p:txBody>
      </p:sp>
      <p:cxnSp>
        <p:nvCxnSpPr>
          <p:cNvPr id="608" name="Loop Line 608"/>
          <p:cNvCxnSpPr/>
          <p:nvPr/>
        </p:nvCxnSpPr>
        <p:spPr>
          <a:xfrm>
            <a:off x="9966960" y="4617720"/>
            <a:ext cx="0" cy="320039"/>
          </a:xfrm>
          <a:prstGeom prst="line">
            <a:avLst/>
          </a:prstGeom>
          <a:ln w="22225">
            <a:solidFill>
              <a:srgbClr val="595959"/>
            </a:solidFill>
          </a:ln>
        </p:spPr>
      </p:cxnSp>
      <p:cxnSp>
        <p:nvCxnSpPr>
          <p:cNvPr id="609" name="Loop Line 609"/>
          <p:cNvCxnSpPr/>
          <p:nvPr/>
        </p:nvCxnSpPr>
        <p:spPr>
          <a:xfrm flipH="1">
            <a:off x="3749039" y="4937759"/>
            <a:ext cx="6217920" cy="0"/>
          </a:xfrm>
          <a:prstGeom prst="line">
            <a:avLst/>
          </a:prstGeom>
          <a:ln w="22225">
            <a:solidFill>
              <a:srgbClr val="595959"/>
            </a:solidFill>
          </a:ln>
        </p:spPr>
      </p:cxnSp>
      <p:cxnSp>
        <p:nvCxnSpPr>
          <p:cNvPr id="610" name="Loop Line 610"/>
          <p:cNvCxnSpPr/>
          <p:nvPr/>
        </p:nvCxnSpPr>
        <p:spPr>
          <a:xfrm flipV="1">
            <a:off x="3749039" y="4645152"/>
            <a:ext cx="0" cy="292607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611" name="TextBox 611"/>
          <p:cNvSpPr txBox="1"/>
          <p:nvPr/>
        </p:nvSpPr>
        <p:spPr>
          <a:xfrm>
            <a:off x="3931920" y="4956048"/>
            <a:ext cx="5852160" cy="3200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zh-CN" altLang="en-US" sz="1250" dirty="0">
                <a:solidFill>
                  <a:srgbClr val="595959"/>
                </a:solidFill>
              </a:rPr>
              <a:t>思考—行动—观察循环，最后一步输出深度报告（ReAct）</a:t>
            </a:r>
          </a:p>
        </p:txBody>
      </p:sp>
      <p:sp>
        <p:nvSpPr>
          <p:cNvPr id="612" name="TextBox 612"/>
          <p:cNvSpPr txBox="1"/>
          <p:nvPr/>
        </p:nvSpPr>
        <p:spPr>
          <a:xfrm>
            <a:off x="685800" y="5760720"/>
            <a:ext cx="10835640" cy="347472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来源：Tongyi DeepResearch, arXiv 2510.24701，§1、§2、§3.1</a:t>
            </a:r>
          </a:p>
        </p:txBody>
      </p:sp>
    </p:spTree>
    <p:extLst>
      <p:ext uri="{BB962C8B-B14F-4D97-AF65-F5344CB8AC3E}">
        <p14:creationId xmlns:p14="http://schemas.microsoft.com/office/powerpoint/2010/main" val="35372813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核心方法：智能体中训练 + 后训练，合成数据与分层环境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81600" y="118577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1F497D"/>
                </a:solidFill>
              </a:rPr>
              <a:t>图源：Tongyi DeepResearch, arXiv 2510.24701（Figure 2）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73F90D76-DDCF-4EDB-86E6-5C9958CA8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097280"/>
            <a:ext cx="10607040" cy="2146947"/>
          </a:xfrm>
          <a:prstGeom prst="rect">
            <a:avLst/>
          </a:prstGeom>
        </p:spPr>
      </p:pic>
      <p:sp>
        <p:nvSpPr>
          <p:cNvPr id="641" name="TextBox 641"/>
          <p:cNvSpPr txBox="1"/>
          <p:nvPr/>
        </p:nvSpPr>
        <p:spPr>
          <a:xfrm>
            <a:off x="548640" y="3472827"/>
            <a:ext cx="5669280" cy="2562212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650" b="1" dirty="0">
                <a:solidFill>
                  <a:srgbClr val="C00000"/>
                </a:solidFill>
              </a:rPr>
              <a:t>训练流程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50" dirty="0">
                <a:solidFill>
                  <a:srgbClr val="262626"/>
                </a:solidFill>
              </a:rPr>
              <a:t>基座 Qwen3-30B-A3B：总参 30.5B，激活 3.3B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50" dirty="0">
                <a:solidFill>
                  <a:srgbClr val="262626"/>
                </a:solidFill>
              </a:rPr>
              <a:t>智能体持续预训练：32K → 128K，加入 64K–128K 长轨迹数据，混入少量通用数据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50" dirty="0">
                <a:solidFill>
                  <a:srgbClr val="262626"/>
                </a:solidFill>
              </a:rPr>
              <a:t>SFT 冷启动 → 智能体 RL：改造的 GRPO，严格在线策略，0/1 答案正确性奖励（无格式奖励），留一法优势</a:t>
            </a:r>
          </a:p>
        </p:txBody>
      </p:sp>
      <p:sp>
        <p:nvSpPr>
          <p:cNvPr id="642" name="TextBox 642"/>
          <p:cNvSpPr txBox="1"/>
          <p:nvPr/>
        </p:nvSpPr>
        <p:spPr>
          <a:xfrm>
            <a:off x="6355080" y="3472827"/>
            <a:ext cx="5440680" cy="2562212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650" b="1" dirty="0">
                <a:solidFill>
                  <a:srgbClr val="C00000"/>
                </a:solidFill>
              </a:rPr>
              <a:t>数据与环境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50" dirty="0">
                <a:solidFill>
                  <a:srgbClr val="262626"/>
                </a:solidFill>
              </a:rPr>
              <a:t>全自动数据合成流水线，不依赖人工标注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50" dirty="0">
                <a:solidFill>
                  <a:srgbClr val="262626"/>
                </a:solidFill>
              </a:rPr>
              <a:t>三类环境：先验世界（零成本、无真实反馈）、模拟环境（2024 维基百科离线库）、真实环境</a:t>
            </a:r>
          </a:p>
          <a:p>
            <a:pPr marL="628650" indent="-285750">
              <a:spcBef>
                <a:spcPts val="100"/>
              </a:spcBef>
              <a:buFont typeface="Arial"/>
              <a:buChar char="–"/>
            </a:pPr>
            <a:r>
              <a:rPr lang="zh-CN" altLang="en-US" sz="1450" dirty="0">
                <a:solidFill>
                  <a:srgbClr val="262626"/>
                </a:solidFill>
              </a:rPr>
              <a:t>上下文管理：每步只保留问题 q、不断更新的报告 Sₜ 与最近一次 (aₜ, oₜ)</a:t>
            </a:r>
          </a:p>
        </p:txBody>
      </p:sp>
      <p:sp>
        <p:nvSpPr>
          <p:cNvPr id="643" name="TextBox 643"/>
          <p:cNvSpPr txBox="1"/>
          <p:nvPr/>
        </p:nvSpPr>
        <p:spPr>
          <a:xfrm>
            <a:off x="548640" y="5760720"/>
            <a:ext cx="11247120" cy="3200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来源：Tongyi DeepResearch, arXiv 2510.24701，§2、§3.1–3.4</a:t>
            </a:r>
          </a:p>
        </p:txBody>
      </p:sp>
    </p:spTree>
    <p:extLst>
      <p:ext uri="{BB962C8B-B14F-4D97-AF65-F5344CB8AC3E}">
        <p14:creationId xmlns:p14="http://schemas.microsoft.com/office/powerpoint/2010/main" val="22275049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Tongyi DeepResearch｜结果与启示：30B-A3B 刷新开源深度研究智能体</a:t>
            </a:r>
          </a:p>
        </p:txBody>
      </p:sp>
      <p:graphicFrame>
        <p:nvGraphicFramePr>
          <p:cNvPr id="701" name="Results Table"/>
          <p:cNvGraphicFramePr>
            <a:graphicFrameLocks noGrp="1"/>
          </p:cNvGraphicFramePr>
          <p:nvPr/>
        </p:nvGraphicFramePr>
        <p:xfrm>
          <a:off x="640080" y="1051560"/>
          <a:ext cx="10881360" cy="1828800"/>
        </p:xfrm>
        <a:graphic>
          <a:graphicData uri="http://schemas.openxmlformats.org/drawingml/2006/table">
            <a:tbl>
              <a:tblPr firstRow="1"/>
              <a:tblGrid>
                <a:gridCol w="3108960"/>
                <a:gridCol w="1188720"/>
                <a:gridCol w="1371600"/>
                <a:gridCol w="1600200"/>
                <a:gridCol w="1097280"/>
                <a:gridCol w="1325880"/>
                <a:gridCol w="1188720"/>
              </a:tblGrid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50" b="1" dirty="0">
                          <a:solidFill>
                            <a:srgbClr val="262626"/>
                          </a:solidFill>
                          <a:latin typeface="Arial"/>
                        </a:rPr>
                        <a:t>模型（Avg@3）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62626"/>
                          </a:solidFill>
                          <a:latin typeface="Arial"/>
                        </a:rPr>
                        <a:t>HLE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62626"/>
                          </a:solidFill>
                          <a:latin typeface="Arial"/>
                        </a:rPr>
                        <a:t>BrowseComp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62626"/>
                          </a:solidFill>
                          <a:latin typeface="Arial"/>
                        </a:rPr>
                        <a:t>BrowseComp-ZH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62626"/>
                          </a:solidFill>
                          <a:latin typeface="Arial"/>
                        </a:rPr>
                        <a:t>GAIA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62626"/>
                          </a:solidFill>
                          <a:latin typeface="Arial"/>
                        </a:rPr>
                        <a:t>xbench-DS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62626"/>
                          </a:solidFill>
                          <a:latin typeface="Arial"/>
                        </a:rPr>
                        <a:t>FRAMES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DeepSeek-V3.1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29.8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30.0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49.2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63.1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71.0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83.7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OpenAI o3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24.9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49.7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58.1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–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67.0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84.0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OpenAI DeepResearch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26.6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51.5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42.9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67.4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–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0" dirty="0">
                          <a:solidFill>
                            <a:srgbClr val="262626"/>
                          </a:solidFill>
                          <a:latin typeface="Arial"/>
                        </a:rPr>
                        <a:t>–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50" b="1" dirty="0">
                          <a:solidFill>
                            <a:srgbClr val="C00000"/>
                          </a:solidFill>
                          <a:latin typeface="Arial"/>
                        </a:rPr>
                        <a:t>Tongyi DeepResearch (30B-A3B)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1" dirty="0">
                          <a:solidFill>
                            <a:srgbClr val="C00000"/>
                          </a:solidFill>
                          <a:latin typeface="Arial"/>
                        </a:rPr>
                        <a:t>32.9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1" dirty="0">
                          <a:solidFill>
                            <a:srgbClr val="C00000"/>
                          </a:solidFill>
                          <a:latin typeface="Arial"/>
                        </a:rPr>
                        <a:t>43.4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1" dirty="0">
                          <a:solidFill>
                            <a:srgbClr val="C00000"/>
                          </a:solidFill>
                          <a:latin typeface="Arial"/>
                        </a:rPr>
                        <a:t>46.7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1" dirty="0">
                          <a:solidFill>
                            <a:srgbClr val="C00000"/>
                          </a:solidFill>
                          <a:latin typeface="Arial"/>
                        </a:rPr>
                        <a:t>70.9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1" dirty="0">
                          <a:solidFill>
                            <a:srgbClr val="C00000"/>
                          </a:solidFill>
                          <a:latin typeface="Arial"/>
                        </a:rPr>
                        <a:t>75.0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50" b="1" dirty="0">
                          <a:solidFill>
                            <a:srgbClr val="C00000"/>
                          </a:solidFill>
                          <a:latin typeface="Arial"/>
                        </a:rPr>
                        <a:t>90.6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</a:tr>
            </a:tbl>
          </a:graphicData>
        </a:graphic>
      </p:graphicFrame>
      <p:sp>
        <p:nvSpPr>
          <p:cNvPr id="705" name="TextBox 701"/>
          <p:cNvSpPr txBox="1"/>
          <p:nvPr/>
        </p:nvSpPr>
        <p:spPr>
          <a:xfrm>
            <a:off x="640080" y="2898648"/>
            <a:ext cx="10881360" cy="27432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数据：表 1（节选，单位 %；“–”为论文未报告）</a:t>
            </a:r>
          </a:p>
        </p:txBody>
      </p:sp>
      <p:sp>
        <p:nvSpPr>
          <p:cNvPr id="702" name="TextBox 702"/>
          <p:cNvSpPr txBox="1"/>
          <p:nvPr/>
        </p:nvSpPr>
        <p:spPr>
          <a:xfrm>
            <a:off x="640080" y="3200400"/>
            <a:ext cx="10881360" cy="160020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450" dirty="0">
                <a:solidFill>
                  <a:srgbClr val="262626"/>
                </a:solidFill>
              </a:rPr>
              <a:t>Heavy Mode（n 个智能体并行研究、再综合压缩报告）：HLE 38.3%、BrowseComp-ZH 58.1%、BrowseComp 58.3%</a:t>
            </a:r>
          </a:p>
          <a:p>
            <a:pPr marL="285750" indent="-285750">
              <a:spcBef>
                <a:spcPts val="200"/>
              </a:spcBef>
              <a:buFont typeface="Arial"/>
              <a:buChar char="•"/>
            </a:pPr>
            <a:r>
              <a:rPr lang="zh-CN" altLang="en-US" sz="1450" dirty="0">
                <a:solidFill>
                  <a:srgbClr val="262626"/>
                </a:solidFill>
              </a:rPr>
              <a:t>RL 上下文实验：用 64K 模型筛选的课程训练 32K 模型，其回答反而越来越短——被迫学会更高效的解法</a:t>
            </a:r>
          </a:p>
          <a:p>
            <a:pPr marL="285750" indent="-285750">
              <a:spcBef>
                <a:spcPts val="200"/>
              </a:spcBef>
              <a:buFont typeface="Arial"/>
              <a:buChar char="•"/>
            </a:pPr>
            <a:r>
              <a:rPr lang="zh-CN" altLang="en-US" sz="1450" dirty="0">
                <a:solidFill>
                  <a:srgbClr val="262626"/>
                </a:solidFill>
              </a:rPr>
              <a:t>每 Token 仅激活 3.3B 参数；模型、框架与完整方案全部开源</a:t>
            </a:r>
          </a:p>
        </p:txBody>
      </p:sp>
      <p:sp>
        <p:nvSpPr>
          <p:cNvPr id="703" name="TextBox 703"/>
          <p:cNvSpPr txBox="1"/>
          <p:nvPr/>
        </p:nvSpPr>
        <p:spPr>
          <a:xfrm>
            <a:off x="640080" y="4480560"/>
            <a:ext cx="10881360" cy="109728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启示：</a:t>
            </a:r>
            <a:r>
              <a:rPr lang="zh-CN" altLang="en-US" sz="1500" dirty="0">
                <a:solidFill>
                  <a:srgbClr val="262626"/>
                </a:solidFill>
              </a:rPr>
              <a:t>智能体能力 = 模型 × 数据 × 环境；合成数据与分层环境让 RL 可扩展。</a:t>
            </a:r>
          </a:p>
          <a:p>
            <a:pPr algn="l">
              <a:spcBef>
                <a:spcPts val="30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教材：</a:t>
            </a:r>
            <a:r>
              <a:rPr lang="zh-CN" altLang="en-US" sz="1500" dirty="0">
                <a:solidFill>
                  <a:srgbClr val="262626"/>
                </a:solidFill>
              </a:rPr>
              <a:t>《大模型与智能体》第 10 章（10.1 从工作流到闭环）、第 11 章（11.2 Agentic RAG）、第 13 章（13.1 训练数据与学习信号）。</a:t>
            </a:r>
          </a:p>
        </p:txBody>
      </p:sp>
      <p:sp>
        <p:nvSpPr>
          <p:cNvPr id="704" name="TextBox 704"/>
          <p:cNvSpPr txBox="1"/>
          <p:nvPr/>
        </p:nvSpPr>
        <p:spPr>
          <a:xfrm>
            <a:off x="640080" y="5806440"/>
            <a:ext cx="10881360" cy="3200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来源：Tongyi DeepResearch, arXiv 2510.24701，表 1、§4.3、§4.4</a:t>
            </a:r>
          </a:p>
        </p:txBody>
      </p:sp>
    </p:spTree>
    <p:extLst>
      <p:ext uri="{BB962C8B-B14F-4D97-AF65-F5344CB8AC3E}">
        <p14:creationId xmlns:p14="http://schemas.microsoft.com/office/powerpoint/2010/main" val="40803826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/>
              </a:rPr>
              <a:t>GLM-5｜问题与动机：从 Vibe Coding 到 Agentic Engineering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12648" y="960120"/>
            <a:ext cx="10972800" cy="2377440"/>
          </a:xfrm>
        </p:spPr>
        <p:txBody>
          <a:bodyPr/>
          <a:lstStyle/>
          <a:p>
            <a:r>
              <a:rPr lang="zh-CN" altLang="en-US" dirty="0">
                <a:latin typeface="Arial"/>
              </a:rPr>
              <a:t>大模型正从被动的知识库变成主动的问题解决者</a:t>
            </a:r>
          </a:p>
          <a:p>
            <a:pPr lvl="1"/>
            <a:r>
              <a:rPr lang="zh-CN" altLang="en-US" dirty="0">
                <a:latin typeface="Arial"/>
              </a:rPr>
              <a:t>两大挑战：计算成本，以及在复杂软件工程中的真实适应能力</a:t>
            </a:r>
          </a:p>
          <a:p>
            <a:r>
              <a:rPr lang="zh-CN" altLang="en-US" dirty="0">
                <a:latin typeface="Arial"/>
              </a:rPr>
              <a:t>静态基准（如 SWE-bench）不够：编码智能体已能自主写数小时代码</a:t>
            </a:r>
          </a:p>
          <a:p>
            <a:pPr lvl="1"/>
            <a:r>
              <a:rPr lang="zh-CN" altLang="en-US" dirty="0">
                <a:latin typeface="Arial"/>
              </a:rPr>
              <a:t>长程任务要在海量代码库中定位文件、多步开发，每一步都会改变后续上下文</a:t>
            </a:r>
          </a:p>
        </p:txBody>
      </p:sp>
      <p:sp>
        <p:nvSpPr>
          <p:cNvPr id="731" name="Flow Box 731"/>
          <p:cNvSpPr/>
          <p:nvPr/>
        </p:nvSpPr>
        <p:spPr>
          <a:xfrm>
            <a:off x="822960" y="3520440"/>
            <a:ext cx="4206240" cy="13258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800" b="1" dirty="0">
                <a:solidFill>
                  <a:srgbClr val="262626"/>
                </a:solidFill>
              </a:rPr>
              <a:t>Vibe Coding</a:t>
            </a:r>
          </a:p>
          <a:p>
            <a:pPr algn="ctr"/>
            <a:r>
              <a:rPr lang="zh-CN" altLang="en-US" sz="1350" dirty="0">
                <a:solidFill>
                  <a:srgbClr val="595959"/>
                </a:solidFill>
              </a:rPr>
              <a:t>人写提示，AI 模型写代码</a:t>
            </a:r>
          </a:p>
        </p:txBody>
      </p:sp>
      <p:cxnSp>
        <p:nvCxnSpPr>
          <p:cNvPr id="732" name="Flow Arrow 732"/>
          <p:cNvCxnSpPr/>
          <p:nvPr/>
        </p:nvCxnSpPr>
        <p:spPr>
          <a:xfrm>
            <a:off x="5166360" y="4183380"/>
            <a:ext cx="1645919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733" name="TextBox 733"/>
          <p:cNvSpPr txBox="1"/>
          <p:nvPr/>
        </p:nvSpPr>
        <p:spPr>
          <a:xfrm>
            <a:off x="5029200" y="3726180"/>
            <a:ext cx="1920240" cy="384048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zh-CN" altLang="en-US" sz="1300" b="1" dirty="0">
                <a:solidFill>
                  <a:srgbClr val="C00000"/>
                </a:solidFill>
              </a:rPr>
              <a:t>GLM-5</a:t>
            </a:r>
          </a:p>
        </p:txBody>
      </p:sp>
      <p:sp>
        <p:nvSpPr>
          <p:cNvPr id="734" name="Flow Box 734"/>
          <p:cNvSpPr/>
          <p:nvPr/>
        </p:nvSpPr>
        <p:spPr>
          <a:xfrm>
            <a:off x="6949440" y="3520440"/>
            <a:ext cx="4434840" cy="1325880"/>
          </a:xfrm>
          <a:prstGeom prst="roundRect">
            <a:avLst>
              <a:gd name="adj" fmla="val 16000"/>
            </a:avLst>
          </a:prstGeom>
          <a:solidFill>
            <a:srgbClr val="F8CBAD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800" b="1" dirty="0">
                <a:solidFill>
                  <a:srgbClr val="262626"/>
                </a:solidFill>
              </a:rPr>
              <a:t>Agentic Engineering</a:t>
            </a:r>
          </a:p>
          <a:p>
            <a:pPr algn="ctr"/>
            <a:r>
              <a:rPr lang="zh-CN" altLang="en-US" sz="1350" dirty="0">
                <a:solidFill>
                  <a:srgbClr val="595959"/>
                </a:solidFill>
              </a:rPr>
              <a:t>智能体自己写代码：规划、实现、迭代</a:t>
            </a:r>
          </a:p>
        </p:txBody>
      </p:sp>
      <p:sp>
        <p:nvSpPr>
          <p:cNvPr id="735" name="TextBox 735"/>
          <p:cNvSpPr txBox="1"/>
          <p:nvPr/>
        </p:nvSpPr>
        <p:spPr>
          <a:xfrm>
            <a:off x="685800" y="5760720"/>
            <a:ext cx="10835640" cy="347472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来源：GLM-5, arXiv 2602.15763，§1、§4、§6.1</a:t>
            </a:r>
          </a:p>
        </p:txBody>
      </p:sp>
    </p:spTree>
    <p:extLst>
      <p:ext uri="{BB962C8B-B14F-4D97-AF65-F5344CB8AC3E}">
        <p14:creationId xmlns:p14="http://schemas.microsoft.com/office/powerpoint/2010/main" val="13582161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/>
              </a:rPr>
              <a:t>核心方法：更省的架构 + 异步智能体强化学习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5840"/>
            <a:ext cx="5212080" cy="470916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zh-CN" altLang="en-US" sz="1700" b="1" dirty="0">
                <a:solidFill>
                  <a:srgbClr val="C00000"/>
                </a:solidFill>
              </a:rPr>
              <a:t>规模与架构</a:t>
            </a:r>
          </a:p>
          <a:p>
            <a:pPr lvl="1"/>
            <a:r>
              <a:rPr lang="zh-CN" altLang="en-US" sz="1450" dirty="0">
                <a:latin typeface="Arial"/>
              </a:rPr>
              <a:t>744B 总参 / 40B 激活，256 专家、80 层；基座共训练 28.5T Token</a:t>
            </a:r>
          </a:p>
          <a:p>
            <a:pPr lvl="1"/>
            <a:r>
              <a:rPr lang="zh-CN" altLang="en-US" sz="1450" dirty="0">
                <a:latin typeface="Arial"/>
              </a:rPr>
              <a:t>DSA 稀疏注意力：按 Token 重要性分配注意力，降低训练与推理成本</a:t>
            </a:r>
          </a:p>
          <a:p>
            <a:pPr>
              <a:spcBef>
                <a:spcPts val="900"/>
              </a:spcBef>
            </a:pPr>
            <a:r>
              <a:rPr lang="zh-CN" altLang="en-US" sz="1700" b="1" dirty="0">
                <a:solidFill>
                  <a:srgbClr val="C00000"/>
                </a:solidFill>
              </a:rPr>
              <a:t>训练流程</a:t>
            </a:r>
          </a:p>
          <a:p>
            <a:pPr lvl="1"/>
            <a:r>
              <a:rPr lang="zh-CN" altLang="en-US" sz="1450" dirty="0">
                <a:latin typeface="Arial"/>
              </a:rPr>
              <a:t>中训练：上下文 4K → 200K，聚焦长上下文智能体数据</a:t>
            </a:r>
          </a:p>
          <a:p>
            <a:pPr lvl="1"/>
            <a:r>
              <a:rPr lang="zh-CN" altLang="en-US" sz="1450" dirty="0">
                <a:latin typeface="Arial"/>
              </a:rPr>
              <a:t>后训练：推理 RL → 智能体 RL → 通用 RL，全程用在线跨阶段蒸馏防止遗忘</a:t>
            </a:r>
          </a:p>
          <a:p>
            <a:pPr>
              <a:spcBef>
                <a:spcPts val="900"/>
              </a:spcBef>
            </a:pPr>
            <a:r>
              <a:rPr lang="zh-CN" altLang="en-US" sz="1700" b="1" dirty="0">
                <a:solidFill>
                  <a:srgbClr val="C00000"/>
                </a:solidFill>
              </a:rPr>
              <a:t>推理加速</a:t>
            </a:r>
          </a:p>
          <a:p>
            <a:pPr lvl="1"/>
            <a:r>
              <a:rPr lang="zh-CN" altLang="en-US" sz="1450" dirty="0">
                <a:latin typeface="Arial"/>
              </a:rPr>
              <a:t>MTP 参数共享：训练时 3 个 MTP 层共享参数，接受长度长于 DeepSeek-V3.2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051560"/>
            <a:ext cx="5989320" cy="2815169"/>
          </a:xfrm>
          <a:prstGeom prst="rect">
            <a:avLst/>
          </a:prstGeom>
        </p:spPr>
      </p:pic>
      <p:sp>
        <p:nvSpPr>
          <p:cNvPr id="761" name="TextBox 761"/>
          <p:cNvSpPr txBox="1"/>
          <p:nvPr/>
        </p:nvSpPr>
        <p:spPr>
          <a:xfrm>
            <a:off x="5806440" y="3885017"/>
            <a:ext cx="5989320" cy="292608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图源：GLM-5, arXiv 2602.15763（Figure 5）</a:t>
            </a:r>
          </a:p>
        </p:txBody>
      </p:sp>
      <p:sp>
        <p:nvSpPr>
          <p:cNvPr id="762" name="TextBox 762"/>
          <p:cNvSpPr txBox="1"/>
          <p:nvPr/>
        </p:nvSpPr>
        <p:spPr>
          <a:xfrm>
            <a:off x="5806440" y="4232489"/>
            <a:ext cx="5989320" cy="148251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400" dirty="0">
                <a:solidFill>
                  <a:srgbClr val="262626"/>
                </a:solidFill>
              </a:rPr>
              <a:t>异步 RL：生成与训练解耦，减少 GPU 空闲</a:t>
            </a:r>
          </a:p>
          <a:p>
            <a:pPr marL="285750" indent="-285750">
              <a:spcBef>
                <a:spcPts val="150"/>
              </a:spcBef>
              <a:buFont typeface="Arial"/>
              <a:buChar char="•"/>
            </a:pPr>
            <a:r>
              <a:rPr lang="zh-CN" altLang="en-US" sz="1400" dirty="0">
                <a:solidFill>
                  <a:srgbClr val="262626"/>
                </a:solidFill>
              </a:rPr>
              <a:t>环境扩展：构建 1 万多个可验证的软件工程与终端训练场景</a:t>
            </a:r>
          </a:p>
          <a:p>
            <a:pPr marL="285750" indent="-285750">
              <a:spcBef>
                <a:spcPts val="150"/>
              </a:spcBef>
              <a:buFont typeface="Arial"/>
              <a:buChar char="•"/>
            </a:pPr>
            <a:r>
              <a:rPr lang="zh-CN" altLang="en-US" sz="1400" dirty="0">
                <a:solidFill>
                  <a:srgbClr val="262626"/>
                </a:solidFill>
              </a:rPr>
              <a:t>首日适配 7 个国产芯片平台（昇腾、摩尔线程、海光等）</a:t>
            </a:r>
          </a:p>
        </p:txBody>
      </p:sp>
      <p:sp>
        <p:nvSpPr>
          <p:cNvPr id="763" name="TextBox 763"/>
          <p:cNvSpPr txBox="1"/>
          <p:nvPr/>
        </p:nvSpPr>
        <p:spPr>
          <a:xfrm>
            <a:off x="457200" y="5806440"/>
            <a:ext cx="11338560" cy="3200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来源：GLM-5, arXiv 2602.15763，§1、§2、§4</a:t>
            </a:r>
          </a:p>
        </p:txBody>
      </p:sp>
    </p:spTree>
    <p:extLst>
      <p:ext uri="{BB962C8B-B14F-4D97-AF65-F5344CB8AC3E}">
        <p14:creationId xmlns:p14="http://schemas.microsoft.com/office/powerpoint/2010/main" val="11315982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GLM-5｜结果与启示：开源模型逼近前沿的智能体工程能力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7280"/>
            <a:ext cx="5577840" cy="1816757"/>
          </a:xfrm>
          <a:prstGeom prst="rect">
            <a:avLst/>
          </a:prstGeom>
        </p:spPr>
      </p:pic>
      <p:sp>
        <p:nvSpPr>
          <p:cNvPr id="801" name="TextBox 801"/>
          <p:cNvSpPr txBox="1"/>
          <p:nvPr/>
        </p:nvSpPr>
        <p:spPr>
          <a:xfrm>
            <a:off x="457200" y="2932325"/>
            <a:ext cx="5577840" cy="292608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050" dirty="0">
                <a:solidFill>
                  <a:srgbClr val="595959"/>
                </a:solidFill>
              </a:rPr>
              <a:t>图源：GLM-5, arXiv 2602.15763（Figure 4：左 Vending-Bench 2，右 CC-Bench-V2）</a:t>
            </a:r>
          </a:p>
        </p:txBody>
      </p:sp>
      <p:graphicFrame>
        <p:nvGraphicFramePr>
          <p:cNvPr id="807" name="Results Table"/>
          <p:cNvGraphicFramePr>
            <a:graphicFrameLocks noGrp="1"/>
          </p:cNvGraphicFramePr>
          <p:nvPr/>
        </p:nvGraphicFramePr>
        <p:xfrm>
          <a:off x="6217920" y="1097280"/>
          <a:ext cx="5577840" cy="2194560"/>
        </p:xfrm>
        <a:graphic>
          <a:graphicData uri="http://schemas.openxmlformats.org/drawingml/2006/table">
            <a:tbl>
              <a:tblPr firstRow="1"/>
              <a:tblGrid>
                <a:gridCol w="1874519"/>
                <a:gridCol w="914400"/>
                <a:gridCol w="960120"/>
                <a:gridCol w="914400"/>
                <a:gridCol w="914400"/>
              </a:tblGrid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基准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C00000"/>
                          </a:solidFill>
                          <a:latin typeface="Arial"/>
                        </a:rPr>
                        <a:t>GLM-5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DS-V3.2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Opus 4.5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GPT-5.2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HLE（带工具）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C00000"/>
                          </a:solidFill>
                          <a:latin typeface="Arial"/>
                        </a:rPr>
                        <a:t>50.4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40.8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43.4*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45.5*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SWE-bench Verified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C00000"/>
                          </a:solidFill>
                          <a:latin typeface="Arial"/>
                        </a:rPr>
                        <a:t>77.8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73.1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80.9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80.0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Terminal-Bench 2.0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C00000"/>
                          </a:solidFill>
                          <a:latin typeface="Arial"/>
                        </a:rPr>
                        <a:t>56.2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39.3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59.3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54.0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BrowseComp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C00000"/>
                          </a:solidFill>
                          <a:latin typeface="Arial"/>
                        </a:rPr>
                        <a:t>62.0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51.4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37.0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–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τ²-Bench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rgbClr val="C00000"/>
                          </a:solidFill>
                          <a:latin typeface="Arial"/>
                        </a:rPr>
                        <a:t>89.7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85.3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91.6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85.5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02" name="TextBox 802"/>
          <p:cNvSpPr txBox="1"/>
          <p:nvPr/>
        </p:nvSpPr>
        <p:spPr>
          <a:xfrm>
            <a:off x="6217920" y="3310128"/>
            <a:ext cx="5577840" cy="27432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050" dirty="0">
                <a:solidFill>
                  <a:srgbClr val="595959"/>
                </a:solidFill>
              </a:rPr>
              <a:t>数据：表 7（%；* 为 HLE 全集；Terminal-Bench 用 Terminus-2）</a:t>
            </a:r>
          </a:p>
        </p:txBody>
      </p:sp>
      <p:sp>
        <p:nvSpPr>
          <p:cNvPr id="803" name="TextBox 803"/>
          <p:cNvSpPr txBox="1"/>
          <p:nvPr/>
        </p:nvSpPr>
        <p:spPr>
          <a:xfrm>
            <a:off x="457200" y="3291840"/>
            <a:ext cx="5669280" cy="173736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400" dirty="0">
                <a:solidFill>
                  <a:srgbClr val="262626"/>
                </a:solidFill>
              </a:rPr>
              <a:t>8 项智能体/推理/编码基准平均比 GLM-4.7 提升约 20%</a:t>
            </a:r>
          </a:p>
          <a:p>
            <a:pPr marL="285750" indent="-285750">
              <a:spcBef>
                <a:spcPts val="150"/>
              </a:spcBef>
              <a:buFont typeface="Arial"/>
              <a:buChar char="•"/>
            </a:pPr>
            <a:r>
              <a:rPr lang="zh-CN" altLang="en-US" sz="1400" dirty="0">
                <a:solidFill>
                  <a:srgbClr val="262626"/>
                </a:solidFill>
              </a:rPr>
              <a:t>Artificial Analysis 智能指数 v4.0 得 50，首个达到 50 的开放权重模型</a:t>
            </a:r>
          </a:p>
          <a:p>
            <a:pPr marL="285750" indent="-285750">
              <a:spcBef>
                <a:spcPts val="150"/>
              </a:spcBef>
              <a:buFont typeface="Arial"/>
              <a:buChar char="•"/>
            </a:pPr>
            <a:r>
              <a:rPr lang="zh-CN" altLang="en-US" sz="1400" dirty="0">
                <a:solidFill>
                  <a:srgbClr val="262626"/>
                </a:solidFill>
              </a:rPr>
              <a:t>Vending-Bench 2 模拟经营一年，余额 $4,432，开源第一</a:t>
            </a:r>
          </a:p>
        </p:txBody>
      </p:sp>
      <p:sp>
        <p:nvSpPr>
          <p:cNvPr id="804" name="TextBox 804"/>
          <p:cNvSpPr txBox="1"/>
          <p:nvPr/>
        </p:nvSpPr>
        <p:spPr>
          <a:xfrm>
            <a:off x="6217920" y="3611880"/>
            <a:ext cx="5577840" cy="137160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400" dirty="0">
                <a:solidFill>
                  <a:srgbClr val="262626"/>
                </a:solidFill>
              </a:rPr>
              <a:t>LMArena 文本与代码两个榜单均为开源第一</a:t>
            </a:r>
          </a:p>
          <a:p>
            <a:pPr marL="285750" indent="-285750">
              <a:spcBef>
                <a:spcPts val="150"/>
              </a:spcBef>
              <a:buFont typeface="Arial"/>
              <a:buChar char="•"/>
            </a:pPr>
            <a:r>
              <a:rPr lang="zh-CN" altLang="en-US" sz="1400" dirty="0">
                <a:solidFill>
                  <a:srgbClr val="262626"/>
                </a:solidFill>
              </a:rPr>
              <a:t>修正歧义指令后的 Terminal-Bench 2.0：60.7（Terminus-2）</a:t>
            </a:r>
          </a:p>
        </p:txBody>
      </p:sp>
      <p:sp>
        <p:nvSpPr>
          <p:cNvPr id="805" name="TextBox 805"/>
          <p:cNvSpPr txBox="1"/>
          <p:nvPr/>
        </p:nvSpPr>
        <p:spPr>
          <a:xfrm>
            <a:off x="457200" y="4754880"/>
            <a:ext cx="11338560" cy="86868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启示：</a:t>
            </a:r>
            <a:r>
              <a:rPr lang="zh-CN" altLang="en-US" sz="1500" dirty="0">
                <a:solidFill>
                  <a:srgbClr val="262626"/>
                </a:solidFill>
              </a:rPr>
              <a:t>评测从静态题库走向长程、真实的工程任务；架构降本与异步 RL 让开源模型追近前沿。</a:t>
            </a:r>
          </a:p>
          <a:p>
            <a:pPr algn="l">
              <a:spcBef>
                <a:spcPts val="20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教材：</a:t>
            </a:r>
            <a:r>
              <a:rPr lang="zh-CN" altLang="en-US" sz="1500" dirty="0">
                <a:solidFill>
                  <a:srgbClr val="262626"/>
                </a:solidFill>
              </a:rPr>
              <a:t>《大模型与智能体》第 11 章（11.3 浏览器、终端、桌面与 ACI）、第 13 章（13.2 评测设计与质量控制）。</a:t>
            </a:r>
          </a:p>
        </p:txBody>
      </p:sp>
      <p:sp>
        <p:nvSpPr>
          <p:cNvPr id="806" name="TextBox 806"/>
          <p:cNvSpPr txBox="1"/>
          <p:nvPr/>
        </p:nvSpPr>
        <p:spPr>
          <a:xfrm>
            <a:off x="457200" y="5833872"/>
            <a:ext cx="11338560" cy="292608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050" dirty="0">
                <a:solidFill>
                  <a:srgbClr val="595959"/>
                </a:solidFill>
              </a:rPr>
              <a:t>来源：GLM-5, arXiv 2602.15763，§1、表 7</a:t>
            </a:r>
          </a:p>
        </p:txBody>
      </p:sp>
    </p:spTree>
    <p:extLst>
      <p:ext uri="{BB962C8B-B14F-4D97-AF65-F5344CB8AC3E}">
        <p14:creationId xmlns:p14="http://schemas.microsoft.com/office/powerpoint/2010/main" val="2961772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/>
              </a:rPr>
              <a:t>Terminal-Bench｜问题与动机：怎样衡量智能体做“真活”？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612648" y="2331720"/>
            <a:ext cx="10972800" cy="3383280"/>
          </a:xfrm>
        </p:spPr>
        <p:txBody>
          <a:bodyPr/>
          <a:lstStyle/>
          <a:p>
            <a:r>
              <a:rPr lang="zh-CN" altLang="en-US" dirty="0">
                <a:latin typeface="Arial"/>
              </a:rPr>
              <a:t>现有基准的两难：要么不是真实任务，要么不够难，测不出前沿模型的差距</a:t>
            </a:r>
          </a:p>
          <a:p>
            <a:r>
              <a:rPr lang="zh-CN" altLang="en-US" dirty="0">
                <a:latin typeface="Arial"/>
              </a:rPr>
              <a:t>终端是高价值工作的通用接口</a:t>
            </a:r>
          </a:p>
          <a:p>
            <a:pPr lvl="1"/>
            <a:r>
              <a:rPr lang="zh-CN" altLang="en-US" dirty="0">
                <a:latin typeface="Arial"/>
              </a:rPr>
              <a:t>软件工程、科学计算、网络安全、机器学习都在终端完成</a:t>
            </a:r>
          </a:p>
          <a:p>
            <a:pPr lvl="1"/>
            <a:r>
              <a:rPr lang="zh-CN" altLang="en-US" dirty="0">
                <a:latin typeface="Arial"/>
              </a:rPr>
              <a:t>已成为 Cursor、Codex CLI、Claude Code、Gemini CLI 等智能体的标准工具</a:t>
            </a:r>
          </a:p>
          <a:p>
            <a:r>
              <a:rPr lang="zh-CN" altLang="en-US" dirty="0">
                <a:latin typeface="Arial"/>
              </a:rPr>
              <a:t>目标：测智能体能否完成专业人士拿报酬做的高技能工作</a:t>
            </a:r>
          </a:p>
          <a:p>
            <a:pPr lvl="1"/>
            <a:r>
              <a:rPr lang="zh-CN" altLang="en-US" dirty="0">
                <a:latin typeface="Arial"/>
              </a:rPr>
              <a:t>如配置遗留系统、复现论文、解决一般软件工程问题</a:t>
            </a:r>
          </a:p>
        </p:txBody>
      </p:sp>
      <p:sp>
        <p:nvSpPr>
          <p:cNvPr id="831" name="Formula Box"/>
          <p:cNvSpPr/>
          <p:nvPr/>
        </p:nvSpPr>
        <p:spPr>
          <a:xfrm>
            <a:off x="1280160" y="1051560"/>
            <a:ext cx="9601200" cy="1005840"/>
          </a:xfrm>
          <a:prstGeom prst="roundRect">
            <a:avLst/>
          </a:prstGeom>
          <a:solidFill>
            <a:srgbClr val="FDF0E8"/>
          </a:solidFill>
          <a:ln w="12700">
            <a:solidFill>
              <a:srgbClr val="C0504D"/>
            </a:solidFill>
          </a:ln>
        </p:spPr>
        <p:txBody>
          <a:bodyPr wrap="square" anchor="ctr">
            <a:normAutofit/>
          </a:bodyPr>
          <a:lstStyle/>
          <a:p>
            <a:pPr algn="ctr"/>
            <a:r>
              <a:rPr lang="zh-CN" altLang="en-US" sz="2200" b="1" dirty="0">
                <a:solidFill>
                  <a:srgbClr val="262626"/>
                </a:solidFill>
              </a:rPr>
              <a:t>任务 ＝ 指令 ＋ Docker 环境 ＋ 测试 ＋ 参考解 ＋ 时限</a:t>
            </a:r>
          </a:p>
          <a:p>
            <a:pPr algn="ctr"/>
            <a:r>
              <a:rPr lang="zh-CN" altLang="en-US" sz="1400" dirty="0">
                <a:solidFill>
                  <a:srgbClr val="595959"/>
                </a:solidFill>
              </a:rPr>
              <a:t>测试只检查容器的最终状态，不检查智能体敲了哪些命令</a:t>
            </a:r>
          </a:p>
        </p:txBody>
      </p:sp>
      <p:sp>
        <p:nvSpPr>
          <p:cNvPr id="832" name="TextBox 832"/>
          <p:cNvSpPr txBox="1"/>
          <p:nvPr/>
        </p:nvSpPr>
        <p:spPr>
          <a:xfrm>
            <a:off x="685800" y="5760720"/>
            <a:ext cx="10835640" cy="347472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来源：Terminal-Bench, arXiv 2601.11868，摘要、§1、§2</a:t>
            </a:r>
          </a:p>
        </p:txBody>
      </p:sp>
    </p:spTree>
    <p:extLst>
      <p:ext uri="{BB962C8B-B14F-4D97-AF65-F5344CB8AC3E}">
        <p14:creationId xmlns:p14="http://schemas.microsoft.com/office/powerpoint/2010/main" val="282910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核心方法：众包真实任务 + 多轮审核 + 中立测试框架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932688"/>
            <a:ext cx="10972800" cy="457200"/>
          </a:xfrm>
        </p:spPr>
        <p:txBody>
          <a:bodyPr/>
          <a:lstStyle/>
          <a:p>
            <a:r>
              <a:rPr lang="zh-CN" altLang="en-US" sz="1600" dirty="0"/>
              <a:t>每个任务：给智能体指令和容器，智能体自由操作，最后运行测试判定成败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08760"/>
            <a:ext cx="6949440" cy="242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158D32A5-008D-4B3E-898C-192D1407C45A}"/>
              </a:ext>
            </a:extLst>
          </p:cNvPr>
          <p:cNvSpPr/>
          <p:nvPr/>
        </p:nvSpPr>
        <p:spPr>
          <a:xfrm>
            <a:off x="457200" y="3954967"/>
            <a:ext cx="6949440" cy="292608"/>
          </a:xfrm>
          <a:prstGeom prst="rect">
            <a:avLst/>
          </a:prstGeom>
        </p:spPr>
        <p:txBody>
          <a:bodyPr wrap="square">
  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图源：Terminal-Bench, arXiv 2601.11868（Figure 2）</a:t>
            </a:r>
          </a:p>
        </p:txBody>
      </p:sp>
      <p:sp>
        <p:nvSpPr>
          <p:cNvPr id="861" name="TextBox 861"/>
          <p:cNvSpPr txBox="1"/>
          <p:nvPr/>
        </p:nvSpPr>
        <p:spPr>
          <a:xfrm>
            <a:off x="7589520" y="1783080"/>
            <a:ext cx="4206240" cy="23774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600" b="1" dirty="0">
                <a:solidFill>
                  <a:srgbClr val="C00000"/>
                </a:solidFill>
              </a:rPr>
              <a:t>三条验证标准</a:t>
            </a:r>
          </a:p>
          <a:p>
            <a:pPr marL="628650" indent="-285750">
              <a:spcBef>
                <a:spcPts val="12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明确性：测试通过当且仅当终态正确</a:t>
            </a:r>
          </a:p>
          <a:p>
            <a:pPr marL="628650" indent="-285750">
              <a:spcBef>
                <a:spcPts val="12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可解性：参考解能让所有测试通过</a:t>
            </a:r>
          </a:p>
          <a:p>
            <a:pPr marL="628650" indent="-285750">
              <a:spcBef>
                <a:spcPts val="12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完整性：不能走现实中不存在的捷径</a:t>
            </a:r>
          </a:p>
        </p:txBody>
      </p:sp>
      <p:sp>
        <p:nvSpPr>
          <p:cNvPr id="862" name="TextBox 862"/>
          <p:cNvSpPr txBox="1"/>
          <p:nvPr/>
        </p:nvSpPr>
        <p:spPr>
          <a:xfrm>
            <a:off x="457200" y="4297680"/>
            <a:ext cx="5669280" cy="14630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600" b="1" dirty="0">
                <a:solidFill>
                  <a:srgbClr val="C00000"/>
                </a:solidFill>
              </a:rPr>
              <a:t>数据集构建</a:t>
            </a:r>
          </a:p>
          <a:p>
            <a:pPr marL="628650" indent="-285750">
              <a:spcBef>
                <a:spcPts val="12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93 位贡献者提交 229 个任务，精选 89 个组成 2.0 版</a:t>
            </a:r>
          </a:p>
          <a:p>
            <a:pPr marL="628650" indent="-285750">
              <a:spcBef>
                <a:spcPts val="12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例：修复 OCaml 垃圾回收器，专家约 24 小时、初级工程师约 240 小时</a:t>
            </a:r>
          </a:p>
        </p:txBody>
      </p:sp>
      <p:sp>
        <p:nvSpPr>
          <p:cNvPr id="863" name="TextBox 863"/>
          <p:cNvSpPr txBox="1"/>
          <p:nvPr/>
        </p:nvSpPr>
        <p:spPr>
          <a:xfrm>
            <a:off x="6263640" y="4297680"/>
            <a:ext cx="5532120" cy="146304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600" b="1" dirty="0">
                <a:solidFill>
                  <a:srgbClr val="C00000"/>
                </a:solidFill>
              </a:rPr>
              <a:t>审核与评测</a:t>
            </a:r>
          </a:p>
          <a:p>
            <a:pPr marL="628650" indent="-285750">
              <a:spcBef>
                <a:spcPts val="12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CI 跑参考解、空操作智能体须失败、LLM 查错、专家审、对抗“作弊”智能体；平均每题约 3 小时审核</a:t>
            </a:r>
          </a:p>
          <a:p>
            <a:pPr marL="628650" indent="-285750">
              <a:spcBef>
                <a:spcPts val="120"/>
              </a:spcBef>
              <a:buFont typeface="Arial"/>
              <a:buChar char="–"/>
            </a:pPr>
            <a:r>
              <a:rPr lang="zh-CN" altLang="en-US" sz="1350" dirty="0">
                <a:solidFill>
                  <a:srgbClr val="262626"/>
                </a:solidFill>
              </a:rPr>
              <a:t>Terminus 2：只有一个无头终端工具的中立智能体</a:t>
            </a:r>
          </a:p>
        </p:txBody>
      </p:sp>
      <p:sp>
        <p:nvSpPr>
          <p:cNvPr id="864" name="TextBox 864"/>
          <p:cNvSpPr txBox="1"/>
          <p:nvPr/>
        </p:nvSpPr>
        <p:spPr>
          <a:xfrm>
            <a:off x="457200" y="5833872"/>
            <a:ext cx="11338560" cy="292608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050" dirty="0">
                <a:solidFill>
                  <a:srgbClr val="595959"/>
                </a:solidFill>
              </a:rPr>
              <a:t>来源：Terminal-Bench, arXiv 2601.11868，§2–§3、表 1</a:t>
            </a:r>
          </a:p>
        </p:txBody>
      </p:sp>
    </p:spTree>
    <p:extLst>
      <p:ext uri="{BB962C8B-B14F-4D97-AF65-F5344CB8AC3E}">
        <p14:creationId xmlns:p14="http://schemas.microsoft.com/office/powerpoint/2010/main" val="3588400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Terminal-Bench｜结果与启示：最强组合也只解决 63% 的任务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005840"/>
            <a:ext cx="5287643" cy="3794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480" y="4800600"/>
            <a:ext cx="5287643" cy="292608"/>
          </a:xfrm>
          <a:prstGeom prst="rect">
            <a:avLst/>
          </a:prstGeom>
          <a:noFill/>
        </p:spPr>
        <p:txBody>
          <a:bodyPr wrap="none" rtlCol="0">
  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050" dirty="0">
                <a:solidFill>
                  <a:srgbClr val="595959"/>
                </a:solidFill>
              </a:rPr>
              <a:t>图源：Terminal-Bench, arXiv 2601.11868（Figure 1，各模型最佳智能体框架）</a:t>
            </a:r>
          </a:p>
        </p:txBody>
      </p:sp>
      <p:sp>
        <p:nvSpPr>
          <p:cNvPr id="901" name="TextBox 901"/>
          <p:cNvSpPr txBox="1"/>
          <p:nvPr/>
        </p:nvSpPr>
        <p:spPr>
          <a:xfrm>
            <a:off x="6217920" y="1005840"/>
            <a:ext cx="5577840" cy="402336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450" dirty="0">
                <a:solidFill>
                  <a:srgbClr val="262626"/>
                </a:solidFill>
              </a:rPr>
              <a:t>6 种智能体 × 16 个前沿模型，共 32,155 次试验</a:t>
            </a:r>
          </a:p>
          <a:p>
            <a:pPr marL="285750" indent="-285750">
              <a:spcBef>
                <a:spcPts val="200"/>
              </a:spcBef>
              <a:buFont typeface="Arial"/>
              <a:buChar char="•"/>
            </a:pPr>
            <a:r>
              <a:rPr lang="zh-CN" altLang="en-US" sz="1450" dirty="0">
                <a:solidFill>
                  <a:srgbClr val="262626"/>
                </a:solidFill>
              </a:rPr>
              <a:t>最高：Codex CLI + GPT-5.2 解决 63%；Terminus 2 + Claude Opus 4.5 为 58%</a:t>
            </a:r>
          </a:p>
          <a:p>
            <a:pPr marL="285750" indent="-285750">
              <a:spcBef>
                <a:spcPts val="200"/>
              </a:spcBef>
              <a:buFont typeface="Arial"/>
              <a:buChar char="•"/>
            </a:pPr>
            <a:r>
              <a:rPr lang="zh-CN" altLang="en-US" sz="1450" dirty="0">
                <a:solidFill>
                  <a:srgbClr val="262626"/>
                </a:solidFill>
              </a:rPr>
              <a:t>开放权重最佳：Terminus 2 + Kimi K2 Thinking，36%</a:t>
            </a:r>
          </a:p>
          <a:p>
            <a:pPr marL="285750" indent="-285750">
              <a:spcBef>
                <a:spcPts val="200"/>
              </a:spcBef>
              <a:buFont typeface="Arial"/>
              <a:buChar char="•"/>
            </a:pPr>
            <a:r>
              <a:rPr lang="zh-CN" altLang="en-US" sz="1450" dirty="0">
                <a:solidFill>
                  <a:srgbClr val="262626"/>
                </a:solidFill>
              </a:rPr>
              <a:t>模型比框架更重要：GPT-5.2 换掉 GPT-5-Nano，Codex CLI 解决率提升 52%</a:t>
            </a:r>
          </a:p>
          <a:p>
            <a:pPr marL="285750" indent="-285750">
              <a:spcBef>
                <a:spcPts val="200"/>
              </a:spcBef>
              <a:buFont typeface="Arial"/>
              <a:buChar char="•"/>
            </a:pPr>
            <a:r>
              <a:rPr lang="zh-CN" altLang="en-US" sz="1450" dirty="0">
                <a:solidFill>
                  <a:srgbClr val="262626"/>
                </a:solidFill>
              </a:rPr>
              <a:t>单题最长约 2 小时、近 1 亿 Token；失败以执行错误为主</a:t>
            </a:r>
          </a:p>
          <a:p>
            <a:pPr marL="285750" indent="-285750">
              <a:spcBef>
                <a:spcPts val="200"/>
              </a:spcBef>
              <a:buFont typeface="Arial"/>
              <a:buChar char="•"/>
            </a:pPr>
            <a:r>
              <a:rPr lang="zh-CN" altLang="en-US" sz="1450" dirty="0">
                <a:solidFill>
                  <a:srgbClr val="262626"/>
                </a:solidFill>
              </a:rPr>
              <a:t>8 个月内最佳成绩接近翻倍，基准可能在一年内饱和</a:t>
            </a:r>
          </a:p>
        </p:txBody>
      </p:sp>
      <p:sp>
        <p:nvSpPr>
          <p:cNvPr id="902" name="TextBox 902"/>
          <p:cNvSpPr txBox="1"/>
          <p:nvPr/>
        </p:nvSpPr>
        <p:spPr>
          <a:xfrm>
            <a:off x="411480" y="5138928"/>
            <a:ext cx="11384280" cy="68580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启示：</a:t>
            </a:r>
            <a:r>
              <a:rPr lang="zh-CN" altLang="en-US" sz="1500" dirty="0">
                <a:solidFill>
                  <a:srgbClr val="262626"/>
                </a:solidFill>
              </a:rPr>
              <a:t>好的智能体评测 = 真实任务 + 可验证结果 + 严格审核；评测本身也要随能力迭代。</a:t>
            </a:r>
          </a:p>
          <a:p>
            <a:pPr algn="l">
              <a:spcBef>
                <a:spcPts val="150"/>
              </a:spcBef>
              <a:buNone/>
            </a:pPr>
            <a:r>
              <a:rPr lang="zh-CN" altLang="en-US" sz="1500" b="1" dirty="0">
                <a:solidFill>
                  <a:srgbClr val="C00000"/>
                </a:solidFill>
              </a:rPr>
              <a:t>教材：</a:t>
            </a:r>
            <a:r>
              <a:rPr lang="zh-CN" altLang="en-US" sz="1500" dirty="0">
                <a:solidFill>
                  <a:srgbClr val="262626"/>
                </a:solidFill>
              </a:rPr>
              <a:t>《大模型与智能体》第 13 章（13.2 评测设计与质量控制）、第 11 章（11.3 浏览器、终端、桌面与 ACI）。</a:t>
            </a:r>
          </a:p>
        </p:txBody>
      </p:sp>
      <p:sp>
        <p:nvSpPr>
          <p:cNvPr id="903" name="TextBox 903"/>
          <p:cNvSpPr txBox="1"/>
          <p:nvPr/>
        </p:nvSpPr>
        <p:spPr>
          <a:xfrm>
            <a:off x="411480" y="5833872"/>
            <a:ext cx="11384280" cy="292608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050" dirty="0">
                <a:solidFill>
                  <a:srgbClr val="595959"/>
                </a:solidFill>
              </a:rPr>
              <a:t>来源：Terminal-Bench, arXiv 2601.11868，§3–§4</a:t>
            </a:r>
          </a:p>
        </p:txBody>
      </p:sp>
    </p:spTree>
    <p:extLst>
      <p:ext uri="{BB962C8B-B14F-4D97-AF65-F5344CB8AC3E}">
        <p14:creationId xmlns:p14="http://schemas.microsoft.com/office/powerpoint/2010/main" val="37098605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Arial"/>
              </a:rPr>
              <a:t>The AI Scientist｜问题与动机：能否自动化完整的科研流程？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2648" y="960120"/>
            <a:ext cx="10972800" cy="2514600"/>
          </a:xfrm>
        </p:spPr>
        <p:txBody>
          <a:bodyPr/>
          <a:lstStyle/>
          <a:p>
            <a:r>
              <a:rPr lang="zh-CN" altLang="en-US" dirty="0">
                <a:latin typeface="Arial"/>
              </a:rPr>
              <a:t>科学自动化是 AI 的长期梦想</a:t>
            </a:r>
          </a:p>
          <a:p>
            <a:pPr lvl="1"/>
            <a:r>
              <a:rPr lang="zh-CN" altLang="en-US" dirty="0">
                <a:latin typeface="Arial"/>
              </a:rPr>
              <a:t>LLM 之前：只能做窄任务，如发现化学结构、证明数学定理、预测蛋白质结构</a:t>
            </a:r>
          </a:p>
          <a:p>
            <a:pPr lvl="1"/>
            <a:r>
              <a:rPr lang="zh-CN" altLang="en-US" dirty="0">
                <a:latin typeface="Arial"/>
              </a:rPr>
              <a:t>LLM 之后：能帮忙提假设、写综述、写实验代码——但都只是单个环节</a:t>
            </a:r>
          </a:p>
          <a:p>
            <a:r>
              <a:rPr lang="zh-CN" altLang="en-US" dirty="0">
                <a:latin typeface="Arial"/>
              </a:rPr>
              <a:t>缺口：从构思到发表的完整科研周期，尚无系统能自主走通</a:t>
            </a:r>
          </a:p>
          <a:p>
            <a:pPr lvl="1"/>
            <a:r>
              <a:rPr lang="zh-CN" altLang="en-US" dirty="0">
                <a:latin typeface="Arial"/>
              </a:rPr>
              <a:t>核心难题：如何大规模、自动地评估科研产出的质量</a:t>
            </a:r>
          </a:p>
        </p:txBody>
      </p:sp>
      <p:sp>
        <p:nvSpPr>
          <p:cNvPr id="931" name="Flow Box 931"/>
          <p:cNvSpPr/>
          <p:nvPr/>
        </p:nvSpPr>
        <p:spPr>
          <a:xfrm>
            <a:off x="548640" y="3794760"/>
            <a:ext cx="1572768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450" b="1" dirty="0">
                <a:solidFill>
                  <a:srgbClr val="262626"/>
                </a:solidFill>
              </a:rPr>
              <a:t>提出想法</a:t>
            </a:r>
          </a:p>
        </p:txBody>
      </p:sp>
      <p:cxnSp>
        <p:nvCxnSpPr>
          <p:cNvPr id="932" name="Flow Arrow 932"/>
          <p:cNvCxnSpPr/>
          <p:nvPr/>
        </p:nvCxnSpPr>
        <p:spPr>
          <a:xfrm>
            <a:off x="2148839" y="4320540"/>
            <a:ext cx="256032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933" name="Flow Box 933"/>
          <p:cNvSpPr/>
          <p:nvPr/>
        </p:nvSpPr>
        <p:spPr>
          <a:xfrm>
            <a:off x="2432304" y="3794760"/>
            <a:ext cx="1572768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450" b="1" dirty="0">
                <a:solidFill>
                  <a:srgbClr val="262626"/>
                </a:solidFill>
              </a:rPr>
              <a:t>查新过滤</a:t>
            </a:r>
          </a:p>
        </p:txBody>
      </p:sp>
      <p:cxnSp>
        <p:nvCxnSpPr>
          <p:cNvPr id="934" name="Flow Arrow 934"/>
          <p:cNvCxnSpPr/>
          <p:nvPr/>
        </p:nvCxnSpPr>
        <p:spPr>
          <a:xfrm>
            <a:off x="4032504" y="4320540"/>
            <a:ext cx="256031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935" name="Flow Box 935"/>
          <p:cNvSpPr/>
          <p:nvPr/>
        </p:nvSpPr>
        <p:spPr>
          <a:xfrm>
            <a:off x="4315968" y="3794760"/>
            <a:ext cx="1572768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450" b="1" dirty="0">
                <a:solidFill>
                  <a:srgbClr val="262626"/>
                </a:solidFill>
              </a:rPr>
              <a:t>编写代码</a:t>
            </a:r>
          </a:p>
          <a:p>
            <a:pPr algn="ctr"/>
            <a:r>
              <a:rPr lang="zh-CN" altLang="en-US" sz="1450" b="1" dirty="0">
                <a:solidFill>
                  <a:srgbClr val="262626"/>
                </a:solidFill>
              </a:rPr>
              <a:t>运行实验</a:t>
            </a:r>
          </a:p>
        </p:txBody>
      </p:sp>
      <p:cxnSp>
        <p:nvCxnSpPr>
          <p:cNvPr id="936" name="Flow Arrow 936"/>
          <p:cNvCxnSpPr/>
          <p:nvPr/>
        </p:nvCxnSpPr>
        <p:spPr>
          <a:xfrm>
            <a:off x="5916168" y="4320540"/>
            <a:ext cx="256031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937" name="Flow Box 937"/>
          <p:cNvSpPr/>
          <p:nvPr/>
        </p:nvSpPr>
        <p:spPr>
          <a:xfrm>
            <a:off x="6199631" y="3794760"/>
            <a:ext cx="1572768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450" b="1" dirty="0">
                <a:solidFill>
                  <a:srgbClr val="262626"/>
                </a:solidFill>
              </a:rPr>
              <a:t>作图分析</a:t>
            </a:r>
          </a:p>
        </p:txBody>
      </p:sp>
      <p:cxnSp>
        <p:nvCxnSpPr>
          <p:cNvPr id="938" name="Flow Arrow 938"/>
          <p:cNvCxnSpPr/>
          <p:nvPr/>
        </p:nvCxnSpPr>
        <p:spPr>
          <a:xfrm>
            <a:off x="7799831" y="4320540"/>
            <a:ext cx="256032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939" name="Flow Box 939"/>
          <p:cNvSpPr/>
          <p:nvPr/>
        </p:nvSpPr>
        <p:spPr>
          <a:xfrm>
            <a:off x="8083296" y="3794760"/>
            <a:ext cx="1572768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450" b="1" dirty="0">
                <a:solidFill>
                  <a:srgbClr val="262626"/>
                </a:solidFill>
              </a:rPr>
              <a:t>撰写论文</a:t>
            </a:r>
          </a:p>
        </p:txBody>
      </p:sp>
      <p:cxnSp>
        <p:nvCxnSpPr>
          <p:cNvPr id="940" name="Flow Arrow 940"/>
          <p:cNvCxnSpPr/>
          <p:nvPr/>
        </p:nvCxnSpPr>
        <p:spPr>
          <a:xfrm>
            <a:off x="9683496" y="4320540"/>
            <a:ext cx="256032" cy="0"/>
          </a:xfrm>
          <a:prstGeom prst="line">
            <a:avLst/>
          </a:prstGeom>
          <a:ln w="22225">
            <a:solidFill>
              <a:srgbClr val="595959"/>
            </a:solidFill>
            <a:tailEnd type="triangle"/>
          </a:ln>
        </p:spPr>
      </p:cxnSp>
      <p:sp>
        <p:nvSpPr>
          <p:cNvPr id="941" name="Flow Box 941"/>
          <p:cNvSpPr/>
          <p:nvPr/>
        </p:nvSpPr>
        <p:spPr>
          <a:xfrm>
            <a:off x="9966960" y="3794760"/>
            <a:ext cx="1572768" cy="1051560"/>
          </a:xfrm>
          <a:prstGeom prst="roundRect">
            <a:avLst>
              <a:gd name="adj" fmla="val 16000"/>
            </a:avLst>
          </a:prstGeom>
          <a:solidFill>
            <a:srgbClr val="F8CBAD"/>
          </a:solidFill>
          <a:ln w="19050">
            <a:solidFill>
              <a:srgbClr val="C0504D"/>
            </a:solidFill>
          </a:ln>
        </p:spPr>
        <p:txBody>
          <a:bodyPr wrap="square" lIns="72000" rIns="72000" tIns="36000" bIns="36000" anchor="ctr">
            <a:normAutofit/>
          </a:bodyPr>
          <a:lstStyle/>
          <a:p>
            <a:pPr algn="ctr"/>
            <a:r>
              <a:rPr lang="zh-CN" altLang="en-US" sz="1450" b="1" dirty="0">
                <a:solidFill>
                  <a:srgbClr val="262626"/>
                </a:solidFill>
              </a:rPr>
              <a:t>自动审稿</a:t>
            </a:r>
          </a:p>
        </p:txBody>
      </p:sp>
      <p:sp>
        <p:nvSpPr>
          <p:cNvPr id="942" name="TextBox 942"/>
          <p:cNvSpPr txBox="1"/>
          <p:nvPr/>
        </p:nvSpPr>
        <p:spPr>
          <a:xfrm>
            <a:off x="548640" y="4937760"/>
            <a:ext cx="11064240" cy="36576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zh-CN" altLang="en-US" sz="1300" dirty="0">
                <a:solidFill>
                  <a:srgbClr val="595959"/>
                </a:solidFill>
              </a:rPr>
              <a:t>The AI Scientist：用现有基础模型串起整条链路，产出完整的机器学习论文</a:t>
            </a:r>
          </a:p>
        </p:txBody>
      </p:sp>
      <p:sp>
        <p:nvSpPr>
          <p:cNvPr id="943" name="TextBox 943"/>
          <p:cNvSpPr txBox="1"/>
          <p:nvPr/>
        </p:nvSpPr>
        <p:spPr>
          <a:xfrm>
            <a:off x="548640" y="5760720"/>
            <a:ext cx="11064240" cy="347472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来源：The AI Scientist, arXiv 2606.15497（Nature 2026），摘要、§1–§2</a:t>
            </a:r>
          </a:p>
        </p:txBody>
      </p:sp>
    </p:spTree>
    <p:extLst>
      <p:ext uri="{BB962C8B-B14F-4D97-AF65-F5344CB8AC3E}">
        <p14:creationId xmlns:p14="http://schemas.microsoft.com/office/powerpoint/2010/main" val="16873087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The AI Scientist｜结果与启示：AI 论文首次通过同行评审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51560"/>
            <a:ext cx="5577840" cy="2678525"/>
          </a:xfrm>
          <a:prstGeom prst="rect">
            <a:avLst/>
          </a:prstGeom>
        </p:spPr>
      </p:pic>
      <p:sp>
        <p:nvSpPr>
          <p:cNvPr id="1001" name="TextBox 1001"/>
          <p:cNvSpPr txBox="1"/>
          <p:nvPr/>
        </p:nvSpPr>
        <p:spPr>
          <a:xfrm>
            <a:off x="457200" y="3748373"/>
            <a:ext cx="5577840" cy="292608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595959"/>
                </a:solidFill>
              </a:rPr>
              <a:t>图源：The AI Scientist, arXiv 2606.15497（Figure 1B：论文得分随基础模型发布时间提升）</a:t>
            </a:r>
          </a:p>
        </p:txBody>
      </p:sp>
      <p:graphicFrame>
        <p:nvGraphicFramePr>
          <p:cNvPr id="1007" name="Results Table"/>
          <p:cNvGraphicFramePr>
            <a:graphicFrameLocks noGrp="1"/>
          </p:cNvGraphicFramePr>
          <p:nvPr/>
        </p:nvGraphicFramePr>
        <p:xfrm>
          <a:off x="6263640" y="1051560"/>
          <a:ext cx="5532120" cy="2084832"/>
        </p:xfrm>
        <a:graphic>
          <a:graphicData uri="http://schemas.openxmlformats.org/drawingml/2006/table">
            <a:tbl>
              <a:tblPr firstRow="1"/>
              <a:tblGrid>
                <a:gridCol w="1463040"/>
                <a:gridCol w="1280160"/>
                <a:gridCol w="1417320"/>
                <a:gridCol w="1371600"/>
              </a:tblGrid>
              <a:tr h="34747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指标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人类 (NeurIPS)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自动审稿 2017–24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自动审稿 2025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平衡准确率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0.66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0.69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0.66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F1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0.49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0.62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0.67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AUC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0.65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0.69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0.65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假阳性率 ↓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0.17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0.45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0.52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假阴性率 ↓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0.52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0.17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0" dirty="0">
                          <a:solidFill>
                            <a:srgbClr val="262626"/>
                          </a:solidFill>
                          <a:latin typeface="Arial"/>
                        </a:rPr>
                        <a:t>0.17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02" name="TextBox 1002"/>
          <p:cNvSpPr txBox="1"/>
          <p:nvPr/>
        </p:nvSpPr>
        <p:spPr>
          <a:xfrm>
            <a:off x="6263640" y="3172968"/>
            <a:ext cx="5532120" cy="27432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595959"/>
                </a:solidFill>
              </a:rPr>
              <a:t>数据：表 1（均值；置信区间见原文）</a:t>
            </a:r>
          </a:p>
        </p:txBody>
      </p:sp>
      <p:sp>
        <p:nvSpPr>
          <p:cNvPr id="1003" name="TextBox 1003"/>
          <p:cNvSpPr txBox="1"/>
          <p:nvPr/>
        </p:nvSpPr>
        <p:spPr>
          <a:xfrm>
            <a:off x="457200" y="4206240"/>
            <a:ext cx="5669280" cy="105156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350" dirty="0">
                <a:solidFill>
                  <a:srgbClr val="262626"/>
                </a:solidFill>
              </a:rPr>
              <a:t>投稿 ICLR 2025 ICBINB 研讨会：3 篇 AI 论文混在 43 篇中盲审</a:t>
            </a:r>
          </a:p>
          <a:p>
            <a:pPr marL="285750" indent="-285750">
              <a:spcBef>
                <a:spcPts val="100"/>
              </a:spcBef>
              <a:buFont typeface="Arial"/>
              <a:buChar char="•"/>
            </a:pPr>
            <a:r>
              <a:rPr lang="zh-CN" altLang="en-US" sz="1350" dirty="0">
                <a:solidFill>
                  <a:srgbClr val="262626"/>
                </a:solidFill>
              </a:rPr>
              <a:t>1 篇得分 6.33（6、7、6），超过平均录用线；按预定协议撤稿</a:t>
            </a:r>
          </a:p>
        </p:txBody>
      </p:sp>
      <p:sp>
        <p:nvSpPr>
          <p:cNvPr id="1004" name="TextBox 1004"/>
          <p:cNvSpPr txBox="1"/>
          <p:nvPr/>
        </p:nvSpPr>
        <p:spPr>
          <a:xfrm>
            <a:off x="6263640" y="3474720"/>
            <a:ext cx="5532120" cy="178308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marL="285750" indent="-285750">
              <a:spcBef>
                <a:spcPts val="0"/>
              </a:spcBef>
              <a:buFont typeface="Arial"/>
              <a:buChar char="•"/>
            </a:pPr>
            <a:r>
              <a:rPr lang="zh-CN" altLang="en-US" sz="1350" dirty="0">
                <a:solidFill>
                  <a:srgbClr val="262626"/>
                </a:solidFill>
              </a:rPr>
              <a:t>局限：3 篇仅中 1 篇；研讨会录用率 70%，主会仅 32%</a:t>
            </a:r>
          </a:p>
          <a:p>
            <a:pPr marL="285750" indent="-285750">
              <a:spcBef>
                <a:spcPts val="100"/>
              </a:spcBef>
              <a:buFont typeface="Arial"/>
              <a:buChar char="•"/>
            </a:pPr>
            <a:r>
              <a:rPr lang="zh-CN" altLang="en-US" sz="1350" dirty="0">
                <a:solidFill>
                  <a:srgbClr val="262626"/>
                </a:solidFill>
              </a:rPr>
              <a:t>常见失败：想法幼稚、实现有误、方法不严谨、引用幻觉</a:t>
            </a:r>
          </a:p>
          <a:p>
            <a:pPr marL="285750" indent="-285750">
              <a:spcBef>
                <a:spcPts val="100"/>
              </a:spcBef>
              <a:buFont typeface="Arial"/>
              <a:buChar char="•"/>
            </a:pPr>
            <a:r>
              <a:rPr lang="zh-CN" altLang="en-US" sz="1350" dirty="0">
                <a:solidFill>
                  <a:srgbClr val="262626"/>
                </a:solidFill>
              </a:rPr>
              <a:t>伦理：可能压垮审稿体系、虚增学术履历；研究经 IRB 与 ICLR 许可</a:t>
            </a:r>
          </a:p>
        </p:txBody>
      </p:sp>
      <p:sp>
        <p:nvSpPr>
          <p:cNvPr id="1005" name="TextBox 1005"/>
          <p:cNvSpPr txBox="1"/>
          <p:nvPr/>
        </p:nvSpPr>
        <p:spPr>
          <a:xfrm>
            <a:off x="457200" y="5257800"/>
            <a:ext cx="11338560" cy="59436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450" b="1" dirty="0">
                <a:solidFill>
                  <a:srgbClr val="C00000"/>
                </a:solidFill>
              </a:rPr>
              <a:t>启示：</a:t>
            </a:r>
            <a:r>
              <a:rPr lang="zh-CN" altLang="en-US" sz="1450" dirty="0">
                <a:solidFill>
                  <a:srgbClr val="262626"/>
                </a:solidFill>
              </a:rPr>
              <a:t>智能体闭环能串起完整科研流程，但可信度、原创性与治理仍是瓶颈。</a:t>
            </a:r>
          </a:p>
          <a:p>
            <a:pPr algn="l">
              <a:spcBef>
                <a:spcPts val="100"/>
              </a:spcBef>
              <a:buNone/>
            </a:pPr>
            <a:r>
              <a:rPr lang="zh-CN" altLang="en-US" sz="1450" b="1" dirty="0">
                <a:solidFill>
                  <a:srgbClr val="C00000"/>
                </a:solidFill>
              </a:rPr>
              <a:t>教材：</a:t>
            </a:r>
            <a:r>
              <a:rPr lang="zh-CN" altLang="en-US" sz="1450" dirty="0">
                <a:solidFill>
                  <a:srgbClr val="262626"/>
                </a:solidFill>
              </a:rPr>
              <a:t>《大模型与智能体》第 15 章（15.9 AI 正在改变科学范式、15.10 挑战与未来）、第 16 章（16.1 风险的形态）。</a:t>
            </a:r>
          </a:p>
        </p:txBody>
      </p:sp>
      <p:sp>
        <p:nvSpPr>
          <p:cNvPr id="1006" name="TextBox 1006"/>
          <p:cNvSpPr txBox="1"/>
          <p:nvPr/>
        </p:nvSpPr>
        <p:spPr>
          <a:xfrm>
            <a:off x="457200" y="5852160"/>
            <a:ext cx="11338560" cy="27432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595959"/>
                </a:solidFill>
              </a:rPr>
              <a:t>来源：The AI Scientist, arXiv 2606.15497，§3–§5、表 1</a:t>
            </a:r>
          </a:p>
        </p:txBody>
      </p:sp>
    </p:spTree>
    <p:extLst>
      <p:ext uri="{BB962C8B-B14F-4D97-AF65-F5344CB8AC3E}">
        <p14:creationId xmlns:p14="http://schemas.microsoft.com/office/powerpoint/2010/main" val="2961772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参考文献</a:t>
            </a:r>
          </a:p>
        </p:txBody>
      </p:sp>
      <p:graphicFrame>
        <p:nvGraphicFramePr>
          <p:cNvPr id="1061" name="Results Table"/>
          <p:cNvGraphicFramePr>
            <a:graphicFrameLocks noGrp="1"/>
          </p:cNvGraphicFramePr>
          <p:nvPr/>
        </p:nvGraphicFramePr>
        <p:xfrm>
          <a:off x="502920" y="1005840"/>
          <a:ext cx="11247120" cy="4572000"/>
        </p:xfrm>
        <a:graphic>
          <a:graphicData uri="http://schemas.openxmlformats.org/drawingml/2006/table">
            <a:tbl>
              <a:tblPr firstRow="1"/>
              <a:tblGrid>
                <a:gridCol w="685800"/>
                <a:gridCol w="8549640"/>
                <a:gridCol w="2011680"/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论文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1" dirty="0">
                          <a:solidFill>
                            <a:srgbClr val="262626"/>
                          </a:solidFill>
                          <a:latin typeface="Arial"/>
                        </a:rPr>
                        <a:t>链接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8CBA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A1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DeepSeek-AI. DeepSeek-V4: Towards Highly Efficient Million-Token Context Intelligence. 2026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arXiv 2606.19348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A2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DeepSeek-AI. DeepSeek-V3.2: Pushing the Frontier of Open LLMs. 2025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arXiv 2512.02556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A3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DeepSeek-AI. DeepSeek-R1: Incentivizing Reasoning Capability in LLMs via RL. 2025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arXiv 2501.12948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A4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Laban et al. LLMs Get Lost In Multi-Turn Conversation. ICLR 2026 杰出论文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arXiv 2505.06120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B1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Tongyi DeepResearch Team. Tongyi DeepResearch Technical Report. 2025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arXiv 2510.24701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B2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GLM-5 Team. GLM-5: from Vibe Coding to Agentic Engineering. 2026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arXiv 2602.15763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B3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Merrill, Shaw et al. Terminal-Bench: Benchmarking Agents on Hard, Realistic Tasks in CLIs. 2026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arXiv 2601.11868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B4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Yamada, Lange, Lu, Lu et al. Towards End-to-End Automation of AI Research. Nature 2026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arXiv 2606.15497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教材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邱锡鹏.《大模型与智能体》（各页“教材”链接所引章节）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0" dirty="0">
                          <a:solidFill>
                            <a:srgbClr val="262626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54000" marR="54000" marT="36000" marB="360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BFBFBF"/>
                      </a:solidFill>
                    </a:lnT>
                    <a:lnB w="9525">
                      <a:solidFill>
                        <a:srgbClr val="BFBFB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62" name="TextBox 1061"/>
          <p:cNvSpPr txBox="1"/>
          <p:nvPr/>
        </p:nvSpPr>
        <p:spPr>
          <a:xfrm>
            <a:off x="502920" y="5623560"/>
            <a:ext cx="11247120" cy="411480"/>
          </a:xfrm>
          <a:prstGeom prst="rect">
            <a:avLst/>
          </a:prstGeom>
          <a:noFill/>
        </p:spPr>
        <p:txBody>
          <a:bodyPr wrap="square" lIns="72000" rIns="72000" tIns="36000" bIns="36000" anchor="t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zh-CN" altLang="en-US" sz="1100" dirty="0">
                <a:solidFill>
                  <a:srgbClr val="595959"/>
                </a:solidFill>
              </a:rPr>
              <a:t>arXiv 论文见 https://arxiv.org/abs/&lt;编号&gt;；B4 期刊版：https://www.nature.com/articles/s41586-026-10265-5；A4 获奖公告：blog.iclr.cc（2026-04-23）</a:t>
            </a:r>
          </a:p>
        </p:txBody>
      </p:sp>
    </p:spTree>
    <p:extLst>
      <p:ext uri="{BB962C8B-B14F-4D97-AF65-F5344CB8AC3E}">
        <p14:creationId xmlns:p14="http://schemas.microsoft.com/office/powerpoint/2010/main" val="4080382656"/>
      </p:ext>
    </p:extLst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">
  <a:themeElements>
    <a:clrScheme name="qxp">
      <a:dk1>
        <a:srgbClr val="2A4A75"/>
      </a:dk1>
      <a:lt1>
        <a:sysClr val="window" lastClr="FFFFFF"/>
      </a:lt1>
      <a:dk2>
        <a:srgbClr val="2A4A75"/>
      </a:dk2>
      <a:lt2>
        <a:srgbClr val="DEF5FA"/>
      </a:lt2>
      <a:accent1>
        <a:srgbClr val="1C314E"/>
      </a:accent1>
      <a:accent2>
        <a:srgbClr val="EB641B"/>
      </a:accent2>
      <a:accent3>
        <a:srgbClr val="DA1F28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yfont">
      <a:majorFont>
        <a:latin typeface="Helvetica"/>
        <a:ea typeface="微软雅黑"/>
        <a:cs typeface=""/>
      </a:majorFont>
      <a:minorFont>
        <a:latin typeface="Times New Roman"/>
        <a:ea typeface="华文楷体"/>
        <a:cs typeface=""/>
      </a:minorFont>
    </a:fontScheme>
    <a:fmtScheme name="质朴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wrap="none">
        <a:spAutoFit/>
      </a:bodyPr>
      <a:lstStyle>
        <a:defPPr>
          <a:defRPr sz="2400"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my" id="{5DDFF489-810C-4640-A13F-DDD18827279A}" vid="{1ADADE9B-649E-4437-BF06-95F7A2A146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</Template>
  <TotalTime>18165</TotalTime>
  <Words>1787</Words>
  <Application>Microsoft Office PowerPoint</Application>
  <PresentationFormat>宽屏</PresentationFormat>
  <Paragraphs>215</Paragraphs>
  <Slides>51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5" baseType="lpstr">
      <vt:lpstr>华文楷体</vt:lpstr>
      <vt:lpstr>华文细黑</vt:lpstr>
      <vt:lpstr>宋体</vt:lpstr>
      <vt:lpstr>微软雅黑</vt:lpstr>
      <vt:lpstr>Arial</vt:lpstr>
      <vt:lpstr>Arial Narrow</vt:lpstr>
      <vt:lpstr>Calibri</vt:lpstr>
      <vt:lpstr>Cambria</vt:lpstr>
      <vt:lpstr>Cambria Math</vt:lpstr>
      <vt:lpstr>Helvetica</vt:lpstr>
      <vt:lpstr>Times New Roman</vt:lpstr>
      <vt:lpstr>Wingdings</vt:lpstr>
      <vt:lpstr>Wingdings 3</vt:lpstr>
      <vt:lpstr>my</vt:lpstr>
      <vt:lpstr>深度强化学习</vt:lpstr>
      <vt:lpstr>一个例子</vt:lpstr>
      <vt:lpstr>强化学习</vt:lpstr>
      <vt:lpstr>强化学习中的基本要素</vt:lpstr>
      <vt:lpstr>强化学习</vt:lpstr>
      <vt:lpstr>马尔可夫决策过程</vt:lpstr>
      <vt:lpstr>策略π(a|s)</vt:lpstr>
      <vt:lpstr>总回报</vt:lpstr>
      <vt:lpstr>强化学习目标函数</vt:lpstr>
      <vt:lpstr>强化学习的算法</vt:lpstr>
      <vt:lpstr>深度强化学习</vt:lpstr>
      <vt:lpstr>基于值函数的策略学习</vt:lpstr>
      <vt:lpstr>如何评估策略πθ(a|s)？</vt:lpstr>
      <vt:lpstr>状态值函数</vt:lpstr>
      <vt:lpstr>Bellman方程</vt:lpstr>
      <vt:lpstr>状态-动作值函数（ Q函数）</vt:lpstr>
      <vt:lpstr>最优策略</vt:lpstr>
      <vt:lpstr>如何计算值函数？</vt:lpstr>
      <vt:lpstr>基于模型的强化学习</vt:lpstr>
      <vt:lpstr>策略迭代</vt:lpstr>
      <vt:lpstr>值迭代</vt:lpstr>
      <vt:lpstr>模型无关的强化学习</vt:lpstr>
      <vt:lpstr>蒙特卡罗采样方法</vt:lpstr>
      <vt:lpstr>ϵ-贪心法</vt:lpstr>
      <vt:lpstr>时序差分学习方法</vt:lpstr>
      <vt:lpstr>SARSA算法（State Action Reward State Action，SARSA）</vt:lpstr>
      <vt:lpstr>Q学习算法</vt:lpstr>
      <vt:lpstr>基于值函数的深度强化学习</vt:lpstr>
      <vt:lpstr>目标函数</vt:lpstr>
      <vt:lpstr>PowerPoint 演示文稿</vt:lpstr>
      <vt:lpstr>DQN in Atari </vt:lpstr>
      <vt:lpstr>DQN in Atari </vt:lpstr>
      <vt:lpstr>DQN in Atari :  Human Level Control</vt:lpstr>
      <vt:lpstr>AlphaGO:  Monte Carlo Tree Search</vt:lpstr>
      <vt:lpstr>AlphaGO: Learning Pipeline</vt:lpstr>
      <vt:lpstr>Learning to Prune： SL Policy Network</vt:lpstr>
      <vt:lpstr>策略梯度</vt:lpstr>
      <vt:lpstr>基于策略函数的深度强化学习</vt:lpstr>
      <vt:lpstr>策略梯度（Policy Gradient）</vt:lpstr>
      <vt:lpstr>进一步分解</vt:lpstr>
      <vt:lpstr>策略梯度</vt:lpstr>
      <vt:lpstr>REINFORCE算法</vt:lpstr>
      <vt:lpstr>如何减少方差？</vt:lpstr>
      <vt:lpstr>引入基线</vt:lpstr>
      <vt:lpstr>如何选择b(st)？</vt:lpstr>
      <vt:lpstr>带基准线的REINFORCE算法</vt:lpstr>
      <vt:lpstr>Actor-Critic算法</vt:lpstr>
      <vt:lpstr>Actor-Critic算法</vt:lpstr>
      <vt:lpstr>不同强化学习算法之间的关系</vt:lpstr>
      <vt:lpstr>汇总</vt:lpstr>
      <vt:lpstr>PowerPoint 演示文稿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Branding Roadmap Template</dc:title>
  <dc:creator>Xipeng Qiu</dc:creator>
  <cp:lastModifiedBy>Windows 用户</cp:lastModifiedBy>
  <cp:revision>1905</cp:revision>
  <dcterms:created xsi:type="dcterms:W3CDTF">2009-03-19T21:17:53Z</dcterms:created>
  <dcterms:modified xsi:type="dcterms:W3CDTF">2020-12-24T04:55:50Z</dcterms:modified>
</cp:coreProperties>
</file>