
<file path=[Content_Types].xml><?xml version="1.0" encoding="utf-8"?>
<Types xmlns="http://schemas.openxmlformats.org/package/2006/content-types">
  <Default Extension="tmp" ContentType="image/png"/>
  <Default Extension="png" ContentType="image/png"/>
  <Default Extension="jpeg" ContentType="image/jpeg"/>
  <Default Extension="rels" ContentType="application/vnd.openxmlformats-package.relationships+xml"/>
  <Default Extension="xml" ContentType="application/xml"/>
  <Default Extension="gif" ContentType="image/gif"/>
  <Default Extension="mp4" ContentType="video/mp4"/>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5.xml" ContentType="application/vnd.openxmlformats-officedocument.presentationml.slide+xml"/>
  <Override PartName="/ppt/slides/slide28.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Slides/notesSlide4.xml" ContentType="application/vnd.openxmlformats-officedocument.presentationml.notes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notesSlides/notesSlide5.xml" ContentType="application/vnd.openxmlformats-officedocument.presentationml.notes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3" r:id="rId1"/>
  </p:sldMasterIdLst>
  <p:notesMasterIdLst>
    <p:notesMasterId r:id="rId53"/>
  </p:notesMasterIdLst>
  <p:sldIdLst>
    <p:sldId id="256" r:id="rId2"/>
    <p:sldId id="959" r:id="rId19"/>
    <p:sldId id="1091" r:id="rId13"/>
    <p:sldId id="1101" r:id="rId51"/>
    <p:sldId id="857" r:id="rId6"/>
    <p:sldId id="859" r:id="rId5"/>
    <p:sldId id="858" r:id="rId4"/>
    <p:sldId id="1105" r:id="rId11"/>
    <p:sldId id="1087" r:id="rId8"/>
    <p:sldId id="304" r:id="rId32"/>
    <p:sldId id="305" r:id="rId34"/>
    <p:sldId id="1093" r:id="rId20"/>
    <p:sldId id="860" r:id="rId7"/>
    <p:sldId id="307" r:id="rId36"/>
    <p:sldId id="957" r:id="rId29"/>
    <p:sldId id="1078" r:id="rId21"/>
    <p:sldId id="308" r:id="rId37"/>
    <p:sldId id="1112" r:id="rId58"/>
    <p:sldId id="1113" r:id="rId59"/>
    <p:sldId id="1094" r:id="rId12"/>
    <p:sldId id="1092" r:id="rId23"/>
    <p:sldId id="1114" r:id="rId60"/>
    <p:sldId id="1089" r:id="rId9"/>
    <p:sldId id="1079" r:id="rId22"/>
    <p:sldId id="1115" r:id="rId61"/>
    <p:sldId id="1082" r:id="rId26"/>
    <p:sldId id="306" r:id="rId35"/>
    <p:sldId id="1100" r:id="rId50"/>
    <p:sldId id="1116" r:id="rId62"/>
    <p:sldId id="1096" r:id="rId38"/>
    <p:sldId id="960" r:id="rId39"/>
    <p:sldId id="961" r:id="rId40"/>
    <p:sldId id="1117" r:id="rId63"/>
    <p:sldId id="1118" r:id="rId64"/>
    <p:sldId id="1119" r:id="rId65"/>
    <p:sldId id="1120" r:id="rId66"/>
    <p:sldId id="1121" r:id="rId67"/>
    <p:sldId id="1102" r:id="rId3"/>
    <p:sldId id="1122" r:id="rId68"/>
    <p:sldId id="1123" r:id="rId69"/>
    <p:sldId id="1124" r:id="rId70"/>
    <p:sldId id="1088" r:id="rId10"/>
    <p:sldId id="1103" r:id="rId33"/>
    <p:sldId id="1125" r:id="rId71"/>
    <p:sldId id="1126" r:id="rId72"/>
    <p:sldId id="1127" r:id="rId73"/>
    <p:sldId id="1128" r:id="rId74"/>
    <p:sldId id="1129" r:id="rId75"/>
    <p:sldId id="1130" r:id="rId76"/>
    <p:sldId id="1131" r:id="rId77"/>
    <p:sldId id="1132" r:id="rId78"/>
    <p:sldId id="1133" r:id="rId79"/>
    <p:sldId id="958" r:id="rId18"/>
    <p:sldId id="1134" r:id="rId80"/>
    <p:sldId id="1135" r:id="rId81"/>
    <p:sldId id="1136" r:id="rId82"/>
    <p:sldId id="1137" r:id="rId83"/>
    <p:sldId id="1104" r:id="rId14"/>
    <p:sldId id="1138" r:id="rId84"/>
    <p:sldId id="447" r:id="rId52"/>
  </p:sldIdLst>
  <p:sldSz cx="12192000" cy="6858000"/>
  <p:notesSz cx="6858000" cy="9144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E171933-4619-4E11-9A3F-F7608DF75F80}" styleName="Medium Style 1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a:noFill/>
            </a:ln>
          </a:insideV>
        </a:tcBdr>
        <a:fill>
          <a:solidFill>
            <a:schemeClr val="lt1"/>
          </a:solidFill>
        </a:fill>
      </a:tcStyle>
    </a:wholeTbl>
    <a:band1H>
      <a:tcStyle>
        <a:tcBdr/>
        <a:fill>
          <a:solidFill>
            <a:schemeClr val="accent4">
              <a:tint val="20000"/>
            </a:schemeClr>
          </a:solidFill>
        </a:fill>
      </a:tcStyle>
    </a:band1H>
    <a:band1V>
      <a:tcStyle>
        <a:tcBdr/>
        <a:fill>
          <a:solidFill>
            <a:schemeClr val="accent4">
              <a:tint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solidFill>
            <a:schemeClr val="lt1"/>
          </a:solidFill>
        </a:fill>
      </a:tcStyle>
    </a:lastRow>
    <a:firstRow>
      <a:tcTxStyle b="on">
        <a:fontRef idx="minor">
          <a:scrgbClr r="0" g="0" b="0"/>
        </a:fontRef>
        <a:schemeClr val="lt1"/>
      </a:tcTxStyle>
      <a:tcStyle>
        <a:tcBdr/>
        <a:fill>
          <a:solidFill>
            <a:schemeClr val="accent4"/>
          </a:solidFill>
        </a:fill>
      </a:tcStyle>
    </a:firstRow>
  </a:tblStyle>
  <a:tblStyle styleId="{2D5ABB26-0587-4C30-8999-92F81FD0307C}" styleName="无样式，无网格">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719" autoAdjust="0"/>
    <p:restoredTop sz="79006" autoAdjust="0"/>
  </p:normalViewPr>
  <p:slideViewPr>
    <p:cSldViewPr>
      <p:cViewPr varScale="1">
        <p:scale>
          <a:sx n="93" d="100"/>
          <a:sy n="93" d="100"/>
        </p:scale>
        <p:origin x="549" y="45"/>
      </p:cViewPr>
      <p:guideLst>
        <p:guide orient="horz" pos="2160"/>
        <p:guide pos="3840"/>
      </p:guideLst>
    </p:cSldViewPr>
  </p:slideViewPr>
  <p:notesTextViewPr>
    <p:cViewPr>
      <p:scale>
        <a:sx n="3" d="2"/>
        <a:sy n="3" d="2"/>
      </p:scale>
      <p:origin x="0" y="0"/>
    </p:cViewPr>
  </p:notesTextViewPr>
  <p:sorterViewPr>
    <p:cViewPr>
      <p:scale>
        <a:sx n="66" d="100"/>
        <a:sy n="66" d="100"/>
      </p:scale>
      <p:origin x="0" y="0"/>
    </p:cViewPr>
  </p:sorterViewPr>
  <p:notesViewPr>
    <p:cSldViewPr>
      <p:cViewPr varScale="1">
        <p:scale>
          <a:sx n="55" d="100"/>
          <a:sy n="55" d="100"/>
        </p:scale>
        <p:origin x="2880" y="9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29" Type="http://schemas.openxmlformats.org/officeDocument/2006/relationships/slide" Target="slides/slide28.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3" Type="http://schemas.openxmlformats.org/officeDocument/2006/relationships/notesMaster" Target="notesMasters/notesMaster1.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35" Type="http://schemas.openxmlformats.org/officeDocument/2006/relationships/slide" Target="slides/slide34.xml"/><Relationship Id="rId56"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33" Type="http://schemas.openxmlformats.org/officeDocument/2006/relationships/slide" Target="slides/slide32.xml"/><Relationship Id="rId38" Type="http://schemas.openxmlformats.org/officeDocument/2006/relationships/slide" Target="slides/slide37.xml"/><Relationship Id="rId20" Type="http://schemas.openxmlformats.org/officeDocument/2006/relationships/slide" Target="slides/slide19.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36" Type="http://schemas.openxmlformats.org/officeDocument/2006/relationships/slide" Target="slides/slide35.xml"/><Relationship Id="rId57" Type="http://schemas.openxmlformats.org/officeDocument/2006/relationships/tableStyles" Target="tableStyles.xml"/><Relationship Id="rId10" Type="http://schemas.openxmlformats.org/officeDocument/2006/relationships/slide" Target="slides/slide9.xml"/><Relationship Id="rId52"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 Id="rId70" Type="http://schemas.openxmlformats.org/officeDocument/2006/relationships/slide" Target="slides/slide64.xml"/><Relationship Id="rId71" Type="http://schemas.openxmlformats.org/officeDocument/2006/relationships/slide" Target="slides/slide65.xml"/><Relationship Id="rId72" Type="http://schemas.openxmlformats.org/officeDocument/2006/relationships/slide" Target="slides/slide66.xml"/><Relationship Id="rId73" Type="http://schemas.openxmlformats.org/officeDocument/2006/relationships/slide" Target="slides/slide67.xml"/><Relationship Id="rId74" Type="http://schemas.openxmlformats.org/officeDocument/2006/relationships/slide" Target="slides/slide68.xml"/><Relationship Id="rId75" Type="http://schemas.openxmlformats.org/officeDocument/2006/relationships/slide" Target="slides/slide69.xml"/><Relationship Id="rId76" Type="http://schemas.openxmlformats.org/officeDocument/2006/relationships/slide" Target="slides/slide70.xml"/><Relationship Id="rId77" Type="http://schemas.openxmlformats.org/officeDocument/2006/relationships/slide" Target="slides/slide71.xml"/><Relationship Id="rId78" Type="http://schemas.openxmlformats.org/officeDocument/2006/relationships/slide" Target="slides/slide72.xml"/><Relationship Id="rId79" Type="http://schemas.openxmlformats.org/officeDocument/2006/relationships/slide" Target="slides/slide73.xml"/><Relationship Id="rId80" Type="http://schemas.openxmlformats.org/officeDocument/2006/relationships/slide" Target="slides/slide74.xml"/><Relationship Id="rId81" Type="http://schemas.openxmlformats.org/officeDocument/2006/relationships/slide" Target="slides/slide75.xml"/><Relationship Id="rId82" Type="http://schemas.openxmlformats.org/officeDocument/2006/relationships/slide" Target="slides/slide76.xml"/><Relationship Id="rId83" Type="http://schemas.openxmlformats.org/officeDocument/2006/relationships/slide" Target="slides/slide77.xml"/><Relationship Id="rId84" Type="http://schemas.openxmlformats.org/officeDocument/2006/relationships/slide" Target="slides/slide7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wrap="square" lIns="91440" tIns="45720" rIns="91440" bIns="45720" numCol="1" anchor="t" anchorCtr="0" compatLnSpc="1">
            <a:prstTxWarp prst="textNoShape">
              <a:avLst/>
            </a:prstTxWarp>
          </a:bodyPr>
          <a:lstStyle>
            <a:lvl1pPr eaLnBrk="1" hangingPunct="1">
              <a:defRPr sz="1200">
                <a:latin typeface="Calibri" panose="020F0502020204030204" pitchFamily="34" charset="0"/>
              </a:defRPr>
            </a:lvl1pPr>
          </a:lstStyle>
          <a:p>
            <a:pPr>
              <a:defRPr/>
            </a:pPr>
            <a:endParaRPr lang="zh-CN" altLang="zh-CN"/>
          </a:p>
        </p:txBody>
      </p:sp>
      <p:sp>
        <p:nvSpPr>
          <p:cNvPr id="3" name="Date Placeholder 2"/>
          <p:cNvSpPr>
            <a:spLocks noGrp="1"/>
          </p:cNvSpPr>
          <p:nvPr>
            <p:ph type="dt" idx="1"/>
          </p:nvPr>
        </p:nvSpPr>
        <p:spPr>
          <a:xfrm>
            <a:off x="3884613" y="0"/>
            <a:ext cx="2971800" cy="457200"/>
          </a:xfrm>
          <a:prstGeom prst="rect">
            <a:avLst/>
          </a:prstGeom>
        </p:spPr>
        <p:txBody>
          <a:bodyPr vert="horz" wrap="square" lIns="91440" tIns="45720" rIns="91440" bIns="45720" numCol="1" anchor="t" anchorCtr="0" compatLnSpc="1">
            <a:prstTxWarp prst="textNoShape">
              <a:avLst/>
            </a:prstTxWarp>
          </a:bodyPr>
          <a:lstStyle>
            <a:lvl1pPr algn="r" eaLnBrk="1" hangingPunct="1">
              <a:defRPr sz="1200">
                <a:latin typeface="Calibri" panose="020F0502020204030204" pitchFamily="34" charset="0"/>
              </a:defRPr>
            </a:lvl1pPr>
          </a:lstStyle>
          <a:p>
            <a:pPr>
              <a:defRPr/>
            </a:pPr>
            <a:fld id="{683E5292-C197-4B29-8ABD-C7AEB5E0B154}" type="datetimeFigureOut">
              <a:rPr lang="en-US" altLang="zh-CN"/>
              <a:pPr>
                <a:defRPr/>
              </a:pPr>
              <a:t>12/24/2020</a:t>
            </a:fld>
            <a:endParaRPr lang="en-US" altLang="zh-CN"/>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wrap="square" lIns="91440" tIns="45720" rIns="91440" bIns="45720" numCol="1" anchor="b" anchorCtr="0" compatLnSpc="1">
            <a:prstTxWarp prst="textNoShape">
              <a:avLst/>
            </a:prstTxWarp>
          </a:bodyPr>
          <a:lstStyle>
            <a:lvl1pPr eaLnBrk="1" hangingPunct="1">
              <a:defRPr sz="1200">
                <a:latin typeface="Calibri" panose="020F0502020204030204" pitchFamily="34" charset="0"/>
              </a:defRPr>
            </a:lvl1pPr>
          </a:lstStyle>
          <a:p>
            <a:pPr>
              <a:defRPr/>
            </a:pPr>
            <a:endParaRPr lang="zh-CN" altLang="zh-CN"/>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atin typeface="Calibri" panose="020F0502020204030204" pitchFamily="34" charset="0"/>
              </a:defRPr>
            </a:lvl1pPr>
          </a:lstStyle>
          <a:p>
            <a:pPr>
              <a:defRPr/>
            </a:pPr>
            <a:fld id="{B4C119E0-CEE4-4FF8-83B2-DC856A2C17CC}" type="slidenum">
              <a:rPr lang="en-US" altLang="zh-CN"/>
              <a:pPr>
                <a:defRPr/>
              </a:pPr>
              <a:t>‹#›</a:t>
            </a:fld>
            <a:endParaRPr lang="en-US" altLang="zh-CN"/>
          </a:p>
        </p:txBody>
      </p:sp>
    </p:spTree>
    <p:extLst>
      <p:ext uri="{BB962C8B-B14F-4D97-AF65-F5344CB8AC3E}">
        <p14:creationId xmlns:p14="http://schemas.microsoft.com/office/powerpoint/2010/main" val="64489637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6.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7.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8.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9.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2.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4.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4.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5.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6.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7.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8.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同学们好，今天这一讲的主题是"智能体"，这是《深度学习》课程"大模型与智能体专题"的第二讲。上一讲我们关注的是大模型本身：它怎样通过预训练把语言变成能力，又怎样通过后训练学会与人合作。今天我们换一个角度，不再只问"模型会什么"，而是问"怎样把模型组织成一个真正能完成任务的系统"。最近两三年，同一个模型可能今天在帮人浏览网页订机票，明天被装进编辑器里改代码，后天又在终端上跑测试、提交拉取请求。它不再只是回答问题，而是开始动手做事：打开文件、点击按钮、调用接口、执行命令。邱锡鹏老师在《大模型与智能体》中指出，这种转变更多来自模型外面的系统外壳——同一份模型权重装进不同的外壳，完成任务的规模和稳定性可能相差一个数量级。本讲的内容主要依据这本书的第三部分以及后续章节，课程资料可以在 deeplearning.bnuai.com 上找到。</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前面讲的投毒、幻觉、越狱、智能体失控，很多只是症状，根本问题是对齐：我们不知道如何确保一个强大的 AI 做的是我们真正想要的事。书中的说法很精辟：对齐难题最麻烦的地方不在于 AI 听不懂命令，而是它太会把命令当合同条款来钻。和它同一个母题的是奖励作弊：只要评价规则有漏洞，足够会优化的系统就会钻进去，比如编程智能体把期望答案硬编码进代码。中间这一条按书中图 16.3 的意思画成示意：表层指令、AI 实际优化的替代目标、人的真实意图并不重合。书里借用罗素的买咖啡思想实验：你说"尽快把咖啡买回来"，真正的意思还藏着"合理价格、合法渠道、不伤害他人、按规矩排队"；字面上完成任务、实际违背本意，就是危险区域。下面三点是现有技术和它们的局限。RLHF 让人类对比标注、训练奖励模型，效果很成功，但容易让模型学会讨好而不是说真话，也只能对齐到人类能评判的那部分。宪法 AI 给 AI 一套人写的原则，让它自己批评和改写输出，可以规模化，但"AI 自己判断是否符合原则"本身依赖 AI 的判断。可扩展监督问的是：当 AI 比人更聪明时，怎么监督它？书中说这些问题目前没有公认答案。（来源：邱锡鹏《大模型与智能体》16.4，图16.3，https://nndl.ai/）</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把前面讲的大脑、工具、记忆、规划和反馈组装起来，成品是什么样子？智能体产品变化很快，今天的明星项目明天可能改名、涨价或被收购，所以与其追新闻，不如按场景看代表形态。先看编程智能体，程序员是受智能体冲击最大的职业之一。原因很简单：软件工程本身就是一种适合机器协作的劳动形式——Git 把每次改动变成可追溯的差异，单元测试把功能正确变成可验证的命题，编译器立刻报出语法错误，持续集成在每次提交后自动反馈。这些为人类协作搭建的基础设施，正好给了智能体一条清晰的行动—反馈闭环。书中把编程智能体按部署位置分成三条路径：端到端工程智能体，代表是 Devin，从 GitHub Issue 出发自主完成整个合并请求，最激进；命令行和本地仓库形态，代表是 Claude Code CLI 和 Codex CLI，在用户终端里搜代码、改文件、跑测试，主控权和审查权留在程序员手里；AI IDE 和后台智能体，代表是 Cursor，强调上下文密度，长任务可以放到后台异步执行。三者的共同点是擅长边界清晰、可自动验证的任务，不擅长"架构合不合理"这类没有客观判据的开放任务。（来源：邱锡鹏《大模型与智能体》10.5.1，https://nndl.ai/）</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系统进入真实业务后，就从研发系统变成了运营系统：要被值守、监控、限流、升级、回退和解释。书中把成熟的智能体工程概括为双层闭环，这张图是按书中文字画的。上层是研发闭环：失败案例进入数据集，评测集持续扩充，训练和提示策略迭代，新版本过变更门禁。下层是运营闭环：线上监控发现异常，告警触发人工处理，系统按流量和风险动态限权或降级。两层之间的交接点很具体：运营发现告警上升，就把事故工单转给研发；研发定稿新版本、过完门禁，再交回运营灰度放量。书中说，组织没设计好这条交接路径，事故往往卡在"谁该出手"上，而不是卡在模型能力上。此外，环境本身也要版本化，很多"模型突然变差"其实是外部世界悄悄换了形状。事故响应时，值班要能快速冻结会话、保留现场、切断高风险权限，并明确问题类型。复盘不能停在一份报告上，而要沉淀五类资产：新门禁规则、新难例样本、新监控指标、值班手册补充和工具接口修订。这样，教训会被写进规则，在下一次发布前被回归集跑到、被门禁拦到、被告警盯到。（来源：邱锡鹏《大模型与智能体》13.5，https://nndl.ai/）</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从经典管道走向学习系统以后，近年机器人领域最受关注的新范式之一是视觉-语言-动作模型，简称 VLA。它的想法很简单：把大语言模型扩展到能输出机器人动作。这张图是按书中图 14.1 重绘的：输入是机器人摄像头看到的图像，加上人的语言指令，比如"把红苹果给我"；输出是下一步动作，比如关节角度或夹爪位姿的变化；动作改变环境，新的观察再回到模型，形成闭环。书中的关键洞察是，VLA 让世界知识和操作技能可以分开积累、合起来用：什么是苹果、什么是红色，来自互联网海量图文；怎么弯手指、怎么抓，来自机器人演示数据，后者比前者少好几个数量级。下面四张卡是"动作怎么表示"的四种思路。动作词元化：RT-1、RT-2 把每一维动作离散成 256 个格子，动作和语言同构，但精度受格子数限制、速度偏慢。动作分块：一次预测未来一串动作，ACT 一次可以预测 50 到 100 步，减少误差累积、动作更连贯。扩散动作头：把动作看成连续分布，能表达"从左边或右边都能绕过去"这种多解情形，代表是 Diffusion Policy。流匹配：可以看成扩散的"快速亲戚"，π0 用它做高频连续控制。书里的结论是：选哪种取决于任务，目前没有统一答案。（来源：邱锡鹏《大模型与智能体》14.3.1–14.3.2，图14.1，https://nndl.ai/）</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一讲分为七个部分，可以归成两大块。第一块是"智能体如何构成"，共四部分：第一部分讲从语言到行动，看智能体为什么在今天成为现实、它和传统工作流有什么不同、任务应该怎样定义；第二部分讲工具与环境，也就是函数调用、检索增强、浏览器与终端等接口，以及安全边界；第三部分讲状态与编排，包括记忆、计划、反思和多智能体协作；第四部分讲训练、评测与系统工程，讨论怎样让智能体可测、可修、可上线。第二块是"智能体走向世界"：第五部分走进物理世界，介绍具身智能、视觉-语言-动作模型和世界模型；第六部分看 AI 怎样加速科学发现；第七部分讨论风险、治理以及未来的智能系统。这条线索大致对应书中第10章到第17章。大家听的时候可以抓住一个主问题：当模型不只是说一句话，而要连续地感知、决策和行动时，系统应该怎样设计？</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进入第一部分：从语言到行动，对应书中第10章"智能体如何进入闭环"。先回顾一下大语言模型工程演化的三个阶段。最早是提示工程，精力放在写好指令、举好例子、约束好输出格式；接着是上下文工程，重点转向每一步给模型看什么，动态检索、长上下文拼装、记忆压缩、工具结果回填都属于这一阶段；近年越来越多地谈驾驶舱工程，也就是 Harness Engineering，关注的是整套把模型组织成系统的外壳，包括工具、记忆、约束、反馈和必要的人类确认。书中用一张图勾勒了智能体的基本组成：大语言模型充当大脑，周围连接着记忆、工具、规划以及感知与行动，它们共同嵌入由用户、文件、网络、代码和软件界面构成的环境。为什么是现在？书里给了三个条件同时具备：基础模型有了足够的通用理解和局部推理能力；外部世界越来越多以 API、网页、文档和软件界面暴露为可访问接口；推断成本下降、工具生态成熟，足以支撑频繁试错。接下来几页，我们先区分大模型和智能体，再看工作流与闭环的差别。</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一页我们把对话式大模型和智能体放在一起对比。先看交互方式：纯对话模型很多时候是一次性生成一个回复，而智能体要与外部世界反复交互，观察、行动、再观察。第二是正确性：对话模型的对错主要看"这句话说得对不对"；智能体的正确性还取决于上一步操作有没有把状态推进到目标附近，当前观察能不能足够支撑下一步决策。第三是评价重心，书中特别强调，从大模型走向智能体，评价从"回答得像不像"落到了"任务到底算不算完成"。第四是错误形态：一旦进入闭环，一次误读页面、一次错误点击、一次不必要的工具调用，都可能在后续回合中被放大。最后是能力关键：一个很会解释问题的模型，未必是一个很会完成任务的智能体。决定成败的往往是观察粒度够不够、动作接口稳不稳、反馈是否可验证。所以不要把智能体简单理解成"更会思维的大模型"，语言推理只是闭环中的一环。（来源：邱锡鹏《大模型与智能体》10.1.3、10.2.3，https://nndl.ai/）</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并不是每个自动化流程都能叫智能体，最容易混淆的是工作流。工作流的步骤是预先定义的，比如先检索、再总结、接着生成邮件、最后发给审批者，每一步做什么、先后顺序如何，大多由人提前"写死"，模型只是某个局部环节的执行器。智能体则根据环境变化做条件性决策：浏览网页时发现页面结构和预期不同，它要决定是重新搜索、换关键词、点别的入口，还是回退一步重新规划。这种"边看边改"的能力是两者的分水岭。不过两者并不对立，现实中最稳的做法常常是"工作流包住智能体"：高风险、强约束的部分做成明确流程，需要局部适应和探索的部分交给智能体。下面这张图就是理解智能体最方便的方式——一个运行闭环：观察，接收用户指令、网页、终端输出或工具结果；思考，基于目标和状态决定下一步；行动，调用工具、点击按钮、修改文件；反馈，重新读取结果、判断动作是否有效，然后进入下一轮。书中给出三种代表范式：ReAct 让推理与行动交替，ReWOO 把规划与观察解耦，CodeAct 用可执行代码承载行动，三者并不互斥。（来源：邱锡鹏《大模型与智能体》10.1.2–10.1.3）</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闭环搭好之后，真正决定智能体能不能"认真做事"的，是任务怎么定义。任务规定目标，例如"修复这个报错并提交补丁"；环境规定可观察对象和可执行动作，比如浏览器页面、操作系统、代码仓库、数据库；状态记录已经发生了什么、还有什么没做、哪些信息确定、哪些不确定。这里有个难点：很多环境是部分可观测的，一个按钮为什么变灰，可能是权限不足，也可能是网络没响应。如果过早把模糊信号压成确定结论，误判会在后续步骤里不断放大，所以要为"确认"留预算，拿不准就先补一次观测或换个信息源。目标方面，要先澄清成功判据，把一句抽象愿望变成可检查的终态。权限方面，自主性是分层的，不是单一开关；授权是逐层展开的委托关系，读取、写入、支付、对外发消息最好分开声明；还要有退出机制，在不确定时停下来、交还控制权。最后一个原则：可逆动作优先，不可逆动作延迟——支付、删除、对外发布这类动作保留一道人工确认。书中的结论是：很多"智能体不稳定"，根源在于任务定义、环境接口和状态表示没设计清楚，而未必是模型不够聪明。（来源：邱锡鹏《大模型与智能体》10.2.1–10.2.4）</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划定行动边界之后，还要回答智能体运行过程中怎样不失控。第一个关键词是预算。对聊天模型来说，"多想几步"只是多生成一些文本；对智能体来说，"再试一次"往往意味着重新占用资源、重新等待反馈，甚至再次暴露于副作用风险。所以成熟的智能体要根据任务价值和剩余预算决定行动强度：低价值、低风险的任务也许只值得一次检索、一次执行；高价值、高风险的任务则应该在预算充足时先做澄清、验证和候选比较。书里有一句很有意思的话：很多表面上像能力问题的失败，其实是预算分配问题。工具也要分开看：哪些适合频繁探索，哪些只能在证据充分时触发，哪些一调用就要进入审计和确认流程。第二个关键词是失败与可验证性。常见失败有观察错误、计划错误和行动错误，行动错误会累积、外溢，污染后续环境。最危险的是"伪成功"：流程完整、解释漂亮，但任务并没有真正完成。对策是留下外部锚点：搜索了什么看日志，改了什么看 Diff，有没有提交看页面状态，测试是否通过看返回结果。（来源：邱锡鹏《大模型与智能体》10.3，https://nndl.ai/）</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抽象闭环要真正跑起来，还要靠一层工程外壳。这张图根据书中图10.2重绘。中间是模型，它只是能响应输入的"大脑"：不会主动做事，不会循环操作，不会记忆，也不会处理错误。让它能干活的是驾驶舱，英文 Harness，原意是马具或安全带。驾驶舱至少负责六件事：循环控制，不停地问模型下一步做什么，执行后把结果喂回去；工具调度，把模型输出的调用文本解析成实际的函数调用，处理返回值、错误和超时；上下文管理，决定每一步给模型看什么；安全检查，拦截删文件、发邮件、下订单这类操作并按策略请用户确认，同时过滤提示注入；记忆管理，决定哪些沉淀为长期记忆；日志与回放，用于复盘，也是训练数据的来源。驾驶舱之上是可复用技能，把一类任务的方法打包成说明、脚本、模板和检查清单。驾驶舱之下是推断运行时：智能体的调用短而频繁，要求低时延和稳定的结构化输出，常常弱模型做路由、强模型做关键决策。书中的判断是：同一个模型，套上编程驾驶舱就是代码助手，套上浏览器驾驶舱就是网页操作员。（来源：邱锡鹏《大模型与智能体》10.4.1–10.4.2，图10.2）</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我们把驾驶舱里的循环控制展开看。模型输出一段像"调用 search(...)"这样的文本，工具调度把它解析成真正的函数调用；执行时要处理返回值、错误和超时；结果回到上下文管理，由它决定下一步给模型看什么，哪些历史保留，哪些压缩或丢弃，然后进入下一轮。下面这行伪代码概括了这个循环：只要任务没完成，就让模型基于上下文给出动作，执行动作得到观察，再把观察并入上下文。注意它是观察—思考—行动—反馈闭环的实际执行者。再看技能调用。即使工具列得再多，模型仍可能每次都从零拼流程，比如没法复用上次把发票转成报销单的成熟套路。Agent Skills 的做法是：任务需要时只加载相关技能，再和工具调用、代码执行组合。书里用做饭打比方：工具像锅铲，负责单个原子动作；协议像厨房的供电供水，连接外部能力；技能像菜谱和操作顺序，沉淀的是把一类任务做对的完整套路。所以工具列表的长度本身不关键，关键是常用任务能否沉淀成技能，并在正确时机被调用。技能既可以靠工程沉淀，也可以靠训练内化进模型，这也连到第四部分的智能体训练。（来源：邱锡鹏《大模型与智能体》10.4.2）</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这张表按书中的分类，把今天能见到的智能体产品归成六类。编程智能体前面已经讲过。浏览器与电脑操作智能体，如 Anthropic 的 Computer Use、Google 的 Project Mariner、OpenAI 的 Operator——后者的能力后来整合进了 ChatGPT Agent。它们的共同挑战是把"看屏幕"和"操作"结合得足够可靠：网页布局变化、弹窗、登录状态失效都会让它失稳。书里有个例子：它看见一个蓝色按钮，得知道这是"提交"，还是"同意把银行卡交给陌生网站保管"。通用任务智能体如 Manus，早期的 AutoGPT、BabyAGI 是开源先驱，当时常走入死循环、忘记目标，如今正从"概念烟花"走向交付成果的工具。深度研究智能体把开放问题拆成检索、交叉核验、综合写作，交付带引用的报告，但要记住"有引用"不等于"结论正确"。开源与本地优先路线关心的是助手是否真正属于你：记忆可见、权限可控、可离线、可审计。企业智能体如 Salesforce Agentforce、Microsoft 365 Copilot，以及把智能体、RPA、API 和人工审批编排在一起的智能自动化，正在重组企业里的"中间劳动"。（来源：邱锡鹏《大模型与智能体》10.5.1）</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一部分结束前，我们再补一句书中关于训练的总结：一个刚预训练完的模型并不擅长做智能体，需要经过三步后训练——从范例里学风格，从结果里学策略，专门学会用工具。模型决定能力上限，驾驶舱决定产品形态，训练决定在具体场景下的表现，三者协同迭代。接下来进入第二部分：工具与环境，对应书中第11章"智能体如何连接世界"。如果说第一部分讨论的是智能体这个系统形态，那么第二部分讨论的是接口层：智能体怎样通过工具和环境真正接上世界。我们会依次讲函数调用和工具协议，怎样从一次次手写函数走到可发现的工具生态；检索接口，从 RAG 到 Agentic RAG；软件环境接口，也就是浏览器、终端和桌面；然后是安全接口工程，包括隔离、授权、副作用和观测；最后谈生态治理。大家可以带着一个问题听：同样一个模型，为什么接口设计得好不好，会让它的可靠性相差很多？（来源：邱锡鹏《大模型与智能体》10.5.2、第11章导言）</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进入第二部分。书中第11章开篇就讲：智能体和普通对话系统的不同，与其说在于会不会多想几步，不如说在于是否真正拥有触达外部世界的接口。最基本的接口就是函数调用，也叫工具调用：把外部能力包装成一组可调用的操作，让模型在生成回答之外，还能输出结构化的动作请求，比如查数据库、读文件、运行命令、提交工单。上面这条流程是早期 API 确立的模式：开发者用 JSON Schema 预先声明函数，模型决定是否调用并生成参数，后端实际执行，再把结果交回模型。后来结构化输出把"参数符合 Schema"从软约束变成了刚性解码约束，大大减少了非法 JSON。要注意，工具能力不会自动提升可靠性。工具越多，错误类型越多：调用错工具、参数填错、顺序颠倒、重复执行、忽略异常。书里打了个比方：一个只有名字、没有输入约束的工具，对模型来说几乎等于一个模糊按钮。下面这个示意的工具描述，体现了表11.1里"良好接口"的要求：说明适用场景、输出含义和不能做什么，参数类型和必填项显式写出。（来源：邱锡鹏《大模型与智能体》11.1.1、表11.1，https://nndl.ai/）</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如果每个应用都用自己的方式描述工具、权限和返回值，智能体就很难稳定接入不同系统。协议要回答三个问题：工具如何被发现，如何被描述，如何被调用。模型上下文协议 MCP 是其中受关注的一种，由 Anthropic 在 2024 年 11 月发布。它是客户端—服务器协议：MCP 服务器持续运行，对外暴露三类资产——可调用的工具、可读取的资源、可注入的提示模板；MCP 客户端嵌在 Claude Desktop、Cursor 等应用里，统一负责发现、鉴权和调用。它和另外两样东西常被混淆：Function Calling 是单次请求里的工具 Schema，生命周期绑定在一次请求；OpenAPI、GraphQL 是给程序员描述 Web 接口的规范，不专为模型的多轮上下文设计；MCP 解决的是长期运行的工具生态怎样被多个模型应用共享接入。三者并不互斥。再往外看，书中给出一张分层地图：AG-UI 连接用户界面，MCP 连接工具与上下文，A2A 连接智能体之间的协作。最后提醒一句：协议只解决连接和描述，不自动解决权限、幂等和回滚；研究者还发现了把恶意指令藏在工具元数据里的"工具投毒"，可被发现不等于值得信任。（来源：邱锡鹏《大模型与智能体》11.1.2–11.1.3）</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工具调用解决了"能不能动手"，检索解决"能不能补充外部知识"。仅靠参数记忆，模型很难覆盖不断变化的知识，也很难准确引用企业内部的最新信息。RAG 的基本结构只有两步：检索，把问题编码成向量，从向量库里找出最相关的 k 段片段，典型 k 取 3 到 10；生成，把这些片段拼进提示，让模型基于它们回答。下面这张图根据书中图11.1重绘：离线阶段，文档库被切块、编码后存进向量库；在线阶段，问题被编码后去检索 Top-k 证据，再由大模型整合成回答。RAG 被广泛部署，是因为它解决了知识时效性和私有性，而且更新知识只需重新索引，不必重训模型。但一个常见误解是 RAG 主要靠模型够强。书中强调，检索质量才是真正瓶颈：怎么切块，怎么做稠密嵌入加 BM25 的混合检索，怎么用重排序模型从候选里挑出最相关的几段，以及强制模型引用来源，让每个事实都能追溯到检索片段。书中的结论是：中等模型加上精心调过的检索，通常胜过顶级模型加基础检索。（来源：邱锡鹏《大模型与智能体》11.2.1，图11.1）</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进入智能体场景后，RAG 往往不再是"一次检索、一次回答"。系统可能先搜索，再筛选，接着打开文档，根据新发现继续追加检索，形成多轮迭代的证据收集过程，这就是 Agentic RAG。它和传统 RAG 的区别在于，检索本身被纳入了决策闭环：模型要判断搜什么、何时停、证据够不够、不同来源是否冲突。框里是一个示意流程。书中举了一个企业例子：用户问"这份新合同能不能用去年模板里的责任限制条款"。Agentic RAG 会先找新合同里的责任限制、赔偿、适用法律条款，再找去年模板的对应条款，检查两份文档是否是同一业务对象和司法辖区；如果发现新合同多了数据处理条款，还会追加检索隐私附件。最后的回答不仅说能不能用，还附上证据表、冲突点和仍需人工确认的问题。关键在于每次检索都由上一轮证据触发，并留下可回放的证据链；检索次数多本身不算数。书中给了三类停止条件：找到相互独立的足够证据，关键证据缺失且继续搜索收益很低，或来源冲突到必须交给人判断。也因此，评测从"搜得准不准"推进到"搜得稳不稳"。（来源：邱锡鹏《大模型与智能体》11.2.1.4，https://nndl.ai/）</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很多真实任务没有现成的结构化 API，它们存在于网页里、命令行里、桌面应用里。浏览器环境要求模型理解页面结构、输入框、按钮、跳转和登录态；终端环境要求它读懂命令输出、处理文件路径、识别报错和副作用；桌面环境再把窗口、菜单、截图和鼠标键盘交互纳入进来。这些环境远比标准函数调用脏乱：状态不一定结构化，反馈不一定即时，错误也没有统一格式。左边这张图概括了这几年的演化：模型可操作的对象从函数扩展到浏览器，再到整台电脑和持续运行的任务环境，每往前一步，能做的任务更复杂，权限、隐私和回滚的难题也同步放大。右下这张表比较两条代表路线：Computer Use 面向整台计算机，工程面更宽，误删文件、泄露本地数据的代价更高；Browser Use 面向 Web 任务，动作收束到 DOM、截图和页面导航，风险集中在账号会话、表单提交和网站注入。书中还提出智能体计算机接口 ACI：与其让模型在模糊界面上猜，不如把人机界面改造成机机界面，降低歧义、暴露关键信息、缩小动作空间。（来源：邱锡鹏《大模型与智能体》11.3.1–11.3.3）</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接口能调用的范围越大，出事的代价也越大。书中有一句话很到位：智能体最容易引发事故的原因，往往不是没看懂屏幕，而是看懂了但权限太大。所以第一层是隔离，先把智能体关进沙箱。沙箱分进程级、容器级和虚拟机级，常见做法是分层防御：日常工具调用走进程级，代码执行和文件操作走容器级，涉及外部访问或敏感数据再叠加虚拟机级。沙箱也可能被逃逸，所以沙箱、最小授权、观测接口三者缺一不可。第二层是副作用与授权。模型可能因为网络抖动或重复规划再次发起同一动作，所以接口要有幂等语义：区分预览、执行、确认、提交几个阶段，写操作带请求标识，让系统知道自己是在首次提交还是在重试；修改前先读、写前验证、写后检查。授权要最小化、短时化、会话化：先给只读、窄范围的能力，关键动作前再申请短时权限；凭证只对当前任务和会话生效，任务结束统一撤销。最后，涉及真实资产的调用，比如支付，书中以 AP2 协议为例，必须把用户同意了什么、代理提交了什么、最终完成了什么分开记录，做成可验证的对象。（来源：邱锡鹏《大模型与智能体》11.4.1–11.4.4）</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把前面关于自主性、授权和副作用的讨论放进一张表，可以得到一个实用的分级思路：动作越难撤回，门槛就越高。第一级是只读和观测，比如补充检索、读取状态、生成候选方案、请求澄清，这些动作几乎没有外部副作用，可以直接执行，日常调用放在进程级隔离里就够了。第二级是可回滚的写，比如在沙箱里试跑、修改草稿、做可以撤销的文件修改，这类动作配上自动校验，并且写操作带请求标识，保证重试时不会重复提交，代码执行和文件操作走容器级隔离。第三级是不可逆的高风险动作：支付、删除、对外发布、发邮件、提交订单。书中的建议是先返回草案或差异，由人显式确认，并且在关键动作前才申请短时权限，而不是一开始就拿着万能钥匙。最后一类是继续委托，也就是把任务转交给其他智能体或工具，这同样要单独声明，授权应该可检查、可撤销、可降级。书里的原则可以概括成一句话：在不确定性高时，优先做可逆动作，把不可逆动作推迟到证据和目标都更清晰之后。（来源：邱锡鹏《大模型与智能体》10.2.4、11.4，https://nndl.ai/）</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二部分最后，我们从单个工具上升到生态层。先看什么是面向智能体的好接口：不只是能调，还要好调、稳调、可控地调——输入输出结构明确，错误码稳定，动作结果可追踪，关键操作幂等或可回滚，权限边界清晰。传统 API 服务的是有经验的程序员，智能体的调用却由模型根据上下文动态决定，更容易在边界条件和模棱两可的字段上出错，所以要求更苛刻。书中还特别强调观测接口：接口既要暴露命令，也要暴露可验证状态，比如页面元素树、变更前后的 Diff、资源版本号、显式错误码，并返回差分反馈，告诉系统这一步之后哪些对象变了。第二点是接口治理：工具注册、版本管理、权限声明、失败语义、日志格式、使用配额，会逐渐从零散约定变成平台规则。第三点最容易被低估：协议解决连接，不解决信任。工具描述会直接进入模型上下文，本身就是注入面。书中提出生态层至少要多三条规则：工具元数据一律按不可信内容处理；安装后锁定行为指纹，升级或扩权时重新授权；工具按来源分级，高权限工具只接受签名、审核或隔离部署的来源。（来源：邱锡鹏《大模型与智能体》11.4.5、11.5）</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二部分回答了智能体如何连接世界，第三部分要回答的是智能体如何在时间中持续行动，对应书中第12章"状态与编排：记忆、计划与协作"。一项长任务可能跨越几十步、几小时甚至几天，模型必须记住之前发生了什么，规划下一步往哪里走，监控偏差并及时修正，必要时反思自己刚才的失败。接下来我们会依次讲：记忆系统，怎样从上下文走向可维护的状态；记忆如何读写与检索；计划与执行，以 ReAct 等范式为例看怎样把长任务稳住；任务分解与计划图；反思与自我改进，让经验留下来；多智能体协作，从角色分工到组织结构；最后是人机介入和长任务学习。书中的说法是，这些能力共同构成了智能体从"会调用工具"走向"能完成任务"的关键支撑。大家可以带着这个问题：为什么同一个模型在短任务里表现很好，到了长任务就容易偏航？（来源：邱锡鹏《大模型与智能体》11.5 末段、第12章目录）</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三部分从记忆讲起。很多人第一次做智能体时，会把上下文窗口当成记忆：把历史对话、工具结果都塞回提示词，模型不就记住了吗？书中强调，上下文窗口只是这一次推断能看见的输入范围，更像一张摊开的临时工作台。窗口再大也有限，信息是平铺的，模型也可能在多轮推理后忽略或误读它。所以"看得到"不等于"记得住"，更不等于"用得对"。真正的记忆是围绕任务组织起来的可维护状态。这棵树给出两种分类。按层次分：工作记忆是这一轮决策马上要用的信息，比如当前步骤、最近一次工具返回；长期记忆是跨任务保留的经验和事实，比如用户偏好、项目约定、反复出现的故障模式，它的价值在于真正相关时能取出来，而不是存了多少；外部记忆则明确存放在数据库、向量库、文档或状态对象里，可查询、可审计、可更新。按存放位置分：显式记忆在参数之外，明确、可审计、可编辑、可迁移；隐式记忆编码进参数，调用便宜，但不可解释、换模型就丢、想删也很难删。工业实践通常混合使用：稳定、长期复用的内容用隐式记忆，动态、敏感、需要审计的内容用显式记忆。（来源：邱锡鹏《大模型与智能体》12.1.1–12.1.2，https://nndl.ai/）</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记忆系统真正难的地方往往是写入。长任务会不断产生观察结果、工具返回、阶段性结论、失败原因、临时假设，并不是都值得长期保存。写进太多，记忆库膨胀、检索噪声变大；写得太谨慎，又会漏掉关键经验。书中的策略是：稳定的事实长期保留，当前任务的中间状态放在工作记忆，暂时的猜测附带低置信度标记，甚至不进入持久层。遗忘同样重要，需要版本化、过期机制或显式更新规则，让旧信息能被修正、覆盖或淘汰。书里说，会遗忘和会记忆一样重要。第三点是状态压缩：网页、日志、代码仓库里有大量噪声，环境抽象层要把原始观测压成更紧凑的任务状态，比如"当前页面位于支付确认步骤"。下面这个示意框概括了书中的要求：写入记忆时不能只判断像不像事实，还要记录来源、写入者、权限、置信度和失效条件。涉及外部输入的内容最好先进入隔离区，验证后再晋升为长期记忆。原因是有研究发现了"记忆投毒"：一次恶意写入可能在后续交互中持续影响智能体行为，而现有的提示注入防线并不能自动覆盖记忆层。（来源：邱锡鹏《大模型与智能体》12.1.3）</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记忆提供状态，计划决定这些状态怎样变成可执行的步骤。任务一长，就要先把模糊的大目标拆成子目标和里程碑。但计划不是越细越好，好的计划是分层的：高层给出方向和关键里程碑，低层在执行时根据反馈动态补全；里程碑最好对应可观察的结果，而不是"继续调查"这种模糊意图。ReAct 的核心思想是让推理与行动交替发生：先观察，做局部推理，执行一个动作，再根据反馈调整，把不确定性留给环境去消解，书中图12.1把它画成"想—做—看"的循环。框里的示意流程补上了书中强调的另外两件事。一是计划监控：持续检查里程碑是否在推进、是否在重复低收益动作；一旦偏离，就重新计划、缩小问题范围、切换工具，必要时请人接管。二是失败恢复：在关键节点保存检查点，走错时回滚到较早的可信节点。最后是停止条件，综合完成信号、失败次数、成本上限、时间上限和风险等级。书中说，难点常常不在判断某一步的对错，而在于谁来给整个过程踩下刹车。（来源：邱锡鹏《大模型与智能体》12.2.1–12.2.3，图12.1）</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任务一长，系统就很难靠"走一步看一步"稳定完成，所以要做任务分解：先把模糊的大目标拆成子目标、子步骤或里程碑，再逐段推进，系统不必在每一步都面对整个问题。但书中提醒，计划不是越详细越好：太粗无法指导执行，太细则环境稍有变化就失效。有价值的计划是分层的，就像图上这样：高层计划给出方向和关键里程碑，低层步骤在执行时根据局部反馈动态补全。计划更像一张带约束的行动地图。第二个要点是里程碑要可检查。书里举的例子是：找到三条互相独立的证据、生成可运行的补丁、确认某个假设不成立，而不是停在"继续调查""整理资料"这种模糊意图上。只有子目标可以被检查，系统才知道计划是在推进，还是只是在制造更多文字。第三个要点是计划要能重排。列清单很容易，难的是执行中能否更新、重排、放弃甚至重构。很多任务失败，是因为模型还抱着一份早已过时的计划不放。所以书中的结论是：计划、执行、检查、重新计划这样的循环，往往比一次性生成完整计划更可靠。（来源：邱锡鹏《大模型与智能体》12.2.1，https://nndl.ai/）</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长任务不能只会往前走，还要会在必要时停下来反思：当前策略是否还成立，是不是在同一种错误上打转，计划粒度是否合适，要不要把任务交还给人。但反思有成本，成熟系统把它设计成被触发的机制：失败达到阈值、证据冲突、连续重复同类动作，或在里程碑后做一次简短复盘。实践中有个反复被证实的难题：模型很难可靠地评估自己刚写出来的东西，几次反思后常常放宽尺度。于是一种被广泛采纳的设计是把生成和评估分给不同角色：生成器负责往前走，评估器专门挑错，同一个底座模型、不同提示和判据；评估的维度和阈值事先写下来，任何一项不达标就退回重做。下面是书中按由浅到深排列的三种自我改进方式：自优化，同一模型交替当作者和审稿人，生成、反馈、修订；反思，也就是 Reflexion，把语言反思写进外部经验笔记，下次读回，像人一样积累经验；自进化，从经验积累到技能提炼，再到参数层面的自我微调，越往后潜力越大、风险也越大。三者共享同一个观察：单靠模型自评不够，反思要靠谱，必须有相对独立、可检查的评估侧。（来源：邱锡鹏《大模型与智能体》12.3.1–12.3.2）</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先强调一个边界判断：多智能体不是单智能体的默认升级版。如果一个主体凭清楚的记忆、计划和工具闭环就能稳定完成任务，单智能体更便宜、更容易调试。只有任务天然可分解、交付物可以分段验收，并且协作收益大于额外的协调成本时，多智能体才值得上场。这张图根据书中图12.2重绘：研究员、执行者、测试者、评审者围绕共享工作区分工，协调者负责分派任务、汇总结果。书中指出，多智能体系统的很多失败，根本原因是信息在角色之间传递时被压缩、扭曲或延迟，单个角色的强弱反倒是次要的。所以更稳的做法是把结论沉到一个共同的地方——任务板、证据卡片、待办树或设计文档，并写明证据来源、置信度和未解决问题。角色之间的交接最好协议化，有稳定字段：任务目标、当前阶段、证据引用、未决问题、风险标记和建议接手动作，就像软件里的接口契约或组织里的交班记录。最后，多智能体最怕的是责任边界模糊：谁决定任务结束，谁裁决冲突信息，谁维护共享状态，没人收口就会出现"每个人都做了一部分，但没有人真正收口"。（来源：邱锡鹏《大模型与智能体》12.4.1–12.4.2，图12.2）</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上一页我们看到多个智能体可以围绕共享工作区协作，接下来的问题是：它们之间的信息怎么流动？书中把常见的通信结构归纳为四种。第一种是链式，任务按固定顺序在角色之间传递，前一个的输出就是后一个的输入，就像流水线。它最简单也最稳定，但对复杂任务来说，线性流一旦经过就无法回头。第二种是广播，一个角色把信息同时发给多个角色，比如研究汇报、评审会议。它能让多个评审者并行工作，但容易产生重复或冲突的反馈，需要后续仲裁。第三种是层级，由一个"经理"角色统一调度若干"下属"，下属之间不直接通信，所有决策经过经理协调。这种结构责任清晰、便于追责，但经理本身可能成为瓶颈。第四种是对等式网络，角色之间没有固定上下级，谁需要谁就向谁请求，最灵活，也最容易陷入混乱。实践中这四种往往混合使用：核心流程用链式或层级保证稳定，特殊环节用广播或对等结构加速。选哪种，主要看任务的可分解性、回退成本和审计需求。另外，协作一定会出现分歧，所以系统需要一条明确的升级路径：轻量分歧局部复核，中等分歧交给仲裁角色或规则引擎，而涉及权限、资金、发布或外部承诺的分歧，应当直接升级给人来决定。这就引出下一页的话题：人如何介入。（来源：邱锡鹏《大模型与智能体》12.4.2–12.4.3，https://nndl.ai/）</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多智能体协作并不只是机器之间的事，人始终是其中最重要的角色。书中按介入深度把人机协作粗分为四种模式：监督，人只看结果、必要时干预，自动化程度最高；审核，关键步骤必须由人确认才能继续，常见于支付、删数据、外发邮件这类高风险动作；交互，人不断给反馈，模型迭代调整；协同，人和智能体同时操作同一份工件、互相补充。采用哪种模式，取决于任务的风险和执行成本。中间这个循环讲的是怎样让人高效介入：第一，把机器的工作压缩成人能快速审核的对象，比如 Diff、摘要、风险等级标签；第二，在关键节点主动暂停并提问，而不是等人自己去检查；第三，把人的反馈结构化地收集起来，不只纠正这一次，也让系统下次少犯同类错误。书里说，把这三件事做好，比单纯追求更高的自主率更能让智能体在严肃工作流里扎根。最后两点和长任务学习有关：训练数据的重心正从单轮问答转向轨迹，也就是看到了什么、做了什么、为什么这样做、环境发生了什么；成功和失败的轨迹都要保留，不能压缩成一段事后总结。另外，奖励必须与真实意图对齐，否则会出现奖励作弊，比如让编程智能体优化测试通过率，它可能直接在代码里硬编码期望值。怎么训练、怎么评测，正是下一部分的主题。（来源：邱锡鹏《大模型与智能体》12.5.1–12.5.2，https://nndl.ai/）</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到这里，我们已经把智能体的闭环、接口、记忆、规划和协作结构串了起来。系统结构讲清楚之后，还有一个更现实的问题：它能不能被训练、评测、上线和长期维护？刚才我们已经碰到了训练的一角：轨迹数据、奖励设计和奖励作弊。这一部分要回答的是，如何把一个会行动的原型，变成一个能被持续观察、持续改进，并且在真实任务里稳住边界的工程对象。我们会依次讨论智能体怎么训练、怎么评测，以及上线以后作为一个系统怎样被监控、回滚和维护。请大家带着一个问题进入这一部分：如果你自己做了一个智能体，你凭什么相信它真的能用？这个问题的答案，不是一次演示，而是一整套训练、评测和工程实践。（来源：邱锡鹏《大模型与智能体》第12章结尾、第13章导言，https://nndl.ai/）</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进入第四部分，第一个问题是：智能体靠什么数据来训练？书中强调，轨迹是共同语言。它不只是训练数据，也是训练、评测、排障和复盘之间共享的语言。任务失败后，如果系统只留下最终输出，团队很难知道问题出在哪；如果留下完整轨迹，就能回看目标是否被误解、工具是否选错、状态是否被污染、哪一步本该请求人工确认。所以数据管线不能只收集"好答案"，还要收集过程：成功轨迹提供可模仿的路径，失败轨迹暴露边界和难例。下面这个框是书里列出的一条高质量轨迹至少要有的七项：任务目标、环境状态、工具调用、工具返回、模型决策、人工接管点和最终结果。书中用差旅报销的例子说明：如果只留最后那张表单，下次它还会在"会议名记错""发票分类错"这类问题上重复犯错。第二点是信号来源变了：智能体训练的一个重要信号来自环境本身，比如网页有没有推进、命令有没有生成目标文件、检索有没有找到信息。第三点是现实的训练路径：不是一上来就自由探索，而是先用高质量轨迹做模仿学习，再用规则检查器、奖励模型或环境结果筛选排序，最后才在浏览器沙箱、模拟账户、可回滚文件系统这样的受控环境里探索。受控环境既是便利设施，也是安全前提。（来源：邱锡鹏《大模型与智能体》13.1.1–13.1.2，https://nndl.ai/）</a:t>
            </a: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环境反馈很有用，但书里也提醒它不是万能的：真实环境噪声大、反馈稀疏，一次任务失败，可能是开头误解了目标，也可能是中间一个小操作失误。所以奖励设计是智能体训练里最容易栽跟头的一环。中间这个式子是一个示意：常用的奖励塑形，就是在稀疏的最终结果奖励上叠加启发式的中间奖励。左边的注释说，稀疏奖励目标清晰，但智能体学不动；右边说，稠密奖励反馈及时，但容易引入偏差。塑形不当，AI 就会钻空子，这就是上一部分讲过的奖励作弊。下面两种对策来自书中：一是分层奖励，按任务级、子任务级、动作级分别给奖励，让智能体在每个粒度上都有反馈；二是处理延迟反馈。书中报销的例子里，提交是即时反馈，审批可能要一天，对账可能要一个月，所以不能只靠完成一步时的瞬时奖励，还要把延迟反馈归因到当时的具体动作。一种稳健的做法是在轨迹里同时记录系统当时的预期反馈和后来实际收到的反馈，两者不一致的地方，就是一个高价值的训练样本。这样，训练信号就从"成功/失败"两个标签，变成带时间维度的"在哪一步开始与现实不一致"。（来源：邱锡鹏《大模型与智能体》13.1.2、12.5.2，https://nndl.ai/）</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训练之后要评测。智能体评测和大模型评测最大的不同，是它评的不是"会不会回答"，而是"能不能完成"。任务成功率是最直观的指标，但还不够，还要看轨迹质量：计划是否合理、是否频繁走回头路、有没有不必要的高风险动作。这张表是书中列举的几个代表性基准，各自对应不同的能力切面：WebArena 和 VisualWebArena 看真实网页操作，后者加入视觉理解；Mind2Web 关注可泛化的网页操作策略；OSWorld 推进到操作系统和桌面应用；SWE-Bench 是真实代码仓库的 Issue 修复；GAIA 看通用助手的多步骤综合能力；AgentDojo、AgentHarm 是安全评测，分别关注提示注入和多步有害行为；BrowseComp 测深度研究智能体能否找到难找的事实。书里的结论是：智能体能力是一组在不同环境、工具和时间尺度上表现出来的系统能力，在网页上好不代表在代码修复上也好。工程上，书中建议评测集分三层：稳定回归集保证旧能力不退化，滚动更新集跟上新环境和新任务，高风险难例集专门保留越权、误删、重复提交这类最不希望重演的失败。最后，基准本身也在更新，所以报任何分数都要注明任务版本、Harness、计算预算、工具权限和人工介入；不同基准的分数不能直接相加，任务完成率高也不等于风险更低。（来源：邱锡鹏《大模型与智能体》13.2.1–13.2.3，https://nndl.ai/）</a:t>
            </a: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智能体上线以后，日志就不再只是调试的附属品，而是系统能否被信任的基础设施。一次工具调用为什么发生、参数是什么、返回了什么、模型如何解释、下一步做了什么，都应该留下可回放的记录。没有记录，团队只能听系统事后讲故事。中间这条链就是书中描述的修复闭环：先有完整轨迹；然后做轨迹回放，把同一批历史任务交给新模型或新工具链重跑，看它在哪些节点做出不同决策；再做失败归因，定位是哪一步出错；接着排修复队列，书中强调看三件事：出现频率、业务后果和修复代价，避免只盯最近最多的或最刺眼的那一类；最后筛选后的失败轨迹回到回归集和训练集。书里的例子很典型：员工反映报销单被提交给了上一年度的主管。回放轨迹才发现，审批人接口上周末改了字段名，智能体读到空值后落回了缓存里的旧主管。下面两点：第一，数据回灌必须筛选，线上数据里有偶然成功、误导路径和大量噪声，直接回灌会让模型学到坏习惯，关键在筛选而非数量；第二，检查点，长任务到关键节点要保存工作区、关键变量、已执行副作用、待办列表和回滚方式，中断后能继续，走偏时能退回，人工接管时也能看清"现在停在哪"。（来源：邱锡鹏《大模型与智能体》13.3，https://nndl.ai/）</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从一次漂亮的演示到正式使用，中间隔着的不是一个按钮，而是几道闸门。书中给出的是逐步扩大行动半径的路径。离线回放：先在沙箱里跑历史任务，看新版本能否复现已知的边角案例。仿真沙箱：连接镜像版服务、写到测试数据库，智能体可以真的执行，但不产生真实副作用。影子运行：书里的说法是"看它会怎么做，但暂时不让它真的做"，系统给出建议动作，由旧系统或人继续执行，团队比较差异。分级放量：小流量灰度，重点盯接管率、单位任务成本和高风险动作频率；而且放量要和分级授权绑定，读操作可以早开放，写操作、外发、支付、删改数据要晚开放，并配合回滚、熔断和人工确认。发布判据：离线分数好不等于线上效果好，所以要用一份门槛清单，任一项不达标就阻止发布。书里举了一个陷阱：某次升级整体成功率涨了 2 个百分点，事故级错误却从 0 次涨到 5 次，只看均值就会放行。最后是回退开关，一旦发现接管率上升或高风险动作变多，要能在几分钟内把流量切回旧版本。（来源：邱锡鹏《大模型与智能体》13.4，https://nndl.ai/）</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前四部分讲的智能体，主要生活在数字世界：接口是 API、文件、网页和数据库，失败大多停留在文本或软件层面。第五部分要把同一套设计原则带进物理世界。书里有一句话很形象：机器人不会因为提示词写得更巧妙就突然学会拧瓶盖，也不会因为多调一次 API 就学会扶起跌倒的老人；它要面对摩擦、重力、惯性、磨损和长尾意外，这些都是数字世界里不存在的麻烦。所以具身智能并不是把大模型"装进金属壳"那么简单，而是要让前面讲过的记忆、规划、反馈、可逆动作、人在环这些原则，在一个不再宽容失败的真实世界里仍然成立。这一部分我们先回答"为什么 AI 需要身体"，再看机器人怎样从经典方法走到学习方法和视觉-语言-动作模型，然后讨论世界模型、人形机器人，最后回到安全、可靠性、成本和数据稀缺这些硬约束。（来源：邱锡鹏《大模型与智能体》第14章导言，https://nndl.ai/）</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前几章的 AI 看图、读文、写代码，甚至帮科学家筛选分子，但它没有手、没有身体，不知道"重"和"冷"是什么感觉。书中介绍了一派观点：智能不能只在数字世界里打转，我们的大脑是几十亿年在物理世界中生存演化的结果。具身智能说的就是让 AI 在家里、工厂、医院、街道这些真实环境里感知、学习和行动，而不是关在笔记本电脑里空转。中间这组对比就是著名的摩拉维克悖论：对计算机来说，下棋、算题、写证明这些成年人觉得"高级"的事反而相对容易；走路、抓杯子、收拾桌面这些三岁小孩就会做的事，却难得要命。原因是后者不是靠几条规则完成的，而是几十亿年演化打磨出的感知、平衡、触觉和运动控制。书里还提到，人类两岁前通过观察和操作物体学到的物理常识，比如杯子倒过来水会洒、硬物落地会弹、热的东西会烫手，至今仍没有被 AI 完整掌握。也正因为如此，书中提醒我们，对人形机器人集中亮相的热潮，既要看见进展，也要保留怀疑：机器人不是 ChatGPT 装上轮子。（来源：邱锡鹏《大模型与智能体》14.1，https://nndl.ai/）</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要理解学习路线改变了什么，先要看经典机器人怎么做。书中说经典机器人学建立在三个支柱上：感知，用摄像头、激光雷达、惯性和力传感器理解环境；规划，用搜索、运动学、动力学找出路径或动作序列，比如机械臂每个关节每一刻的角度；控制，用反馈控制、误差修正，比如 PID 控制器，让实际动作符合规划。这套方法在流水线、仓储、手术这类结构化环境里非常好用，但在家庭、街道这类非结构化环境里，环境太复杂、任务太开放，规则根本写不完。书里举了 Shakey 的例子：先看清世界、再做完整计划、最后执行，路线很优雅，但你刚规划好关门，门就被人关了。早期强化学习机器人试图靠试错来学，但样本效率太低、真机会摔坏，所以主要停留在仿真里。2020 年后有三个关键突破：Sim-to-Real，在仿真中训练并对光照、摩擦、重量做随机化，再迁移到真机；大规模演示学习，人遥控演示，AI 从演示中学，比纯强化学习快得多；以及像大语言模型一样，先在大量机器人数据上预训练，再按具体任务微调。底部这个示意式概括了变化方向：从手工拆分的感知—规划—控制，走向从观测直接学到动作的策略。下一页的视觉-语言-动作模型，就是这条路线的代表。（来源：邱锡鹏《大模型与智能体》14.2.1–14.2.2，https://nndl.ai/）</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左边是按书中图 14.2 重绘的 π0 双层结构。Physical Intelligence 在 2024 年发布 π0，目标是一个通用机器人基础模型。VLM 骨干用 PaliGemma，约 30 亿参数，负责看懂画面和指令，是"慢思考"；动作专家约 3 亿参数，用流匹配生成连续动作，是"快反应"，两者共享 KV 缓存，输出未来 50 步的动作分块。右上两点：第一，RT-2 不从零训练，而是从视觉-语言模型出发再用机器人数据微调，所以能理解"把灭绝的动物拿起来"这种指令，推断出恐龙玩偶就是灭绝的动物；第二，π0 用同一个模型完成叠衣服、擦桌子、整理餐具等任务，说明机器人策略开始从"一事一训"走向"一模多用"。右下表格是书中提到的其他代表：RT-1 用 13 台机械臂、17 个月收集约 13 万次演示，覆盖 700 多种任务；RT-X 和 Open X-Embodiment 数据集汇集了 22 种机器人、约 100 万条轨迹，展示跨硬件迁移的潜力；OpenVLA 是开源 VLA，用 Llama 作语言骨干；Octo 约 9300 万参数，用扩散动作头，接口灵活；清华的 RDT-1B 约 12 亿参数，面向双臂操作，并适配中文指令。书中也提醒：厂商演示往往展示最好的一面，看视频时要问一句"失败样本在哪里"，"机器人领域的 GPT 时刻"目前还是愿景。（来源：邱锡鹏《大模型与智能体》14.3.3–14.3.5，图14.2，https://nndl.ai/）</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人做事前会不自觉地预演：伸手拿杯子前，先想一下会不会碰到书。世界模型就是机器学习里对应的概念：一个神经网络，输入当前状态加动作，输出下一状态。有了它，机器人可以在想象里尝试各种动作组合、预测结果、选最优方案，而不必每次都在真实世界里试，那样成本太高。书中介绍了几条路线。第一是 Dreamer：先学一个世界模型，再完全在模型的"梦境"里训练策略；Dreamer V3 用同一套超参数训练了 150 多种任务，包括在"我的世界"里从头采钻石。它说明好的世界模型能显著提高样本效率。第二是视频世界模型，比如 NVIDIA Cosmos 和 DeepMind 的 Genie，在像素层面学"给一段视频和动作，生成下一段"。书里特别提醒，这不能理解为神经网络取代物理引擎，也不能替代真机测试，两者更可能互补。第三是杨立昆推动的 JEPA：不预测像素，只预测"意义"，跳过叶子怎么动这种细节，专注于任务相关的变化。最后，世界模型还可以当安全过滤器：在候选动作执行前先预演一遍，"想一下再做"。书中说它不能保证绝对安全，但比"先伸手，出事再说"更规范。（来源：邱锡鹏《大模型与智能体》14.4，https://nndl.ai/）</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近几年最引人瞩目的进展之一是人形机器人。书中开头先提醒两句话：能演示不等于能交付，小规模测试不等于大规模量产。这条时间线按书中图 14.4 重绘。从 1973 年早稻田大学的 WABOT-1，到 2000 年本田会上楼梯的 ASIMO，再到 2013 年波士顿动力能后空翻的液压 Atlas，是约 50 年的实验室时代：每台都是科研项目，数量少、价格高。2021 年特斯拉 AI Day 上，演员穿紧身衣扮演 Optimus，风向开始转变；2023 年前后宇树 H1、Figure 01 等密集发布，价格初降；2024 年电动 Atlas、G1、Figure 02 等出现，VLA 开始进厂测试；2025 年 Helix、π 系列开始做通用尝试。为什么一定要做人形？书里的回答是：门把手、楼梯、工具握柄，全世界都是按人的尺寸设计的，人形的卖点不是省电或便宜，而是尽量适应已经为人类设计好的世界。下面三类是书中对 2026 年前后进展的分类：工厂和仓库里的受控试点；家庭和通用服务的早期探索，多数仍在演示、远程监督或小范围测试；以及宇树 G1、H1 这类较低成本的开发者平台。书中强调，把这些合起来说成"已经进入千家万户"是误读，更准确的说法是赛道进入了"能不能长期试点、便宜维护、安全交付"的阶段。（来源：邱锡鹏《大模型与智能体》14.5，图14.4，https://nndl.ai/）</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机器人一进入物理世界，问题就从"回答得对不对"变成"会不会撞到人"。书中列了五类挑战。安全：需要硬件、软件、AI、法律多层保障，一个实用原则是机器人越靠近人，动作越慢、力越小、权限越低。可靠性：书中算了一笔账，每步成功率 99%，连续 100 步后整体成功率只有约 36.6%，而家庭任务常常需要几十到几百步，所以短期内人在环很重要。成本：机器人不是买断的小家电，更像一辆会走路的汽车，要保养、软件更新、备件和保险。数据稀缺：每条演示都需要真机或专家遥控，而且 A 机械臂的数据未必能给 B 人形机器人用；书中提到仿真、视频学习、跨机器人迁移和基础模型复用四个缓解方向。伦理与社会：隐私、责任归属、就业和过度依赖。再看未来。通用机器人：类似 GPT 的"GPT-R"式通用模型离实现还很远，但 VLA、世界模型、仿真和数据采集正在缩小差距。普及路径：更可能先进入工厂、仓库、酒店、医院这类半结构化场景，再逐步进入家庭，关键词是辅助和部分替代。具身与 AGI：身体是不是通用人工智能的必要条件，杨立昆等人认为是，反对者认为不一定，书里的看法是 AGI 可能有多条路径。最后是多机器人协作，涉及通信、分工和冲突解决，这和我们第三部分讲的多智能体协作是同一类问题。（来源：邱锡鹏《大模型与智能体》14.8、14.9，https://nndl.ai/）</a:t>
            </a: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第六部分，我们把目光从机器人转向科学研究。书中这一章是从一个时间点讲起的：2024 年 10 月 9 日，诺贝尔化学奖颁给了 Baker、Hassabis 和 Jumper，前者因为计算蛋白质设计，后两位因为 AlphaFold 预测蛋白质结构；就在前一天，诺贝尔物理学奖刚颁给了 Hopfield 和 Hinton，他们的工作为现代神经网络奠定了关键基础。连续两天，两个基础科学奖项都把 AI 相关工作放到了聚光灯下。书里马上补了一句：这不意味着 AI 已经替科学家穿上白大褂、自己走进实验室了，它只是第一次如此醒目地进入了科学最高奖项的叙事中心。这一部分我们会先看科学研究方法的四种范式，理解"数据驱动的科学发现"为什么会在深度学习时代真正起飞；然后看 AlphaFold 这条最具标志性的路线，以及它怎样延伸到药物发现和分子设计。贯穿始终的一个判断来自书中：AI 最擅长的，是在巨大的可能空间里帮人类更快找到值得验证的候选答案，再交给科学家去判断哪些是真理。用书里的比喻，AI 是给科学工具箱塞进了一台"涡轮增压器"，但它不决定往哪里开，方向盘还在人类手里。（来源：邱锡鹏《大模型与智能体》第15章导言、15.1，https://nndl.ai/）</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要看清 AI 怎样改变科学，书中先从"科学研究是怎么做的"讲起。底部这条线是四种范式。第一范式是经验：伽利略看到摆的周期恒定，开普勒从第谷的观测里总结行星运动规律，门捷列夫归纳出周期表。第二范式是理论：牛顿力学、麦克斯韦方程组、相对论、量子力学，让人第一次能从几个公式预测世界。第三范式是计算：用计算机对理论模型做数值求解，比如气象模拟和分子动力学。第四范式是数据驱动的科学发现，由微软研究院的 Gray 在 2007 年提出：望远镜、基因测序仪、粒子对撞机产生的海量数据，人力已经无法处理，从数据中自动发现规律正在成为科学的新支柱。Gray 提出这个概念时深度学习还没兴起，过去十年深度学习让第四范式真正有了强大的工具。这就是科学智能，也叫 AI for Science。书中举的例子有 AlphaFold、GraphCast 和盘古气象、AlphaGeometry、GNoME，它们共同说明：AI 最擅长在巨大的可能空间里，帮人更快找到值得验证的候选答案，再交给科学家判断哪些是真理。2024 年诺贝尔化学奖和物理学奖连续两天颁给 AI 相关工作，就是这个转变最醒目的信号。（来源：邱锡鹏《大模型与智能体》15.1，https://nndl.ai/）</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科学智能最具标志性的成就是 Google DeepMind 的 AlphaFold：从氨基酸序列预测蛋白质的 3D 结构。蛋白质的功能由结构决定，像钥匙、通道或剪刀；同一序列理论上可以折成天文数字般多的结构，但现实中几秒就能折好，这个"序列如何决定结构"的问题困扰了生物学约 50 年。左边是按书中图 15.1 简化重绘的 CASP 竞赛最好成绩。1994 年到 2018 年，最好成绩从 20 多分慢慢爬到 40～50 分，像挤牙膏；90 分才算实验级准确。2018 年 AlphaFold 1 在最难的目标上推到约 60 分，2020 年 AlphaFold 2 达到约 92 分，许多目标接近实验结构的精度。右边是书中总结的技术核心：多序列比对利用演化保守信号；预测氨基酸两两之间的距离分布，而不是直接回归坐标；端到端从序列到结构；注意力机制捕捉长程空间依赖。书里说，这些单独看都不新，组合起来加上大规模训练就产生了质变。影响方面，DeepMind 公开了代码，并与欧洲生物信息学研究所合作免费公开了超过 2 亿个蛋白质的预测结构；2024 年的 AlphaFold 3 用扩散模型预测蛋白质与小分子、DNA、RNA 的复合结构。但书中提醒：预测结构不是实验结构，它像一张高质量地图，能指路，却不能替代实地勘探。（来源：邱锡鹏《大模型与智能体》15.2，图15.1，https://nndl.ai/）</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AlphaFold 打开的门远不止结构预测。新药从候选分子到上市常常要十年左右，大量时间花在筛选候选分子上。书里的比喻是：AI 给这个过程加了一台更聪明的"候选分子海选机"，先在电脑里淘掉大量明显不合适的分子，再把实验资源集中到少数更有希望的对象上。中间这条流程对应书中的常见方法：从几百万个候选分子出发，用图神经网络预测溶解度、毒性、稳定性、结合强度等属性并打分；再预测药物分子和靶点蛋白如何结合，AlphaFold 3 在这方面提供了强大工具；最后只有少数候选进入实验。另一条路是生成式分子设计，用扩散模型或 GPT 风格的生成器直接提出新分子，但还要经过可合成性、稳定性、毒性和药效检验。更激进的方向是蛋白质从头设计：华盛顿大学 Baker 团队的 RFDiffusion 先生成候选，再用 AlphaFold 验证预测结构，已经产出能结合病毒表面蛋白的新抗体、新型酶和生物传感器，Baker 也因此分享了 2024 年诺贝尔化学奖。最后一点，书中说得很直白：临床试验是药物研发的终极考场，AI 能提高命中率，却不能替药物通过安全性和有效性考试。（来源：邱锡鹏《大模型与智能体》15.3，https://nndl.ai/）</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AlphaFold 解决的是蛋白质问题，但书中说，从基因到细胞再到大脑，每个层级都有 AI 在改变现状。这张图把书里的三个尺度并排放在一起。基因层面：每个人的基因组约有 30 亿个碱基对，几百万个位点在人与人之间不同，哪些会致病，靠实验一个个验证根本做不完。DeepMind 2023 年的 AlphaMissense 给约 7100 万种可能的错义变异打分，相当于给医生一本参考手册；但书中强调，参考手册不是判决书。DNA 基础模型如 Evo、Evo 2 试图学会"DNA 语言"，但它更像从进化留下的序列中学统计规律的候选生成器，新序列必须经过功能实验和生物安全审查。细胞层面：单细胞测序能同时测几万甚至几百万个细胞的基因表达，VAE、图模型和对比学习可以把它们聚成细胞类型、发现稀有亚群、追踪状态演化。书里的比喻是：从体育场的一片嗡嗡声里听出谁是免疫细胞、谁是神经细胞。大脑层面：2024 年 FlyWire 联盟公布了成年果蝇全脑连接组，约 14 万个神经元、5000 多万条突触连接，分割和重建高度依赖深度学习。底部是书中对这一节的总结：AI 主要嵌在数据分析和候选假设阶段，可疑变异、细胞亚群或解码规则，仍要交给实验、临床和长期随访去检验。（来源：邱锡鹏《大模型与智能体》15.4，https://nndl.ai/）</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材料科学是 AI 带来深远变革的另一个领域。2023 年 Google DeepMind 发布了 GNoME，一个基于图神经网络的材料预测系统。中间这条漏斗就是书中的数字：它生成并筛选了约 220 万种候选晶体结构，其中约 38 万种被认为稳定性较高、值得研究，把候选清单扩大了近一个数量级；其中一部分已由自动化实验平台合成出来，说明预测不是纸上谈兵。但书中也提醒，从候选结构到可规模生产的材料，中间还有合成难度、成本、稳定性和环境影响一长串关卡。AI 像一台超级筛沙机，能把可能有金子的颗粒筛出来，却不能保证每一粒闪光的东西都是黄金。下面三类工具：催化剂方向，Meta 和卡内基梅隆大学的 Open Catalyst Project 开放了数千万条催化反应模拟数据，用于吸附能预测；分子动力学方向，DeepMD、NequIP、MACE 等 AI 势函数用神经网络学习原子间相互作用，在许多体系中以接近量子化学的精度跑出更长、更大的模拟；化学反应方向，IBM 的 RXN for Chemistry 和 Molecular Transformer 做产物预测和逆合成规划，像实验室里多了一位虚拟同事。底部这个示意式是书中这一节的结论：这些工具给的是建议，不是判决，最后那一步仍要有人把分子真的做出来，放进反应釜里看它成不成。（来源：邱锡鹏《大模型与智能体》15.5，https://nndl.ai/）</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最后一部分讲风险与治理。书中这一章开头点出了一个变化：大模型当前暴露的风险，大部分集中在"说了不该说的话"，比如事实错误、越狱、不当内容、训练数据记忆溢出；但当大模型被嵌入智能体、能调用工具、访问文件、在浏览器和终端里执行动作之后，风险就不再只是一段糟糕的回答，可能变成不可逆的操作、连锁失败，甚至是可被审计的责任事件。书中用一句话区分两者：模型风险更像输出分布问题，重在回答边界；智能体风险更像状态转移问题，重在行动边界。书里还说，这一章放在全书靠后，是因为只有走完整条主线，风险才显现出完整的结构：幻觉在大模型阶段就存在，到智能体阶段被行动链放大；权限边界在工具调用阶段就已出现，到真实部署阶段变成治理问题。书中按五层组织风险：模型层、数据与对齐层、行动层、治理层和社会层，想说明同一组工程缺陷会随着能力提升，以越来越严重的形态再次出现。这也呼应我们前面讲过的安全接口、权限分级、发布门禁和人机介入。（来源：邱锡鹏《大模型与智能体》第16章导言、16.1，https://nndl.ai/）</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书中把风险按层组织成五层。模型层是输出的风险和攻击面：幻觉、事实错误、越狱和提示注入。数据与对齐层是模型从数据里学到的问题：偏见、隐私泄漏、对抗脆弱，以及"让 AI 做我们真正想要的事"这个根本难题。行动层是智能体能动手之后的风险：智能体失控、权限滥用、供应链组合风险。治理层是把各条防线粘成一个可运作系统的能力：可解释性、深度伪造、审计红队恢复和法规框架。社会层是远方的议题：就业冲击、权力集中和生存风险。中间的行动层我标了颜色，因为这是本课的主题。下面两行是书中的关键区分：模型风险更像输出分布问题，关心模型会说什么、拒绝什么，重在回答边界；智能体风险更像状态转移问题，关心系统做了什么、外部世界因此发生了什么、错误能否被拦下或回滚，重在行动边界。书里举过很多真实事故，比如 2016 年微软的聊天机器人 Tay 上线 16 小时就被下线，因为它太会模仿，却不知道什么不该模仿。最后一句是书中这一章想说明的主线：同一组工程缺陷，随着能力提升，会以越来越严重的形态再次出现。（来源：邱锡鹏《大模型与智能体》第16章导言、16.1，https://nndl.ai/）</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书中说，真正的安全往往是从看起来无聊的流程里"长"出来的，AI 安全更像航空安全：靠检查单、黑匣子、维护记录和事故调查。第一是审计与问责：系统出问题后必须能回答它看到了什么、为什么做那个决定、调用了哪些工具、谁授予了权限、在哪个环节本可以被拦下；责任不会神秘地"归于模型"，最终回到设计者、部署者、运营者和使用者身上。第二是风险评测：能力评测回答"它能做到什么"，风险评测回答"它在什么条件下会出事"，两者缺一不可。第三是常态化红队：周期性红队、版本评审、事故复盘，把安全从个别专家的经验变成团队可继承的制度。第四是 NIST 的 AI 风险管理框架，分成治理、映射、测量、管理四个动作。第五是误伤与恢复：系统也会把合理请求判成高风险，所以需要申诉和复核路径；智能体动作常常只做了一半，关键动作要尽量可撤销、幂等、有回滚点。第六是外部监管：欧盟《人工智能法案》2024 年 8 月 1 日生效，把 AI 应用按风险分为不可接受、高、有限、最小四级；我国 2023 年施行了《生成式人工智能服务管理暂行办法》，后来又把治理推进到内容标识等环节。书里的一句话可以作为这一页的总结：安全工程不是让 AI 永不犯错，而是让错误变小、变早、变得可发现、变得可恢复。（来源：邱锡鹏《大模型与智能体》16.7，https://nndl.ai/）</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把视角从模型再拉远一步，第16章最后一节讨论的是三个"远方的议题"。它们超出了单个工程师或公司的能力范围，但直接决定这项技术能不能在更长时间尺度上被社会接受，这就是右边小图标题的意思。第一是就业。书中一个很准确的说法是：AI 常常先取代的不是一个完整职业，而是职业里的某些任务，比如写初稿、查资料、做报表、生成代码。饭碗不一定立刻消失，但饭碗里的菜会变。2023 年夏天好莱坞编剧罢工持续了 148 天，核心诉求之一就是规范 AI 的使用。第二是权力集中。训练前沿模型需要巨量算力、数据、团队和资金，于是技术、数据、人才乃至"AI 该怎么对齐"这样的决策都集中到少数公司；Llama、Qwen、DeepSeek 等开源模型是一种制衡，但开源与闭源在普惠与可控之间的张力仍是开放议题。第三是生存风险。2023 年 5 月，AI 安全中心发布了只有一句话的声明，把减轻 AI 灭绝风险与大流行病、核战争并列为全球优先事项；也有杨立昆、吴恩达等研究者认为这是炒作或不必要的担忧，两派至今没有共识。书中给出的中立立场是：严重性和概率都未知，但不应假设风险为零。右边的循环是示意：能力增强会把问题放大，需要治理与对齐，治理做好了社会才会接受，技术才能继续发展。（来源：邱锡鹏《大模型与智能体》16.8，https://nndl.ai/）</a:t>
            </a:r>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读完风险这一章，大家可能会觉得有些沉重：对抗样本、投毒、幻觉、越狱、失控、偏见、深度伪造、权力集中……清单很长。但书中强调，这一章的目的不是让人悲观，而是看清风险，才能更冷静地拥抱 AI。书中最有意思的一个观点是：AI 的风险与其说是一项技术出了问题，不如说是一项技术把我们自己的问题放大了。数据里的偏见不是 AI 发明的，它来自我们的历史；奖励的漏洞不是 AI 独有的，它是所有 KPI 驱动型组织共同的病；深度伪造之所以危害深远，是因为人类信任本来就建立在脆弱的感官证据之上。所以书里说，治理 AI，最终治理的也是我们自己。右边是书中对每个人的期待：作为开发者，在准确率之外也关心鲁棒性、公平性和隐私，在关键场景加入可撤销、最小权限、人类监督；作为用户，对 AI 的输出保持警觉，了解它的能力边界；作为社会成员，参与 AI 治理的讨论，不把它完全留给少数技术精英。最下面是书在这一章结尾留下的问题：能力还会继续涨吗？智能体会演化成什么样？AGI 是越来越近的现实，还是又一次被高估？这些问题书中第17章有进一步讨论，留给大家课后思考。（来源：邱锡鹏《大模型与智能体》第16章结语，https://nndl.ai/）</a:t>
            </a:r>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最后用一张图把今天的七个部分串起来。上半部分"智能体如何构成"有四块。一，从语言到行动：智能体是感知、决策、行动、反馈的闭环，要先定义任务、预算和失败条件，再用工程外壳和运行时把模型包起来。二，工具与环境：函数调用和 MCP 这样的协议让模型能调工具，检索增强让它能查资料，而隔离和授权决定它能安全地动到哪里。三，状态与编排：记忆的写入和检索、ReAct 与计划、反思和多智能体协作。四，训练、评测与系统工程：从轨迹数据和奖励信号学习，用基准评测，再靠观测、发布验证和运营把系统真正跑起来。下半部分"智能体走向世界"有三块。五，具身智能：从莫拉维克悖论出发，讲了 VLA 模型、世界模型和人形机器人。六，科学智能：第四范式、AlphaFold 与药物设计、基因和材料。七，风险、治理与未来：五层风险、对齐与安全技术，以及审计、红队、监管和远方的议题。一句话的主线是：模型加上工具、记忆、计划和闭环反馈，就成为智能体；而一旦它能动手，评测和治理就和能力本身一样重要。（本页为全课内容回顾，依据本讲前面各页，来源：邱锡鹏《大模型与智能体》，https://nndl.ai/）</a:t>
            </a:r>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最后留六道思考题，按今天的两大板块分组，每题后面标了对应的书中章节，方便大家课后对照阅读。前四题对应"智能体如何构成"。第一题回到最基本的问题：用感知、决策、行动、反馈的闭环，说清楚智能体和"大模型加固定工作流"到底有什么不同，关键在于谁来决定下一步、失败后怎么办。第二题是一个设计题：假如要做一个能收发邮件的智能体，请你给它的动作做权限分级，想清楚哪些动作必须人来确认、哪些必须可撤销。第三题关于记忆：长期记忆应该记什么、不应该记什么？我们在记忆那一页看到，一条记忆最好带上来源、写入者、权限、置信度和失效条件，请想想每一项是为了防什么问题。第四题关于训练和评测：只看最终结果的奖励会诱发奖励作弊，过程奖励和发布门禁分别能缓解其中哪一部分。后两题对应"智能体走向世界"。第五题请结合莫拉维克悖论，说明为什么 VLA 模型特别缺机器人数据；再想想在科学智能中，AI 和科学家应当如何分工。第六题回到风险那一页的两句话：模型风险更像输出分布问题，智能体风险更像状态转移问题，请各举一个例子，并说明审计和恢复机制能怎样应对。（来源：邱锡鹏《大模型与智能体》第10–16章，https://nndl.ai/）</a:t>
            </a:r>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如果想继续深入，最直接的材料就是今天这一讲所依据的邱锡鹏老师的《大模型与智能体》，书和配套资料可以在 nndl.ai 上找到。左边是和本讲直接对应的章节：第10章讲智能体如何进入闭环，第11章讲工具与环境，第12章讲记忆、计划与协作，第13章讲训练、评测与系统工程，第14章讲具身智能与机器人，第15章讲科学智能，第16章讲风险与治理。第17章"未来智能系统：通往通用智能"今天没有展开，推荐作为延伸阅读，它讨论能力的继续演化、智能体形态的分化、AGI 的定义以及超对齐等前沿话题。右边列出的是本讲各页提到过的代表性工作：ReAct 的"想—做—看"循环、MCP 这类工具协议，RT-1、OpenVLA、π0 这些 VLA 模型，AlphaFold 3 和 GNoME，以及治理部分提到的 NIST 风险管理框架、欧盟《人工智能法案》和我国的《生成式人工智能服务管理暂行办法》。这些工作的原始出处，书中对应章节的参考文献和扩展阅读部分都有列出，建议大家从书中的引用顺藤摸瓜去读原文。（来源：邱锡鹏《大模型与智能体》目录及第10–17章，https://nndl.ai/）</a:t>
            </a:r>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今天的内容就到这里。我们从"大模型怎样变成能动手做事的智能体"出发，依次讲了闭环、工具与环境、记忆计划与协作、训练评测与系统工程，又看了智能体走进物理世界和科学研究的两个方向，最后讨论了风险、治理与未来。希望大家记住一条主线：能力越强、越能动手，评测与治理就越是能力的一部分。课件和相关资料会放在课程网站 deeplearning.bnuai.com 上，书的配套资源在 nndl.ai。课后请完成思考题。谢谢大家！</a:t>
            </a: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tmp"/><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2966F891-39E4-4949-84B5-293BD1F65E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807" y="1524000"/>
            <a:ext cx="6117447" cy="4684464"/>
          </a:xfrm>
          <a:prstGeom prst="rect">
            <a:avLst/>
          </a:prstGeom>
        </p:spPr>
      </p:pic>
      <p:sp>
        <p:nvSpPr>
          <p:cNvPr id="4" name="Rectangle 10"/>
          <p:cNvSpPr/>
          <p:nvPr/>
        </p:nvSpPr>
        <p:spPr>
          <a:xfrm>
            <a:off x="4038600" y="3657602"/>
            <a:ext cx="6637867" cy="1654481"/>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5" name="Rectangle 11"/>
          <p:cNvSpPr/>
          <p:nvPr/>
        </p:nvSpPr>
        <p:spPr>
          <a:xfrm>
            <a:off x="304801" y="673897"/>
            <a:ext cx="6117447" cy="719623"/>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sz="2025">
              <a:solidFill>
                <a:srgbClr val="FFFFFF"/>
              </a:solidFill>
            </a:endParaRPr>
          </a:p>
        </p:txBody>
      </p:sp>
      <p:sp>
        <p:nvSpPr>
          <p:cNvPr id="6" name="Rectangle 14"/>
          <p:cNvSpPr/>
          <p:nvPr/>
        </p:nvSpPr>
        <p:spPr>
          <a:xfrm>
            <a:off x="4038600" y="3657602"/>
            <a:ext cx="304800" cy="1654481"/>
          </a:xfrm>
          <a:prstGeom prst="rect">
            <a:avLst/>
          </a:prstGeom>
          <a:solidFill>
            <a:srgbClr val="EB641B"/>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7" name="Rectangle 15"/>
          <p:cNvSpPr/>
          <p:nvPr/>
        </p:nvSpPr>
        <p:spPr>
          <a:xfrm>
            <a:off x="359807" y="665099"/>
            <a:ext cx="187820" cy="73123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dirty="0">
              <a:solidFill>
                <a:srgbClr val="FFFFFF"/>
              </a:solidFill>
            </a:endParaRPr>
          </a:p>
        </p:txBody>
      </p:sp>
      <p:sp>
        <p:nvSpPr>
          <p:cNvPr id="8" name="Title 7"/>
          <p:cNvSpPr>
            <a:spLocks noGrp="1"/>
          </p:cNvSpPr>
          <p:nvPr>
            <p:ph type="ctrTitle"/>
          </p:nvPr>
        </p:nvSpPr>
        <p:spPr>
          <a:xfrm>
            <a:off x="4343401" y="3827594"/>
            <a:ext cx="6142567" cy="1280888"/>
          </a:xfrm>
        </p:spPr>
        <p:txBody>
          <a:bodyPr anchor="ctr"/>
          <a:lstStyle>
            <a:lvl1pPr algn="ctr">
              <a:defRPr sz="2100" baseline="0">
                <a:solidFill>
                  <a:schemeClr val="tx1"/>
                </a:solidFill>
                <a:latin typeface="+mj-lt"/>
                <a:ea typeface="+mj-ea"/>
              </a:defRPr>
            </a:lvl1pPr>
          </a:lstStyle>
          <a:p>
            <a:r>
              <a:rPr lang="zh-CN" altLang="en-US"/>
              <a:t>单击此处编辑母版标题样式</a:t>
            </a:r>
            <a:endParaRPr lang="en-US" dirty="0"/>
          </a:p>
        </p:txBody>
      </p:sp>
      <p:sp>
        <p:nvSpPr>
          <p:cNvPr id="9" name="Subtitle 8"/>
          <p:cNvSpPr>
            <a:spLocks noGrp="1"/>
          </p:cNvSpPr>
          <p:nvPr>
            <p:ph type="subTitle" idx="1"/>
          </p:nvPr>
        </p:nvSpPr>
        <p:spPr>
          <a:xfrm>
            <a:off x="563007" y="726666"/>
            <a:ext cx="5812317" cy="568735"/>
          </a:xfrm>
          <a:prstGeom prst="rect">
            <a:avLst/>
          </a:prstGeom>
        </p:spPr>
        <p:txBody>
          <a:bodyPr anchor="ctr"/>
          <a:lstStyle>
            <a:lvl1pPr marL="0" indent="0" algn="ctr">
              <a:buNone/>
              <a:defRPr sz="1800" baseline="0">
                <a:solidFill>
                  <a:schemeClr val="tx2"/>
                </a:solidFill>
                <a:latin typeface="+mn-lt"/>
                <a:ea typeface="+mn-ea"/>
                <a:cs typeface="+mj-cs"/>
              </a:defRPr>
            </a:lvl1pPr>
            <a:lvl2pPr marL="192881" indent="0" algn="ctr">
              <a:buNone/>
            </a:lvl2pPr>
            <a:lvl3pPr marL="385763" indent="0" algn="ctr">
              <a:buNone/>
            </a:lvl3pPr>
            <a:lvl4pPr marL="578644" indent="0" algn="ctr">
              <a:buNone/>
            </a:lvl4pPr>
            <a:lvl5pPr marL="771525" indent="0" algn="ctr">
              <a:buNone/>
            </a:lvl5pPr>
            <a:lvl6pPr marL="964406" indent="0" algn="ctr">
              <a:buNone/>
            </a:lvl6pPr>
            <a:lvl7pPr marL="1157288" indent="0" algn="ctr">
              <a:buNone/>
            </a:lvl7pPr>
            <a:lvl8pPr marL="1350169" indent="0" algn="ctr">
              <a:buNone/>
            </a:lvl8pPr>
            <a:lvl9pPr marL="1543050" indent="0" algn="ctr">
              <a:buNone/>
            </a:lvl9pPr>
          </a:lstStyle>
          <a:p>
            <a:r>
              <a:rPr lang="zh-CN" altLang="en-US"/>
              <a:t>单击此处编辑母版副标题样式</a:t>
            </a:r>
            <a:endParaRPr lang="en-US" dirty="0"/>
          </a:p>
        </p:txBody>
      </p:sp>
      <p:sp>
        <p:nvSpPr>
          <p:cNvPr id="25" name="Text Placeholder 24"/>
          <p:cNvSpPr>
            <a:spLocks noGrp="1"/>
          </p:cNvSpPr>
          <p:nvPr>
            <p:ph type="body" sz="quarter" idx="10"/>
          </p:nvPr>
        </p:nvSpPr>
        <p:spPr>
          <a:xfrm>
            <a:off x="5280025" y="5550204"/>
            <a:ext cx="4273555" cy="790860"/>
          </a:xfrm>
          <a:prstGeom prst="rect">
            <a:avLst/>
          </a:prstGeom>
        </p:spPr>
        <p:txBody>
          <a:bodyPr/>
          <a:lstStyle>
            <a:lvl1pPr marL="0" indent="0" algn="ctr">
              <a:buNone/>
              <a:defRPr sz="1800" baseline="0">
                <a:solidFill>
                  <a:schemeClr val="accent1">
                    <a:lumMod val="60000"/>
                    <a:lumOff val="40000"/>
                  </a:schemeClr>
                </a:solidFill>
                <a:latin typeface="+mn-lt"/>
                <a:ea typeface="+mn-ea"/>
              </a:defRPr>
            </a:lvl1pPr>
          </a:lstStyle>
          <a:p>
            <a:pPr lvl="0"/>
            <a:r>
              <a:rPr lang="zh-CN" altLang="en-US"/>
              <a:t>编辑母版文本样式</a:t>
            </a:r>
          </a:p>
        </p:txBody>
      </p:sp>
    </p:spTree>
    <p:extLst>
      <p:ext uri="{BB962C8B-B14F-4D97-AF65-F5344CB8AC3E}">
        <p14:creationId xmlns:p14="http://schemas.microsoft.com/office/powerpoint/2010/main" val="1187671214"/>
      </p:ext>
    </p:extLst>
  </p:cSld>
  <p:clrMapOvr>
    <a:masterClrMapping/>
  </p:clrMapOvr>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Subsection">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22BBD6FA-A54A-485F-87D9-C9652F586CB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9807" y="1524000"/>
            <a:ext cx="6117447" cy="4684464"/>
          </a:xfrm>
          <a:prstGeom prst="rect">
            <a:avLst/>
          </a:prstGeom>
        </p:spPr>
      </p:pic>
      <p:sp>
        <p:nvSpPr>
          <p:cNvPr id="16" name="Rectangle 10">
            <a:extLst>
              <a:ext uri="{FF2B5EF4-FFF2-40B4-BE49-F238E27FC236}">
                <a16:creationId xmlns:a16="http://schemas.microsoft.com/office/drawing/2014/main" id="{80B6937C-32A7-4CC7-BE4A-AB7A564C7186}"/>
              </a:ext>
            </a:extLst>
          </p:cNvPr>
          <p:cNvSpPr/>
          <p:nvPr/>
        </p:nvSpPr>
        <p:spPr>
          <a:xfrm>
            <a:off x="4038600" y="3657602"/>
            <a:ext cx="6637867" cy="1654481"/>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17" name="Rectangle 14">
            <a:extLst>
              <a:ext uri="{FF2B5EF4-FFF2-40B4-BE49-F238E27FC236}">
                <a16:creationId xmlns:a16="http://schemas.microsoft.com/office/drawing/2014/main" id="{EDC16F34-8BA1-4A4E-B0D4-81397E1E7CD0}"/>
              </a:ext>
            </a:extLst>
          </p:cNvPr>
          <p:cNvSpPr/>
          <p:nvPr/>
        </p:nvSpPr>
        <p:spPr>
          <a:xfrm>
            <a:off x="4038600" y="3657602"/>
            <a:ext cx="304800" cy="1654481"/>
          </a:xfrm>
          <a:prstGeom prst="rect">
            <a:avLst/>
          </a:prstGeom>
          <a:solidFill>
            <a:srgbClr val="EB641B"/>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18" name="Title 7">
            <a:extLst>
              <a:ext uri="{FF2B5EF4-FFF2-40B4-BE49-F238E27FC236}">
                <a16:creationId xmlns:a16="http://schemas.microsoft.com/office/drawing/2014/main" id="{66A552C8-61F4-43FC-A974-9DE54534BA38}"/>
              </a:ext>
            </a:extLst>
          </p:cNvPr>
          <p:cNvSpPr>
            <a:spLocks noGrp="1"/>
          </p:cNvSpPr>
          <p:nvPr>
            <p:ph type="ctrTitle"/>
          </p:nvPr>
        </p:nvSpPr>
        <p:spPr>
          <a:xfrm>
            <a:off x="4343401" y="3827594"/>
            <a:ext cx="6142567" cy="1280888"/>
          </a:xfrm>
        </p:spPr>
        <p:txBody>
          <a:bodyPr anchor="ctr"/>
          <a:lstStyle>
            <a:lvl1pPr algn="ctr">
              <a:defRPr sz="2100" baseline="0">
                <a:solidFill>
                  <a:schemeClr val="tx1"/>
                </a:solidFill>
                <a:latin typeface="+mj-lt"/>
                <a:ea typeface="+mj-ea"/>
              </a:defRPr>
            </a:lvl1pPr>
          </a:lstStyle>
          <a:p>
            <a:r>
              <a:rPr lang="zh-CN" altLang="en-US"/>
              <a:t>单击此处编辑母版标题样式</a:t>
            </a:r>
            <a:endParaRPr lang="en-US" dirty="0"/>
          </a:p>
        </p:txBody>
      </p:sp>
    </p:spTree>
    <p:extLst>
      <p:ext uri="{BB962C8B-B14F-4D97-AF65-F5344CB8AC3E}">
        <p14:creationId xmlns:p14="http://schemas.microsoft.com/office/powerpoint/2010/main" val="2695717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标题和内容">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45050A8B-65E7-4672-9976-F9678ACCF210}"/>
              </a:ext>
            </a:extLst>
          </p:cNvPr>
          <p:cNvSpPr>
            <a:spLocks noGrp="1"/>
          </p:cNvSpPr>
          <p:nvPr>
            <p:ph type="title"/>
          </p:nvPr>
        </p:nvSpPr>
        <p:spPr/>
        <p:txBody>
          <a:bodyPr/>
          <a:lstStyle/>
          <a:p>
            <a:r>
              <a:rPr lang="zh-CN" altLang="en-US"/>
              <a:t>单击此处编辑母版标题样式</a:t>
            </a:r>
          </a:p>
        </p:txBody>
      </p:sp>
      <p:sp>
        <p:nvSpPr>
          <p:cNvPr id="8" name="Text Placeholder 12">
            <a:extLst>
              <a:ext uri="{FF2B5EF4-FFF2-40B4-BE49-F238E27FC236}">
                <a16:creationId xmlns:a16="http://schemas.microsoft.com/office/drawing/2014/main" id="{B69B4C9B-667A-475B-923C-B441E63112E2}"/>
              </a:ext>
            </a:extLst>
          </p:cNvPr>
          <p:cNvSpPr>
            <a:spLocks noGrp="1"/>
          </p:cNvSpPr>
          <p:nvPr>
            <p:ph idx="1"/>
          </p:nvPr>
        </p:nvSpPr>
        <p:spPr bwMode="auto">
          <a:xfrm>
            <a:off x="609600" y="990600"/>
            <a:ext cx="10972800"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baseline="0">
                <a:latin typeface="+mn-lt"/>
              </a:defRPr>
            </a:lvl1pPr>
            <a:lvl2pPr>
              <a:defRPr baseline="0">
                <a:latin typeface="+mn-lt"/>
              </a:defRPr>
            </a:lvl2pPr>
            <a:lvl3pPr>
              <a:defRPr baseline="0">
                <a:latin typeface="+mn-lt"/>
              </a:defRPr>
            </a:lvl3pPr>
            <a:lvl4pPr>
              <a:defRPr baseline="0">
                <a:latin typeface="+mn-lt"/>
              </a:defRPr>
            </a:lvl4pPr>
            <a:lvl5pPr>
              <a:defRPr baseline="0">
                <a:latin typeface="+mn-lt"/>
              </a:defRPr>
            </a:lvl5pPr>
          </a:lstStyle>
          <a:p>
            <a:pPr lvl="0"/>
            <a:r>
              <a:rPr lang="zh-CN" altLang="en-US"/>
              <a:t>编辑母版文本样式</a:t>
            </a:r>
          </a:p>
          <a:p>
            <a:pPr lvl="1"/>
            <a:r>
              <a:rPr lang="zh-CN" altLang="en-US"/>
              <a:t>第二级</a:t>
            </a:r>
          </a:p>
          <a:p>
            <a:pPr lvl="2"/>
            <a:r>
              <a:rPr lang="zh-CN" altLang="en-US"/>
              <a:t>第三级</a:t>
            </a:r>
          </a:p>
        </p:txBody>
      </p:sp>
    </p:spTree>
    <p:extLst>
      <p:ext uri="{BB962C8B-B14F-4D97-AF65-F5344CB8AC3E}">
        <p14:creationId xmlns:p14="http://schemas.microsoft.com/office/powerpoint/2010/main" val="2701897484"/>
      </p:ext>
    </p:extLst>
  </p:cSld>
  <p:clrMapOvr>
    <a:masterClrMapping/>
  </p:clrMapOvr>
  <p:hf hdr="0" ftr="0" dt="0"/>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Just Title">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A7A3B309-5F91-4EC3-B303-AAA2C66728F2}"/>
              </a:ext>
            </a:extLst>
          </p:cNvPr>
          <p:cNvSpPr>
            <a:spLocks noGrp="1"/>
          </p:cNvSpPr>
          <p:nvPr>
            <p:ph type="title"/>
          </p:nvPr>
        </p:nvSpPr>
        <p:spPr/>
        <p:txBody>
          <a:bodyPr/>
          <a:lstStyle/>
          <a:p>
            <a:r>
              <a:rPr lang="zh-CN" altLang="en-US"/>
              <a:t>单击此处编辑母版标题样式</a:t>
            </a:r>
          </a:p>
        </p:txBody>
      </p:sp>
    </p:spTree>
    <p:extLst>
      <p:ext uri="{BB962C8B-B14F-4D97-AF65-F5344CB8AC3E}">
        <p14:creationId xmlns:p14="http://schemas.microsoft.com/office/powerpoint/2010/main" val="2132647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两栏内容">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82554C09-2158-4702-9B4A-E0C68913C689}"/>
              </a:ext>
            </a:extLst>
          </p:cNvPr>
          <p:cNvSpPr>
            <a:spLocks noGrp="1"/>
          </p:cNvSpPr>
          <p:nvPr>
            <p:ph idx="1"/>
          </p:nvPr>
        </p:nvSpPr>
        <p:spPr bwMode="auto">
          <a:xfrm>
            <a:off x="609600" y="1066801"/>
            <a:ext cx="5486400" cy="51815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baseline="0">
                <a:latin typeface="+mn-lt"/>
              </a:defRPr>
            </a:lvl1pPr>
            <a:lvl2pPr>
              <a:defRPr baseline="0">
                <a:latin typeface="+mn-lt"/>
              </a:defRPr>
            </a:lvl2pPr>
            <a:lvl3pPr>
              <a:defRPr baseline="0">
                <a:latin typeface="+mn-lt"/>
              </a:defRPr>
            </a:lvl3pPr>
            <a:lvl4pPr>
              <a:defRPr baseline="0">
                <a:latin typeface="+mn-lt"/>
              </a:defRPr>
            </a:lvl4pPr>
            <a:lvl5pPr>
              <a:defRPr baseline="0">
                <a:latin typeface="+mn-lt"/>
              </a:defRPr>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p:txBody>
      </p:sp>
      <p:sp>
        <p:nvSpPr>
          <p:cNvPr id="8" name="Text Placeholder 12">
            <a:extLst>
              <a:ext uri="{FF2B5EF4-FFF2-40B4-BE49-F238E27FC236}">
                <a16:creationId xmlns:a16="http://schemas.microsoft.com/office/drawing/2014/main" id="{6DDB8618-EAD8-4F6C-91B0-8D6B79685A8E}"/>
              </a:ext>
            </a:extLst>
          </p:cNvPr>
          <p:cNvSpPr>
            <a:spLocks noGrp="1"/>
          </p:cNvSpPr>
          <p:nvPr>
            <p:ph idx="10"/>
          </p:nvPr>
        </p:nvSpPr>
        <p:spPr bwMode="auto">
          <a:xfrm>
            <a:off x="6248400" y="1066800"/>
            <a:ext cx="5334000" cy="5181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p:txBody>
      </p:sp>
      <p:sp>
        <p:nvSpPr>
          <p:cNvPr id="3" name="标题 2">
            <a:extLst>
              <a:ext uri="{FF2B5EF4-FFF2-40B4-BE49-F238E27FC236}">
                <a16:creationId xmlns:a16="http://schemas.microsoft.com/office/drawing/2014/main" id="{63866493-C33C-47CF-99CE-6E19EE056D71}"/>
              </a:ext>
            </a:extLst>
          </p:cNvPr>
          <p:cNvSpPr>
            <a:spLocks noGrp="1"/>
          </p:cNvSpPr>
          <p:nvPr>
            <p:ph type="title"/>
          </p:nvPr>
        </p:nvSpPr>
        <p:spPr/>
        <p:txBody>
          <a:bodyPr/>
          <a:lstStyle/>
          <a:p>
            <a:r>
              <a:rPr lang="zh-CN" altLang="en-US"/>
              <a:t>单击此处编辑母版标题样式</a:t>
            </a:r>
            <a:endParaRPr lang="zh-CN" altLang="en-US" dirty="0"/>
          </a:p>
        </p:txBody>
      </p:sp>
      <p:cxnSp>
        <p:nvCxnSpPr>
          <p:cNvPr id="6" name="直接连接符 5">
            <a:extLst>
              <a:ext uri="{FF2B5EF4-FFF2-40B4-BE49-F238E27FC236}">
                <a16:creationId xmlns:a16="http://schemas.microsoft.com/office/drawing/2014/main" id="{8BBF6941-949E-4A04-9A27-6C5758225CF1}"/>
              </a:ext>
            </a:extLst>
          </p:cNvPr>
          <p:cNvCxnSpPr/>
          <p:nvPr/>
        </p:nvCxnSpPr>
        <p:spPr>
          <a:xfrm>
            <a:off x="6172200" y="1066800"/>
            <a:ext cx="0" cy="518160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06902531"/>
      </p:ext>
    </p:extLst>
  </p:cSld>
  <p:clrMapOvr>
    <a:masterClrMapping/>
  </p:clrMapOvr>
  <p:hf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wo Content Text_IMG">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82554C09-2158-4702-9B4A-E0C68913C689}"/>
              </a:ext>
            </a:extLst>
          </p:cNvPr>
          <p:cNvSpPr>
            <a:spLocks noGrp="1"/>
          </p:cNvSpPr>
          <p:nvPr>
            <p:ph idx="1"/>
          </p:nvPr>
        </p:nvSpPr>
        <p:spPr bwMode="auto">
          <a:xfrm>
            <a:off x="609599" y="990600"/>
            <a:ext cx="5885795" cy="5410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defRPr baseline="0">
                <a:latin typeface="+mn-lt"/>
              </a:defRPr>
            </a:lvl1pPr>
            <a:lvl2pPr>
              <a:defRPr baseline="0">
                <a:latin typeface="+mn-lt"/>
              </a:defRPr>
            </a:lvl2pPr>
            <a:lvl3pPr>
              <a:defRPr baseline="0">
                <a:latin typeface="+mn-lt"/>
              </a:defRPr>
            </a:lvl3pPr>
            <a:lvl4pPr>
              <a:defRPr baseline="0">
                <a:latin typeface="+mn-lt"/>
              </a:defRPr>
            </a:lvl4pPr>
            <a:lvl5pPr>
              <a:defRPr baseline="0">
                <a:latin typeface="+mn-lt"/>
              </a:defRPr>
            </a:lvl5pPr>
          </a:lstStyle>
          <a:p>
            <a:pPr lvl="0"/>
            <a:r>
              <a:rPr lang="zh-CN" altLang="en-US"/>
              <a:t>编辑母版文本样式</a:t>
            </a:r>
          </a:p>
          <a:p>
            <a:pPr lvl="1"/>
            <a:r>
              <a:rPr lang="zh-CN" altLang="en-US"/>
              <a:t>第二级</a:t>
            </a:r>
          </a:p>
          <a:p>
            <a:pPr lvl="2"/>
            <a:r>
              <a:rPr lang="zh-CN" altLang="en-US"/>
              <a:t>第三级</a:t>
            </a:r>
          </a:p>
          <a:p>
            <a:pPr lvl="3"/>
            <a:r>
              <a:rPr lang="zh-CN" altLang="en-US"/>
              <a:t>第四级</a:t>
            </a:r>
          </a:p>
        </p:txBody>
      </p:sp>
      <p:sp>
        <p:nvSpPr>
          <p:cNvPr id="3" name="标题 2">
            <a:extLst>
              <a:ext uri="{FF2B5EF4-FFF2-40B4-BE49-F238E27FC236}">
                <a16:creationId xmlns:a16="http://schemas.microsoft.com/office/drawing/2014/main" id="{63866493-C33C-47CF-99CE-6E19EE056D71}"/>
              </a:ext>
            </a:extLst>
          </p:cNvPr>
          <p:cNvSpPr>
            <a:spLocks noGrp="1"/>
          </p:cNvSpPr>
          <p:nvPr>
            <p:ph type="title"/>
          </p:nvPr>
        </p:nvSpPr>
        <p:spPr/>
        <p:txBody>
          <a:bodyPr/>
          <a:lstStyle/>
          <a:p>
            <a:r>
              <a:rPr lang="zh-CN" altLang="en-US"/>
              <a:t>单击此处编辑母版标题样式</a:t>
            </a:r>
          </a:p>
        </p:txBody>
      </p:sp>
      <p:cxnSp>
        <p:nvCxnSpPr>
          <p:cNvPr id="4" name="直接连接符 3">
            <a:extLst>
              <a:ext uri="{FF2B5EF4-FFF2-40B4-BE49-F238E27FC236}">
                <a16:creationId xmlns:a16="http://schemas.microsoft.com/office/drawing/2014/main" id="{F4E9E31A-5EEF-4165-B7AF-A4322917E67F}"/>
              </a:ext>
            </a:extLst>
          </p:cNvPr>
          <p:cNvCxnSpPr>
            <a:cxnSpLocks/>
          </p:cNvCxnSpPr>
          <p:nvPr/>
        </p:nvCxnSpPr>
        <p:spPr>
          <a:xfrm>
            <a:off x="6553200" y="1066800"/>
            <a:ext cx="0" cy="5334000"/>
          </a:xfrm>
          <a:prstGeom prst="line">
            <a:avLst/>
          </a:prstGeom>
        </p:spPr>
        <p:style>
          <a:lnRef idx="1">
            <a:schemeClr val="accent1"/>
          </a:lnRef>
          <a:fillRef idx="0">
            <a:schemeClr val="accent1"/>
          </a:fillRef>
          <a:effectRef idx="0">
            <a:schemeClr val="accent1"/>
          </a:effectRef>
          <a:fontRef idx="minor">
            <a:schemeClr val="tx1"/>
          </a:fontRef>
        </p:style>
      </p:cxnSp>
      <p:cxnSp>
        <p:nvCxnSpPr>
          <p:cNvPr id="5" name="直接连接符 4">
            <a:extLst>
              <a:ext uri="{FF2B5EF4-FFF2-40B4-BE49-F238E27FC236}">
                <a16:creationId xmlns:a16="http://schemas.microsoft.com/office/drawing/2014/main" id="{2FE90E94-811F-4799-A62A-EF3056C442C4}"/>
              </a:ext>
            </a:extLst>
          </p:cNvPr>
          <p:cNvCxnSpPr/>
          <p:nvPr userDrawn="1"/>
        </p:nvCxnSpPr>
        <p:spPr>
          <a:xfrm>
            <a:off x="7112000" y="1219200"/>
            <a:ext cx="0" cy="493776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0957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p:cSld name="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6449114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sp>
        <p:nvSpPr>
          <p:cNvPr id="4" name="Rectangle 10"/>
          <p:cNvSpPr/>
          <p:nvPr/>
        </p:nvSpPr>
        <p:spPr>
          <a:xfrm>
            <a:off x="999067" y="2438403"/>
            <a:ext cx="9753600" cy="1956197"/>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5" name="Rectangle 11"/>
          <p:cNvSpPr/>
          <p:nvPr/>
        </p:nvSpPr>
        <p:spPr>
          <a:xfrm>
            <a:off x="304800" y="673896"/>
            <a:ext cx="7213600" cy="719623"/>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sz="3600">
              <a:solidFill>
                <a:srgbClr val="FFFFFF"/>
              </a:solidFill>
            </a:endParaRPr>
          </a:p>
        </p:txBody>
      </p:sp>
      <p:sp>
        <p:nvSpPr>
          <p:cNvPr id="6" name="Rectangle 14"/>
          <p:cNvSpPr/>
          <p:nvPr/>
        </p:nvSpPr>
        <p:spPr>
          <a:xfrm>
            <a:off x="999067" y="2438403"/>
            <a:ext cx="304800" cy="1956197"/>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7" name="Rectangle 15"/>
          <p:cNvSpPr/>
          <p:nvPr/>
        </p:nvSpPr>
        <p:spPr>
          <a:xfrm>
            <a:off x="359806" y="665099"/>
            <a:ext cx="187820" cy="73123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8" name="Title 7"/>
          <p:cNvSpPr>
            <a:spLocks noGrp="1"/>
          </p:cNvSpPr>
          <p:nvPr>
            <p:ph type="ctrTitle"/>
          </p:nvPr>
        </p:nvSpPr>
        <p:spPr>
          <a:xfrm>
            <a:off x="1418167" y="2676527"/>
            <a:ext cx="9144000" cy="1514475"/>
          </a:xfrm>
        </p:spPr>
        <p:txBody>
          <a:bodyPr anchor="ctr"/>
          <a:lstStyle>
            <a:lvl1pPr algn="ctr">
              <a:defRPr sz="3600">
                <a:solidFill>
                  <a:schemeClr val="tx1"/>
                </a:solidFill>
                <a:latin typeface="微软雅黑" panose="020B0503020204020204" pitchFamily="34" charset="-122"/>
                <a:ea typeface="微软雅黑" panose="020B0503020204020204" pitchFamily="34" charset="-122"/>
              </a:defRPr>
            </a:lvl1pPr>
          </a:lstStyle>
          <a:p>
            <a:endParaRPr lang="en-US" dirty="0"/>
          </a:p>
        </p:txBody>
      </p:sp>
      <p:sp>
        <p:nvSpPr>
          <p:cNvPr id="9" name="Subtitle 8"/>
          <p:cNvSpPr>
            <a:spLocks noGrp="1"/>
          </p:cNvSpPr>
          <p:nvPr>
            <p:ph type="subTitle" idx="1"/>
          </p:nvPr>
        </p:nvSpPr>
        <p:spPr>
          <a:xfrm>
            <a:off x="563006" y="726666"/>
            <a:ext cx="6853796" cy="568735"/>
          </a:xfrm>
        </p:spPr>
        <p:txBody>
          <a:bodyPr anchor="ctr"/>
          <a:lstStyle>
            <a:lvl1pPr marL="0" indent="0" algn="ctr">
              <a:buNone/>
              <a:defRPr sz="2400">
                <a:solidFill>
                  <a:schemeClr val="tx2"/>
                </a:solidFill>
                <a:latin typeface="华文细黑" panose="02010600040101010101" pitchFamily="2" charset="-122"/>
                <a:ea typeface="华文细黑" panose="02010600040101010101" pitchFamily="2" charset="-122"/>
                <a:cs typeface="+mj-cs"/>
              </a:defRPr>
            </a:lvl1pPr>
            <a:lvl2pPr marL="342900" indent="0" algn="ctr">
              <a:buNone/>
            </a:lvl2pPr>
            <a:lvl3pPr marL="685800" indent="0" algn="ctr">
              <a:buNone/>
            </a:lvl3pPr>
            <a:lvl4pPr marL="1028700" indent="0" algn="ctr">
              <a:buNone/>
            </a:lvl4pPr>
            <a:lvl5pPr marL="1371600" indent="0" algn="ctr">
              <a:buNone/>
            </a:lvl5pPr>
            <a:lvl6pPr marL="1714500" indent="0" algn="ctr">
              <a:buNone/>
            </a:lvl6pPr>
            <a:lvl7pPr marL="2057400" indent="0" algn="ctr">
              <a:buNone/>
            </a:lvl7pPr>
            <a:lvl8pPr marL="2400300" indent="0" algn="ctr">
              <a:buNone/>
            </a:lvl8pPr>
            <a:lvl9pPr marL="2743200" indent="0" algn="ctr">
              <a:buNone/>
            </a:lvl9pPr>
          </a:lstStyle>
          <a:p>
            <a:endParaRPr lang="en-US" dirty="0"/>
          </a:p>
        </p:txBody>
      </p:sp>
      <p:sp>
        <p:nvSpPr>
          <p:cNvPr id="25" name="Text Placeholder 24"/>
          <p:cNvSpPr>
            <a:spLocks noGrp="1"/>
          </p:cNvSpPr>
          <p:nvPr>
            <p:ph type="body" sz="quarter" idx="10"/>
          </p:nvPr>
        </p:nvSpPr>
        <p:spPr>
          <a:xfrm>
            <a:off x="2946402" y="4800600"/>
            <a:ext cx="6737351" cy="1600200"/>
          </a:xfrm>
        </p:spPr>
        <p:txBody>
          <a:bodyPr/>
          <a:lstStyle>
            <a:lvl1pPr marL="0" indent="0" algn="ctr">
              <a:buNone/>
              <a:defRPr sz="2400">
                <a:solidFill>
                  <a:schemeClr val="accent1">
                    <a:lumMod val="60000"/>
                    <a:lumOff val="40000"/>
                  </a:schemeClr>
                </a:solidFill>
                <a:latin typeface="+mn-ea"/>
                <a:ea typeface="+mn-ea"/>
              </a:defRPr>
            </a:lvl1pPr>
          </a:lstStyle>
          <a:p>
            <a:pPr lvl="0"/>
            <a:endParaRPr lang="zh-CN" altLang="en-US" dirty="0"/>
          </a:p>
        </p:txBody>
      </p:sp>
    </p:spTree>
    <p:extLst>
      <p:ext uri="{BB962C8B-B14F-4D97-AF65-F5344CB8AC3E}">
        <p14:creationId xmlns:p14="http://schemas.microsoft.com/office/powerpoint/2010/main" val="9304917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微软雅黑" panose="020B0503020204020204" pitchFamily="34" charset="-122"/>
                <a:ea typeface="微软雅黑" panose="020B0503020204020204" pitchFamily="34" charset="-122"/>
              </a:defRPr>
            </a:lvl1pPr>
          </a:lstStyle>
          <a:p>
            <a:r>
              <a:rPr lang="en-US" dirty="0"/>
              <a:t>Click to edit Master title style</a:t>
            </a:r>
          </a:p>
        </p:txBody>
      </p:sp>
      <p:sp>
        <p:nvSpPr>
          <p:cNvPr id="8" name="Content Placeholder 7"/>
          <p:cNvSpPr>
            <a:spLocks noGrp="1"/>
          </p:cNvSpPr>
          <p:nvPr>
            <p:ph sz="quarter" idx="1"/>
          </p:nvPr>
        </p:nvSpPr>
        <p:spPr>
          <a:xfrm>
            <a:off x="609600" y="1219200"/>
            <a:ext cx="10972800" cy="4937760"/>
          </a:xfrm>
        </p:spPr>
        <p:txBody>
          <a:bodyPr/>
          <a:lstStyle>
            <a:lvl1pPr>
              <a:defRPr>
                <a:latin typeface="华文楷体" panose="02010600040101010101" pitchFamily="2" charset="-122"/>
                <a:ea typeface="华文楷体" panose="02010600040101010101" pitchFamily="2" charset="-122"/>
              </a:defRPr>
            </a:lvl1pPr>
            <a:lvl2pPr>
              <a:defRPr sz="2400">
                <a:latin typeface="华文楷体" panose="02010600040101010101" pitchFamily="2" charset="-122"/>
                <a:ea typeface="华文楷体" panose="02010600040101010101" pitchFamily="2" charset="-122"/>
              </a:defRPr>
            </a:lvl2pPr>
            <a:lvl3pPr>
              <a:defRPr sz="2400">
                <a:latin typeface="华文楷体" panose="02010600040101010101" pitchFamily="2" charset="-122"/>
                <a:ea typeface="华文楷体" panose="02010600040101010101" pitchFamily="2" charset="-122"/>
              </a:defRPr>
            </a:lvl3pPr>
            <a:lvl4pPr>
              <a:defRPr sz="1800">
                <a:latin typeface="华文楷体" panose="02010600040101010101" pitchFamily="2" charset="-122"/>
                <a:ea typeface="华文楷体" panose="02010600040101010101" pitchFamily="2" charset="-122"/>
              </a:defRPr>
            </a:lvl4pPr>
            <a:lvl5pPr>
              <a:defRPr sz="1600">
                <a:latin typeface="华文楷体" panose="02010600040101010101" pitchFamily="2" charset="-122"/>
                <a:ea typeface="华文楷体" panose="02010600040101010101" pitchFamily="2" charset="-122"/>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41405079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End">
    <p:spTree>
      <p:nvGrpSpPr>
        <p:cNvPr id="1" name=""/>
        <p:cNvGrpSpPr/>
        <p:nvPr/>
      </p:nvGrpSpPr>
      <p:grpSpPr>
        <a:xfrm>
          <a:off x="0" y="0"/>
          <a:ext cx="0" cy="0"/>
          <a:chOff x="0" y="0"/>
          <a:chExt cx="0" cy="0"/>
        </a:xfrm>
      </p:grpSpPr>
      <p:sp>
        <p:nvSpPr>
          <p:cNvPr id="4" name="Rectangle 3"/>
          <p:cNvSpPr/>
          <p:nvPr userDrawn="1"/>
        </p:nvSpPr>
        <p:spPr>
          <a:xfrm>
            <a:off x="4876800" y="3048003"/>
            <a:ext cx="3048000" cy="646331"/>
          </a:xfrm>
          <a:prstGeom prst="rect">
            <a:avLst/>
          </a:prstGeom>
        </p:spPr>
        <p:txBody>
          <a:bodyPr wrap="square">
            <a:spAutoFit/>
          </a:bodyPr>
          <a:lstStyle/>
          <a:p>
            <a:r>
              <a:rPr lang="zh-CN" altLang="en-US" sz="3600" dirty="0">
                <a:latin typeface="华文楷体" panose="02010600040101010101" pitchFamily="2" charset="-122"/>
                <a:ea typeface="华文楷体" panose="02010600040101010101" pitchFamily="2" charset="-122"/>
              </a:rPr>
              <a:t>谢  谢</a:t>
            </a:r>
            <a:endParaRPr lang="en-US" altLang="zh-CN" sz="3600" dirty="0">
              <a:latin typeface="华文楷体" panose="02010600040101010101" pitchFamily="2" charset="-122"/>
              <a:ea typeface="华文楷体" panose="02010600040101010101" pitchFamily="2" charset="-122"/>
            </a:endParaRPr>
          </a:p>
        </p:txBody>
      </p:sp>
    </p:spTree>
    <p:extLst>
      <p:ext uri="{BB962C8B-B14F-4D97-AF65-F5344CB8AC3E}">
        <p14:creationId xmlns:p14="http://schemas.microsoft.com/office/powerpoint/2010/main" val="26795362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Subsection">
    <p:spTree>
      <p:nvGrpSpPr>
        <p:cNvPr id="1" name=""/>
        <p:cNvGrpSpPr/>
        <p:nvPr/>
      </p:nvGrpSpPr>
      <p:grpSpPr>
        <a:xfrm>
          <a:off x="0" y="0"/>
          <a:ext cx="0" cy="0"/>
          <a:chOff x="0" y="0"/>
          <a:chExt cx="0" cy="0"/>
        </a:xfrm>
      </p:grpSpPr>
      <p:sp>
        <p:nvSpPr>
          <p:cNvPr id="4" name="Rectangle 10"/>
          <p:cNvSpPr/>
          <p:nvPr/>
        </p:nvSpPr>
        <p:spPr>
          <a:xfrm>
            <a:off x="999067" y="2438403"/>
            <a:ext cx="9753600" cy="1956197"/>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6" name="Rectangle 14"/>
          <p:cNvSpPr/>
          <p:nvPr/>
        </p:nvSpPr>
        <p:spPr>
          <a:xfrm>
            <a:off x="999067" y="2438403"/>
            <a:ext cx="304800" cy="1956197"/>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lvl1pPr>
              <a:defRPr>
                <a:solidFill>
                  <a:schemeClr val="tx1"/>
                </a:solidFill>
                <a:latin typeface="Cambria" panose="02040503050406030204" pitchFamily="18" charset="0"/>
              </a:defRPr>
            </a:lvl1pPr>
            <a:lvl2pPr marL="742950" indent="-285750">
              <a:defRPr>
                <a:solidFill>
                  <a:schemeClr val="tx1"/>
                </a:solidFill>
                <a:latin typeface="Cambria" panose="02040503050406030204" pitchFamily="18" charset="0"/>
              </a:defRPr>
            </a:lvl2pPr>
            <a:lvl3pPr marL="1143000" indent="-228600">
              <a:defRPr>
                <a:solidFill>
                  <a:schemeClr val="tx1"/>
                </a:solidFill>
                <a:latin typeface="Cambria" panose="02040503050406030204" pitchFamily="18" charset="0"/>
              </a:defRPr>
            </a:lvl3pPr>
            <a:lvl4pPr marL="1600200" indent="-228600">
              <a:defRPr>
                <a:solidFill>
                  <a:schemeClr val="tx1"/>
                </a:solidFill>
                <a:latin typeface="Cambria" panose="02040503050406030204" pitchFamily="18" charset="0"/>
              </a:defRPr>
            </a:lvl4pPr>
            <a:lvl5pPr marL="2057400" indent="-228600">
              <a:defRPr>
                <a:solidFill>
                  <a:schemeClr val="tx1"/>
                </a:solidFill>
                <a:latin typeface="Cambria" panose="02040503050406030204" pitchFamily="18" charset="0"/>
              </a:defRPr>
            </a:lvl5pPr>
            <a:lvl6pPr marL="2514600" indent="-228600" fontAlgn="base">
              <a:spcBef>
                <a:spcPct val="0"/>
              </a:spcBef>
              <a:spcAft>
                <a:spcPct val="0"/>
              </a:spcAft>
              <a:defRPr>
                <a:solidFill>
                  <a:schemeClr val="tx1"/>
                </a:solidFill>
                <a:latin typeface="Cambria" panose="02040503050406030204" pitchFamily="18" charset="0"/>
              </a:defRPr>
            </a:lvl6pPr>
            <a:lvl7pPr marL="2971800" indent="-228600" fontAlgn="base">
              <a:spcBef>
                <a:spcPct val="0"/>
              </a:spcBef>
              <a:spcAft>
                <a:spcPct val="0"/>
              </a:spcAft>
              <a:defRPr>
                <a:solidFill>
                  <a:schemeClr val="tx1"/>
                </a:solidFill>
                <a:latin typeface="Cambria" panose="02040503050406030204" pitchFamily="18" charset="0"/>
              </a:defRPr>
            </a:lvl7pPr>
            <a:lvl8pPr marL="3429000" indent="-228600" fontAlgn="base">
              <a:spcBef>
                <a:spcPct val="0"/>
              </a:spcBef>
              <a:spcAft>
                <a:spcPct val="0"/>
              </a:spcAft>
              <a:defRPr>
                <a:solidFill>
                  <a:schemeClr val="tx1"/>
                </a:solidFill>
                <a:latin typeface="Cambria" panose="02040503050406030204" pitchFamily="18" charset="0"/>
              </a:defRPr>
            </a:lvl8pPr>
            <a:lvl9pPr marL="3886200" indent="-228600" fontAlgn="base">
              <a:spcBef>
                <a:spcPct val="0"/>
              </a:spcBef>
              <a:spcAft>
                <a:spcPct val="0"/>
              </a:spcAft>
              <a:defRPr>
                <a:solidFill>
                  <a:schemeClr val="tx1"/>
                </a:solidFill>
                <a:latin typeface="Cambria" panose="02040503050406030204" pitchFamily="18" charset="0"/>
              </a:defRPr>
            </a:lvl9pPr>
          </a:lstStyle>
          <a:p>
            <a:pPr algn="ctr" eaLnBrk="1" hangingPunct="1">
              <a:defRPr/>
            </a:pPr>
            <a:endParaRPr lang="zh-CN" altLang="zh-CN">
              <a:solidFill>
                <a:srgbClr val="FFFFFF"/>
              </a:solidFill>
            </a:endParaRPr>
          </a:p>
        </p:txBody>
      </p:sp>
      <p:sp>
        <p:nvSpPr>
          <p:cNvPr id="8" name="Title 7"/>
          <p:cNvSpPr>
            <a:spLocks noGrp="1"/>
          </p:cNvSpPr>
          <p:nvPr>
            <p:ph type="ctrTitle"/>
          </p:nvPr>
        </p:nvSpPr>
        <p:spPr>
          <a:xfrm>
            <a:off x="1418167" y="2676527"/>
            <a:ext cx="9144000" cy="1514475"/>
          </a:xfrm>
        </p:spPr>
        <p:txBody>
          <a:bodyPr anchor="ctr"/>
          <a:lstStyle>
            <a:lvl1pPr algn="ctr">
              <a:defRPr sz="2800">
                <a:solidFill>
                  <a:schemeClr val="tx1"/>
                </a:solidFill>
                <a:latin typeface="微软雅黑" panose="020B0503020204020204" pitchFamily="34" charset="-122"/>
                <a:ea typeface="微软雅黑" panose="020B0503020204020204" pitchFamily="34" charset="-122"/>
              </a:defRPr>
            </a:lvl1pPr>
          </a:lstStyle>
          <a:p>
            <a:endParaRPr lang="en-US" dirty="0"/>
          </a:p>
        </p:txBody>
      </p:sp>
    </p:spTree>
    <p:extLst>
      <p:ext uri="{BB962C8B-B14F-4D97-AF65-F5344CB8AC3E}">
        <p14:creationId xmlns:p14="http://schemas.microsoft.com/office/powerpoint/2010/main" val="80208274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Just Tit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微软雅黑" panose="020B0503020204020204" pitchFamily="34" charset="-122"/>
                <a:ea typeface="微软雅黑" panose="020B0503020204020204" pitchFamily="34" charset="-122"/>
              </a:defRPr>
            </a:lvl1pPr>
          </a:lstStyle>
          <a:p>
            <a:r>
              <a:rPr lang="en-US" altLang="zh-CN" dirty="0"/>
              <a:t>Click to edit Master title style</a:t>
            </a:r>
            <a:endParaRPr lang="zh-CN" altLang="en-US" dirty="0"/>
          </a:p>
        </p:txBody>
      </p:sp>
    </p:spTree>
    <p:extLst>
      <p:ext uri="{BB962C8B-B14F-4D97-AF65-F5344CB8AC3E}">
        <p14:creationId xmlns:p14="http://schemas.microsoft.com/office/powerpoint/2010/main" val="25312587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Two Content Text_IMG">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10972800" cy="914400"/>
          </a:xfrm>
        </p:spPr>
        <p:txBody>
          <a:bodyPr/>
          <a:lstStyle/>
          <a:p>
            <a:r>
              <a:rPr lang="en-US" dirty="0"/>
              <a:t>Click to edit Master title style</a:t>
            </a:r>
          </a:p>
        </p:txBody>
      </p:sp>
      <p:sp>
        <p:nvSpPr>
          <p:cNvPr id="9" name="Content Placeholder 8"/>
          <p:cNvSpPr>
            <a:spLocks noGrp="1"/>
          </p:cNvSpPr>
          <p:nvPr>
            <p:ph sz="quarter" idx="1"/>
          </p:nvPr>
        </p:nvSpPr>
        <p:spPr>
          <a:xfrm>
            <a:off x="609600" y="1219200"/>
            <a:ext cx="6299200" cy="4937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cxnSp>
        <p:nvCxnSpPr>
          <p:cNvPr id="4" name="直接连接符 3"/>
          <p:cNvCxnSpPr/>
          <p:nvPr userDrawn="1"/>
        </p:nvCxnSpPr>
        <p:spPr>
          <a:xfrm>
            <a:off x="7112000" y="1219200"/>
            <a:ext cx="0" cy="493776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350193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empty">
    <p:spTree>
      <p:nvGrpSpPr>
        <p:cNvPr id="1" name=""/>
        <p:cNvGrpSpPr/>
        <p:nvPr/>
      </p:nvGrpSpPr>
      <p:grpSpPr>
        <a:xfrm>
          <a:off x="0" y="0"/>
          <a:ext cx="0" cy="0"/>
          <a:chOff x="0" y="0"/>
          <a:chExt cx="0" cy="0"/>
        </a:xfrm>
      </p:grpSpPr>
    </p:spTree>
    <p:extLst>
      <p:ext uri="{BB962C8B-B14F-4D97-AF65-F5344CB8AC3E}">
        <p14:creationId xmlns:p14="http://schemas.microsoft.com/office/powerpoint/2010/main" val="88268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21"/>
          <p:cNvSpPr>
            <a:spLocks noGrp="1"/>
          </p:cNvSpPr>
          <p:nvPr>
            <p:ph type="title"/>
          </p:nvPr>
        </p:nvSpPr>
        <p:spPr bwMode="auto">
          <a:xfrm>
            <a:off x="609600" y="152401"/>
            <a:ext cx="10972800" cy="733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zh-CN" altLang="en-US" dirty="0"/>
              <a:t>单击此处编辑母版标题样式</a:t>
            </a:r>
            <a:endParaRPr lang="en-US" altLang="zh-CN" dirty="0"/>
          </a:p>
        </p:txBody>
      </p:sp>
      <p:sp>
        <p:nvSpPr>
          <p:cNvPr id="1027" name="Text Placeholder 12"/>
          <p:cNvSpPr>
            <a:spLocks noGrp="1"/>
          </p:cNvSpPr>
          <p:nvPr>
            <p:ph type="body" idx="1"/>
          </p:nvPr>
        </p:nvSpPr>
        <p:spPr bwMode="auto">
          <a:xfrm>
            <a:off x="609600" y="990601"/>
            <a:ext cx="10972800" cy="5410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dirty="0"/>
              <a:t>编辑母版文本样式</a:t>
            </a:r>
          </a:p>
          <a:p>
            <a:pPr lvl="1"/>
            <a:r>
              <a:rPr lang="zh-CN" altLang="en-US" dirty="0"/>
              <a:t>第二级</a:t>
            </a:r>
          </a:p>
          <a:p>
            <a:pPr lvl="2"/>
            <a:r>
              <a:rPr lang="zh-CN" altLang="en-US" dirty="0"/>
              <a:t>第三级</a:t>
            </a:r>
            <a:endParaRPr lang="en-US" altLang="zh-CN" dirty="0"/>
          </a:p>
        </p:txBody>
      </p:sp>
      <p:sp>
        <p:nvSpPr>
          <p:cNvPr id="1032" name="Straight Connector 28"/>
          <p:cNvSpPr>
            <a:spLocks noChangeShapeType="1"/>
          </p:cNvSpPr>
          <p:nvPr/>
        </p:nvSpPr>
        <p:spPr bwMode="auto">
          <a:xfrm>
            <a:off x="609600" y="898949"/>
            <a:ext cx="10972800" cy="0"/>
          </a:xfrm>
          <a:prstGeom prst="line">
            <a:avLst/>
          </a:prstGeom>
          <a:noFill/>
          <a:ln w="9525" algn="ctr">
            <a:solidFill>
              <a:schemeClr val="accent2"/>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9" name="Footer Placeholder 2">
            <a:extLst>
              <a:ext uri="{FF2B5EF4-FFF2-40B4-BE49-F238E27FC236}">
                <a16:creationId xmlns:a16="http://schemas.microsoft.com/office/drawing/2014/main" id="{B4DA9BC6-43CA-408A-BEB7-8746EA49C870}"/>
              </a:ext>
            </a:extLst>
          </p:cNvPr>
          <p:cNvSpPr txBox="1">
            <a:spLocks/>
          </p:cNvSpPr>
          <p:nvPr/>
        </p:nvSpPr>
        <p:spPr>
          <a:xfrm>
            <a:off x="4114800" y="6492877"/>
            <a:ext cx="3962400" cy="365125"/>
          </a:xfrm>
          <a:prstGeom prst="rect">
            <a:avLst/>
          </a:prstGeom>
        </p:spPr>
        <p:txBody>
          <a:bodyPr vert="horz" wrap="square" lIns="0" tIns="0" rIns="0" bIns="0" numCol="1" anchor="ctr" anchorCtr="0" compatLnSpc="1">
            <a:prstTxWarp prst="textNoShape">
              <a:avLst/>
            </a:prstTxWarp>
          </a:bodyPr>
          <a:lstStyle>
            <a:defPPr>
              <a:defRPr lang="en-US"/>
            </a:defPPr>
            <a:lvl1pPr algn="r" rtl="0" eaLnBrk="1" fontAlgn="base" hangingPunct="1">
              <a:spcBef>
                <a:spcPct val="0"/>
              </a:spcBef>
              <a:spcAft>
                <a:spcPct val="0"/>
              </a:spcAft>
              <a:defRPr sz="1400" kern="1200">
                <a:solidFill>
                  <a:schemeClr val="tx2"/>
                </a:solidFill>
                <a:latin typeface="Cambria" panose="02040503050406030204" pitchFamily="18" charset="0"/>
                <a:ea typeface="+mn-ea"/>
                <a:cs typeface="Arial" panose="020B0604020202020204" pitchFamily="34" charset="0"/>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kern="1200">
                <a:solidFill>
                  <a:schemeClr val="tx1"/>
                </a:solidFill>
                <a:latin typeface="Arial" panose="020B0604020202020204" pitchFamily="34" charset="0"/>
                <a:ea typeface="+mn-ea"/>
                <a:cs typeface="Arial" panose="020B0604020202020204" pitchFamily="34" charset="0"/>
              </a:defRPr>
            </a:lvl9pPr>
          </a:lstStyle>
          <a:p>
            <a:pPr algn="ctr">
              <a:defRPr/>
            </a:pPr>
            <a:r>
              <a:rPr lang="en-US" altLang="zh-CN" sz="1050" dirty="0">
                <a:latin typeface="+mn-ea"/>
                <a:ea typeface="+mn-ea"/>
              </a:rPr>
              <a:t>《</a:t>
            </a:r>
            <a:r>
              <a:rPr lang="zh-CN" altLang="en-US" sz="1050" dirty="0">
                <a:latin typeface="+mn-ea"/>
                <a:ea typeface="+mn-ea"/>
              </a:rPr>
              <a:t>深度学习</a:t>
            </a:r>
            <a:r>
              <a:rPr lang="en-US" altLang="zh-CN" sz="1050" dirty="0">
                <a:latin typeface="+mn-ea"/>
                <a:ea typeface="+mn-ea"/>
              </a:rPr>
              <a:t>》</a:t>
            </a:r>
            <a:endParaRPr lang="zh-CN" altLang="zh-CN" sz="1050" dirty="0">
              <a:latin typeface="+mn-ea"/>
              <a:ea typeface="+mn-ea"/>
            </a:endParaRPr>
          </a:p>
        </p:txBody>
      </p:sp>
      <p:sp>
        <p:nvSpPr>
          <p:cNvPr id="13" name="Rectangle 17">
            <a:extLst>
              <a:ext uri="{FF2B5EF4-FFF2-40B4-BE49-F238E27FC236}">
                <a16:creationId xmlns:a16="http://schemas.microsoft.com/office/drawing/2014/main" id="{5ED38AFC-6FCA-41F0-B286-064BF4E13FFB}"/>
              </a:ext>
            </a:extLst>
          </p:cNvPr>
          <p:cNvSpPr/>
          <p:nvPr/>
        </p:nvSpPr>
        <p:spPr>
          <a:xfrm>
            <a:off x="10837268" y="6548479"/>
            <a:ext cx="600000" cy="253916"/>
          </a:xfrm>
          <a:prstGeom prst="rect">
            <a:avLst/>
          </a:prstGeom>
        </p:spPr>
        <p:txBody>
          <a:bodyPr wrap="square" lIns="0" rIns="0" anchor="ctr">
            <a:noAutofit/>
          </a:bodyPr>
          <a:lstStyle/>
          <a:p>
            <a:pPr algn="ctr">
              <a:defRPr/>
            </a:pPr>
            <a:fld id="{7A0AC270-0923-4589-A51D-6091E7C5371F}" type="slidenum">
              <a:rPr lang="zh-CN" altLang="en-US" sz="1050" kern="1200" smtClean="0">
                <a:solidFill>
                  <a:schemeClr val="tx2"/>
                </a:solidFill>
                <a:latin typeface="+mn-ea"/>
                <a:ea typeface="+mn-ea"/>
                <a:cs typeface="Arial" panose="020B0604020202020204" pitchFamily="34" charset="0"/>
              </a:rPr>
              <a:pPr>
                <a:defRPr/>
              </a:pPr>
              <a:t>‹#›</a:t>
            </a:fld>
            <a:endParaRPr lang="en-US" altLang="zh-CN" sz="1050" kern="1200" dirty="0">
              <a:solidFill>
                <a:schemeClr val="tx2"/>
              </a:solidFill>
              <a:latin typeface="+mn-ea"/>
              <a:ea typeface="+mn-ea"/>
              <a:cs typeface="Arial" panose="020B0604020202020204" pitchFamily="34" charset="0"/>
            </a:endParaRPr>
          </a:p>
        </p:txBody>
      </p:sp>
      <p:sp>
        <p:nvSpPr>
          <p:cNvPr id="12" name="Straight Connector 27">
            <a:extLst>
              <a:ext uri="{FF2B5EF4-FFF2-40B4-BE49-F238E27FC236}">
                <a16:creationId xmlns:a16="http://schemas.microsoft.com/office/drawing/2014/main" id="{D59285DE-C1F6-4B21-8CFE-2BDB4A08D1BB}"/>
              </a:ext>
            </a:extLst>
          </p:cNvPr>
          <p:cNvSpPr>
            <a:spLocks noChangeShapeType="1"/>
          </p:cNvSpPr>
          <p:nvPr/>
        </p:nvSpPr>
        <p:spPr bwMode="auto">
          <a:xfrm>
            <a:off x="609600" y="6477000"/>
            <a:ext cx="10972800" cy="0"/>
          </a:xfrm>
          <a:prstGeom prst="line">
            <a:avLst/>
          </a:prstGeom>
          <a:noFill/>
          <a:ln w="9525" algn="ctr">
            <a:solidFill>
              <a:schemeClr val="accent2"/>
            </a:solidFill>
            <a:prstDash val="dash"/>
            <a:round/>
            <a:headEnd/>
            <a:tailEnd/>
          </a:ln>
          <a:extLst>
            <a:ext uri="{909E8E84-426E-40dd-AFC4-6F175D3DCCD1}">
              <a14:hiddenFill xmlns="" xmlns:a14="http://schemas.microsoft.com/office/drawing/2010/main">
                <a:noFill/>
              </a14:hiddenFill>
            </a:ext>
          </a:extLst>
        </p:spPr>
        <p:txBody>
          <a:bodyPr/>
          <a:lstStyle/>
          <a:p>
            <a:endParaRPr lang="zh-CN" altLang="en-US" sz="1050">
              <a:latin typeface="+mn-ea"/>
              <a:ea typeface="+mn-ea"/>
            </a:endParaRPr>
          </a:p>
        </p:txBody>
      </p:sp>
    </p:spTree>
    <p:extLst>
      <p:ext uri="{BB962C8B-B14F-4D97-AF65-F5344CB8AC3E}">
        <p14:creationId xmlns:p14="http://schemas.microsoft.com/office/powerpoint/2010/main" val="1928140722"/>
      </p:ext>
    </p:extLst>
  </p:cSld>
  <p:clrMap bg1="lt1" tx1="dk1" bg2="lt2" tx2="dk2" accent1="accent1" accent2="accent2" accent3="accent3" accent4="accent4" accent5="accent5" accent6="accent6" hlink="hlink" folHlink="folHlink"/>
  <p:sldLayoutIdLst>
    <p:sldLayoutId id="2147483834" r:id="rId1"/>
    <p:sldLayoutId id="2147483835" r:id="rId2"/>
    <p:sldLayoutId id="2147483836" r:id="rId3"/>
    <p:sldLayoutId id="2147483837" r:id="rId4"/>
    <p:sldLayoutId id="2147483838" r:id="rId5"/>
    <p:sldLayoutId id="2147483839" r:id="rId6"/>
    <p:sldLayoutId id="2147483840" r:id="rId7"/>
    <p:sldLayoutId id="2147483841" r:id="rId8"/>
    <p:sldLayoutId id="2147483842" r:id="rId9"/>
    <p:sldLayoutId id="2147483843" r:id="rId10"/>
    <p:sldLayoutId id="2147483831" r:id="rId11"/>
    <p:sldLayoutId id="2147483828" r:id="rId12"/>
    <p:sldLayoutId id="2147483832" r:id="rId13"/>
    <p:sldLayoutId id="2147483830" r:id="rId14"/>
  </p:sldLayoutIdLst>
  <p:hf hdr="0" ftr="0" dt="0"/>
  <p:txStyles>
    <p:titleStyle>
      <a:lvl1pPr algn="l" rtl="0" eaLnBrk="1" fontAlgn="base" hangingPunct="1">
        <a:spcBef>
          <a:spcPct val="0"/>
        </a:spcBef>
        <a:spcAft>
          <a:spcPct val="0"/>
        </a:spcAft>
        <a:defRPr sz="2400" kern="1200">
          <a:solidFill>
            <a:srgbClr val="000000"/>
          </a:solidFill>
          <a:latin typeface="+mj-lt"/>
          <a:ea typeface="+mj-ea"/>
          <a:cs typeface="+mj-cs"/>
        </a:defRPr>
      </a:lvl1pPr>
      <a:lvl2pPr algn="l" rtl="0" eaLnBrk="1" fontAlgn="base" hangingPunct="1">
        <a:spcBef>
          <a:spcPct val="0"/>
        </a:spcBef>
        <a:spcAft>
          <a:spcPct val="0"/>
        </a:spcAft>
        <a:defRPr sz="1519">
          <a:solidFill>
            <a:schemeClr val="tx2"/>
          </a:solidFill>
          <a:latin typeface="Calibri" panose="020F0502020204030204" pitchFamily="34" charset="0"/>
        </a:defRPr>
      </a:lvl2pPr>
      <a:lvl3pPr algn="l" rtl="0" eaLnBrk="1" fontAlgn="base" hangingPunct="1">
        <a:spcBef>
          <a:spcPct val="0"/>
        </a:spcBef>
        <a:spcAft>
          <a:spcPct val="0"/>
        </a:spcAft>
        <a:defRPr sz="1519">
          <a:solidFill>
            <a:schemeClr val="tx2"/>
          </a:solidFill>
          <a:latin typeface="Calibri" panose="020F0502020204030204" pitchFamily="34" charset="0"/>
        </a:defRPr>
      </a:lvl3pPr>
      <a:lvl4pPr algn="l" rtl="0" eaLnBrk="1" fontAlgn="base" hangingPunct="1">
        <a:spcBef>
          <a:spcPct val="0"/>
        </a:spcBef>
        <a:spcAft>
          <a:spcPct val="0"/>
        </a:spcAft>
        <a:defRPr sz="1519">
          <a:solidFill>
            <a:schemeClr val="tx2"/>
          </a:solidFill>
          <a:latin typeface="Calibri" panose="020F0502020204030204" pitchFamily="34" charset="0"/>
        </a:defRPr>
      </a:lvl4pPr>
      <a:lvl5pPr algn="l" rtl="0" eaLnBrk="1" fontAlgn="base" hangingPunct="1">
        <a:spcBef>
          <a:spcPct val="0"/>
        </a:spcBef>
        <a:spcAft>
          <a:spcPct val="0"/>
        </a:spcAft>
        <a:defRPr sz="1519">
          <a:solidFill>
            <a:schemeClr val="tx2"/>
          </a:solidFill>
          <a:latin typeface="Calibri" panose="020F0502020204030204" pitchFamily="34" charset="0"/>
        </a:defRPr>
      </a:lvl5pPr>
      <a:lvl6pPr marL="192881" algn="l" rtl="0" eaLnBrk="1" fontAlgn="base" hangingPunct="1">
        <a:spcBef>
          <a:spcPct val="0"/>
        </a:spcBef>
        <a:spcAft>
          <a:spcPct val="0"/>
        </a:spcAft>
        <a:defRPr sz="1350">
          <a:solidFill>
            <a:schemeClr val="tx2"/>
          </a:solidFill>
          <a:latin typeface="Calibri" panose="020F0502020204030204" pitchFamily="34" charset="0"/>
        </a:defRPr>
      </a:lvl6pPr>
      <a:lvl7pPr marL="385763" algn="l" rtl="0" eaLnBrk="1" fontAlgn="base" hangingPunct="1">
        <a:spcBef>
          <a:spcPct val="0"/>
        </a:spcBef>
        <a:spcAft>
          <a:spcPct val="0"/>
        </a:spcAft>
        <a:defRPr sz="1350">
          <a:solidFill>
            <a:schemeClr val="tx2"/>
          </a:solidFill>
          <a:latin typeface="Calibri" panose="020F0502020204030204" pitchFamily="34" charset="0"/>
        </a:defRPr>
      </a:lvl7pPr>
      <a:lvl8pPr marL="578644" algn="l" rtl="0" eaLnBrk="1" fontAlgn="base" hangingPunct="1">
        <a:spcBef>
          <a:spcPct val="0"/>
        </a:spcBef>
        <a:spcAft>
          <a:spcPct val="0"/>
        </a:spcAft>
        <a:defRPr sz="1350">
          <a:solidFill>
            <a:schemeClr val="tx2"/>
          </a:solidFill>
          <a:latin typeface="Calibri" panose="020F0502020204030204" pitchFamily="34" charset="0"/>
        </a:defRPr>
      </a:lvl8pPr>
      <a:lvl9pPr marL="771525" algn="l" rtl="0" eaLnBrk="1" fontAlgn="base" hangingPunct="1">
        <a:spcBef>
          <a:spcPct val="0"/>
        </a:spcBef>
        <a:spcAft>
          <a:spcPct val="0"/>
        </a:spcAft>
        <a:defRPr sz="1350">
          <a:solidFill>
            <a:schemeClr val="tx2"/>
          </a:solidFill>
          <a:latin typeface="Calibri" panose="020F0502020204030204" pitchFamily="34" charset="0"/>
        </a:defRPr>
      </a:lvl9pPr>
    </p:titleStyle>
    <p:bodyStyle>
      <a:lvl1pPr marL="115193" indent="-115193" algn="l" rtl="0" eaLnBrk="1" fontAlgn="base" hangingPunct="1">
        <a:spcBef>
          <a:spcPts val="254"/>
        </a:spcBef>
        <a:spcAft>
          <a:spcPct val="0"/>
        </a:spcAft>
        <a:buClr>
          <a:srgbClr val="000000"/>
        </a:buClr>
        <a:buSzPct val="76000"/>
        <a:buFont typeface="Wingdings 3" panose="05040102010807070707" pitchFamily="18" charset="2"/>
        <a:buChar char=""/>
        <a:defRPr lang="en-US" altLang="zh-CN" sz="2400" kern="1200" baseline="0" dirty="0" smtClean="0">
          <a:solidFill>
            <a:srgbClr val="C00000"/>
          </a:solidFill>
          <a:latin typeface="+mn-lt"/>
          <a:ea typeface="+mn-ea"/>
          <a:cs typeface="Arial" panose="020B0604020202020204" pitchFamily="34" charset="0"/>
        </a:defRPr>
      </a:lvl1pPr>
      <a:lvl2pPr marL="231056" indent="-115193" algn="l" rtl="0" eaLnBrk="1" fontAlgn="base" hangingPunct="1">
        <a:spcBef>
          <a:spcPts val="211"/>
        </a:spcBef>
        <a:spcAft>
          <a:spcPct val="0"/>
        </a:spcAft>
        <a:buClr>
          <a:srgbClr val="000000"/>
        </a:buClr>
        <a:buSzPct val="76000"/>
        <a:buFont typeface="Wingdings 3" panose="05040102010807070707" pitchFamily="18" charset="2"/>
        <a:buChar char=""/>
        <a:defRPr sz="2100" kern="1200" baseline="0">
          <a:solidFill>
            <a:srgbClr val="000000"/>
          </a:solidFill>
          <a:latin typeface="+mn-lt"/>
          <a:ea typeface="+mn-ea"/>
          <a:cs typeface="+mn-cs"/>
        </a:defRPr>
      </a:lvl2pPr>
      <a:lvl3pPr marL="346919" indent="-96441" algn="l" rtl="0" eaLnBrk="1" fontAlgn="base" hangingPunct="1">
        <a:spcBef>
          <a:spcPts val="211"/>
        </a:spcBef>
        <a:spcAft>
          <a:spcPct val="0"/>
        </a:spcAft>
        <a:buClr>
          <a:srgbClr val="000000"/>
        </a:buClr>
        <a:buSzPct val="76000"/>
        <a:buFont typeface="Wingdings 3" panose="05040102010807070707" pitchFamily="18" charset="2"/>
        <a:buChar char=""/>
        <a:defRPr sz="1800" kern="1200" baseline="0">
          <a:solidFill>
            <a:schemeClr val="accent1"/>
          </a:solidFill>
          <a:latin typeface="+mn-lt"/>
          <a:ea typeface="+mn-ea"/>
          <a:cs typeface="+mn-cs"/>
        </a:defRPr>
      </a:lvl3pPr>
      <a:lvl4pPr marL="462782" indent="-96441" algn="l" rtl="0" eaLnBrk="1" fontAlgn="base" hangingPunct="1">
        <a:spcBef>
          <a:spcPts val="169"/>
        </a:spcBef>
        <a:spcAft>
          <a:spcPct val="0"/>
        </a:spcAft>
        <a:buClr>
          <a:srgbClr val="CF5716"/>
        </a:buClr>
        <a:buSzPct val="70000"/>
        <a:buFont typeface="Wingdings" panose="05000000000000000000" pitchFamily="2" charset="2"/>
        <a:buChar char=""/>
        <a:defRPr sz="1500" kern="1200" baseline="0">
          <a:solidFill>
            <a:schemeClr val="tx1"/>
          </a:solidFill>
          <a:latin typeface="+mn-lt"/>
          <a:ea typeface="+mn-ea"/>
          <a:cs typeface="+mn-cs"/>
        </a:defRPr>
      </a:lvl4pPr>
      <a:lvl5pPr marL="578644" indent="-96441" algn="l" rtl="0" eaLnBrk="1" fontAlgn="base" hangingPunct="1">
        <a:spcBef>
          <a:spcPts val="127"/>
        </a:spcBef>
        <a:spcAft>
          <a:spcPct val="0"/>
        </a:spcAft>
        <a:buClr>
          <a:schemeClr val="accent2"/>
        </a:buClr>
        <a:buSzPct val="70000"/>
        <a:buFont typeface="Wingdings" panose="05000000000000000000" pitchFamily="2" charset="2"/>
        <a:buChar char=""/>
        <a:defRPr sz="1013" kern="1200" baseline="0">
          <a:solidFill>
            <a:schemeClr val="tx1"/>
          </a:solidFill>
          <a:latin typeface="+mn-ea"/>
          <a:ea typeface="+mn-ea"/>
          <a:cs typeface="+mn-cs"/>
        </a:defRPr>
      </a:lvl5pPr>
      <a:lvl6pPr marL="694373" indent="-77153" algn="l" rtl="0" eaLnBrk="1" latinLnBrk="0" hangingPunct="1">
        <a:spcBef>
          <a:spcPts val="127"/>
        </a:spcBef>
        <a:buClr>
          <a:srgbClr val="9FB8CD">
            <a:shade val="75000"/>
          </a:srgbClr>
        </a:buClr>
        <a:buSzPct val="75000"/>
        <a:buFont typeface="Wingdings 3"/>
        <a:buChar char=""/>
        <a:defRPr kumimoji="0" lang="en-US" sz="675" kern="1200" smtClean="0">
          <a:solidFill>
            <a:schemeClr val="tx1"/>
          </a:solidFill>
          <a:latin typeface="+mn-lt"/>
          <a:ea typeface="+mn-ea"/>
          <a:cs typeface="+mn-cs"/>
        </a:defRPr>
      </a:lvl6pPr>
      <a:lvl7pPr marL="771525" indent="-77153" algn="l" rtl="0" eaLnBrk="1" latinLnBrk="0" hangingPunct="1">
        <a:spcBef>
          <a:spcPts val="127"/>
        </a:spcBef>
        <a:buClr>
          <a:srgbClr val="727CA3">
            <a:shade val="75000"/>
          </a:srgbClr>
        </a:buClr>
        <a:buSzPct val="75000"/>
        <a:buFont typeface="Wingdings 3"/>
        <a:buChar char=""/>
        <a:defRPr kumimoji="0" lang="en-US" sz="591" kern="1200" smtClean="0">
          <a:solidFill>
            <a:schemeClr val="tx1"/>
          </a:solidFill>
          <a:latin typeface="+mn-lt"/>
          <a:ea typeface="+mn-ea"/>
          <a:cs typeface="+mn-cs"/>
        </a:defRPr>
      </a:lvl7pPr>
      <a:lvl8pPr marL="848678" indent="-77153" algn="l" rtl="0" eaLnBrk="1" latinLnBrk="0" hangingPunct="1">
        <a:spcBef>
          <a:spcPts val="127"/>
        </a:spcBef>
        <a:buClr>
          <a:prstClr val="white">
            <a:shade val="50000"/>
          </a:prstClr>
        </a:buClr>
        <a:buSzPct val="75000"/>
        <a:buFont typeface="Wingdings 3"/>
        <a:buChar char=""/>
        <a:defRPr kumimoji="0" lang="en-US" sz="591" kern="1200" smtClean="0">
          <a:solidFill>
            <a:schemeClr val="tx1"/>
          </a:solidFill>
          <a:latin typeface="+mn-lt"/>
          <a:ea typeface="+mn-ea"/>
          <a:cs typeface="+mn-cs"/>
        </a:defRPr>
      </a:lvl8pPr>
      <a:lvl9pPr marL="925830" indent="-77153" algn="l" rtl="0" eaLnBrk="1" latinLnBrk="0" hangingPunct="1">
        <a:spcBef>
          <a:spcPts val="127"/>
        </a:spcBef>
        <a:buClr>
          <a:srgbClr val="9FB8CD"/>
        </a:buClr>
        <a:buSzPct val="75000"/>
        <a:buFont typeface="Wingdings 3"/>
        <a:buChar char=""/>
        <a:defRPr kumimoji="0" lang="en-US" sz="506" kern="1200" smtClean="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192881" algn="l" rtl="0" eaLnBrk="1" latinLnBrk="0" hangingPunct="1">
        <a:defRPr kumimoji="0" kern="1200">
          <a:solidFill>
            <a:schemeClr val="tx1"/>
          </a:solidFill>
          <a:latin typeface="+mn-lt"/>
          <a:ea typeface="+mn-ea"/>
          <a:cs typeface="+mn-cs"/>
        </a:defRPr>
      </a:lvl2pPr>
      <a:lvl3pPr marL="385763" algn="l" rtl="0" eaLnBrk="1" latinLnBrk="0" hangingPunct="1">
        <a:defRPr kumimoji="0" kern="1200">
          <a:solidFill>
            <a:schemeClr val="tx1"/>
          </a:solidFill>
          <a:latin typeface="+mn-lt"/>
          <a:ea typeface="+mn-ea"/>
          <a:cs typeface="+mn-cs"/>
        </a:defRPr>
      </a:lvl3pPr>
      <a:lvl4pPr marL="578644" algn="l" rtl="0" eaLnBrk="1" latinLnBrk="0" hangingPunct="1">
        <a:defRPr kumimoji="0" kern="1200">
          <a:solidFill>
            <a:schemeClr val="tx1"/>
          </a:solidFill>
          <a:latin typeface="+mn-lt"/>
          <a:ea typeface="+mn-ea"/>
          <a:cs typeface="+mn-cs"/>
        </a:defRPr>
      </a:lvl4pPr>
      <a:lvl5pPr marL="771525" algn="l" rtl="0" eaLnBrk="1" latinLnBrk="0" hangingPunct="1">
        <a:defRPr kumimoji="0" kern="1200">
          <a:solidFill>
            <a:schemeClr val="tx1"/>
          </a:solidFill>
          <a:latin typeface="+mn-lt"/>
          <a:ea typeface="+mn-ea"/>
          <a:cs typeface="+mn-cs"/>
        </a:defRPr>
      </a:lvl5pPr>
      <a:lvl6pPr marL="964406" algn="l" rtl="0" eaLnBrk="1" latinLnBrk="0" hangingPunct="1">
        <a:defRPr kumimoji="0" kern="1200">
          <a:solidFill>
            <a:schemeClr val="tx1"/>
          </a:solidFill>
          <a:latin typeface="+mn-lt"/>
          <a:ea typeface="+mn-ea"/>
          <a:cs typeface="+mn-cs"/>
        </a:defRPr>
      </a:lvl6pPr>
      <a:lvl7pPr marL="1157288" algn="l" rtl="0" eaLnBrk="1" latinLnBrk="0" hangingPunct="1">
        <a:defRPr kumimoji="0" kern="1200">
          <a:solidFill>
            <a:schemeClr val="tx1"/>
          </a:solidFill>
          <a:latin typeface="+mn-lt"/>
          <a:ea typeface="+mn-ea"/>
          <a:cs typeface="+mn-cs"/>
        </a:defRPr>
      </a:lvl7pPr>
      <a:lvl8pPr marL="1350169" algn="l" rtl="0" eaLnBrk="1" latinLnBrk="0" hangingPunct="1">
        <a:defRPr kumimoji="0" kern="1200">
          <a:solidFill>
            <a:schemeClr val="tx1"/>
          </a:solidFill>
          <a:latin typeface="+mn-lt"/>
          <a:ea typeface="+mn-ea"/>
          <a:cs typeface="+mn-cs"/>
        </a:defRPr>
      </a:lvl8pPr>
      <a:lvl9pPr marL="154305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deeplearning.bnuai.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notesSlide" Target="../notesSlides/notesSlide40.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5" Type="http://schemas.openxmlformats.org/officeDocument/2006/relationships/notesSlide" Target="../notesSlides/notesSlide1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5" Type="http://schemas.openxmlformats.org/officeDocument/2006/relationships/notesSlide" Target="../notesSlides/notesSlide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2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4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notesSlide" Target="../notesSlides/notesSlide1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2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6" Type="http://schemas.openxmlformats.org/officeDocument/2006/relationships/notesSlide" Target="../notesSlides/notesSlide2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1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slideLayout" Target="../slideLayouts/slideLayout4.xml"/><Relationship Id="rId5" Type="http://schemas.openxmlformats.org/officeDocument/2006/relationships/notesSlide" Target="../notesSlides/notesSlide4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notesSlide" Target="../notesSlides/notesSlide1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30.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 Id="rId5" Type="http://schemas.openxmlformats.org/officeDocument/2006/relationships/notesSlide" Target="../notesSlides/notesSlide20.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34.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3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notesSlide" Target="../notesSlides/notesSlide31.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notesSlide" Target="../notesSlides/notesSlide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0.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notesSlide" Target="../notesSlides/notesSlide2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notesSlide" Target="../notesSlides/notesSlide25.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 Id="rId5" Type="http://schemas.openxmlformats.org/officeDocument/2006/relationships/notesSlide" Target="../notesSlides/notesSlide28.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3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notesSlide" Target="../notesSlides/notesSlide36.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3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8.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4.xml"/><Relationship Id="rId5" Type="http://schemas.openxmlformats.org/officeDocument/2006/relationships/notesSlide" Target="../notesSlides/notesSlide4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4.xml"/><Relationship Id="rId5" Type="http://schemas.openxmlformats.org/officeDocument/2006/relationships/notesSlide" Target="../notesSlides/notesSlide4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48.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49.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notesSlide" Target="../notesSlides/notesSlide5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 Id="rId5" Type="http://schemas.openxmlformats.org/officeDocument/2006/relationships/notesSlide" Target="../notesSlides/notesSlide51.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notesSlide" Target="../notesSlides/notesSlide5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 Id="rId3" Type="http://schemas.openxmlformats.org/officeDocument/2006/relationships/notesSlide" Target="../notesSlides/notesSlide55.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notesSlide" Target="../notesSlides/notesSlide5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4.xml"/><Relationship Id="rId3" Type="http://schemas.openxmlformats.org/officeDocument/2006/relationships/notesSlide" Target="../notesSlides/notesSlide5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p:cNvSpPr>
            <a:spLocks noGrp="1"/>
          </p:cNvSpPr>
          <p:nvPr>
            <p:ph type="ctrTitle"/>
          </p:nvPr>
        </p:nvSpPr>
        <p:spPr/>
        <p:txBody>
          <a:bodyPr/>
          <a:lstStyle/>
          <a:p>
            <a:r>
              <a:rPr lang="zh-CN" altLang="en-US" dirty="0"/>
              <a:t>智能体</a:t>
            </a:r>
            <a:endParaRPr lang="zh-CN" altLang="en-US" dirty="0"/>
          </a:p>
        </p:txBody>
      </p:sp>
      <p:sp>
        <p:nvSpPr>
          <p:cNvPr id="6" name="副标题 5"/>
          <p:cNvSpPr>
            <a:spLocks noGrp="1"/>
          </p:cNvSpPr>
          <p:nvPr>
            <p:ph type="subTitle" idx="1"/>
          </p:nvPr>
        </p:nvSpPr>
        <p:spPr/>
        <p:txBody>
          <a:bodyPr/>
          <a:lstStyle/>
          <a:p>
            <a:r>
              <a:rPr lang="zh-CN" altLang="en-US" dirty="0"/>
              <a:t>《深度学习》课程 · 大模型与智能体专题（二）</a:t>
            </a:r>
            <a:endParaRPr lang="zh-CN" altLang="en-US" dirty="0"/>
          </a:p>
        </p:txBody>
      </p:sp>
      <p:sp>
        <p:nvSpPr>
          <p:cNvPr id="15" name="Text Placeholder 14"/>
          <p:cNvSpPr>
            <a:spLocks noGrp="1"/>
          </p:cNvSpPr>
          <p:nvPr>
            <p:ph type="body" sz="quarter" idx="10"/>
          </p:nvPr>
        </p:nvSpPr>
        <p:spPr/>
        <p:txBody>
          <a:bodyPr/>
          <a:lstStyle/>
          <a:p>
            <a:r>
              <a:rPr lang="zh-CN" altLang="en-US" dirty="0"/>
              <a:t>北京师范大学  唐志清</a:t>
            </a:r>
            <a:endParaRPr lang="zh-CN" altLang="en-US" dirty="0"/>
          </a:p>
          <a:p>
            <a:r>
              <a:rPr lang="en-US" altLang="zh-CN" dirty="0">
                <a:hlinkClick r:id="rId3"/>
              </a:rPr>
              <a:t>https://deeplearning.bnuai.com</a:t>
            </a:r>
            <a:endParaRPr lang="zh-CN"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6FF2D2-870A-4155-9AD4-B82794A28EB3}"/>
              </a:ext>
            </a:extLst>
          </p:cNvPr>
          <p:cNvSpPr>
            <a:spLocks noGrp="1"/>
          </p:cNvSpPr>
          <p:nvPr>
            <p:ph type="title"/>
          </p:nvPr>
        </p:nvSpPr>
        <p:spPr/>
        <p:txBody>
          <a:bodyPr/>
          <a:lstStyle/>
          <a:p>
            <a:pPr/>
            <a:r>
              <a:rPr lang="zh-CN" altLang="en-US" dirty="0"/>
              <a:t>从数字到物理：为什么 AI 需要身体</a:t>
            </a:r>
          </a:p>
        </p:txBody>
      </p:sp>
      <p:sp>
        <p:nvSpPr>
          <p:cNvPr id="3" name="导"/>
          <p:cNvSpPr/>
          <p:nvPr/>
        </p:nvSpPr>
        <p:spPr>
          <a:xfrm>
            <a:off x="640080" y="1005840"/>
            <a:ext cx="10972800" cy="914400"/>
          </a:xfrm>
          <a:prstGeom prst="rect">
            <a:avLst/>
          </a:prstGeom>
          <a:noFill/>
          <a:ln w="22225">
            <a:noFill/>
          </a:ln>
        </p:spPr>
        <p:txBody>
          <a:bodyPr wrap="square" lIns="45720" rIns="45720" anchor="t"/>
          <a:lstStyle/>
          <a:p>
            <a:pPr/>
            <a:r>
              <a:rPr lang="zh-CN" altLang="en-US" dirty="0" sz="2000" b="1">
                <a:solidFill>
                  <a:srgbClr val="C00000"/>
                </a:solidFill>
              </a:rPr>
              <a:t>具身智能：</a:t>
            </a:r>
            <a:r>
              <a:rPr lang="zh-CN" altLang="en-US" dirty="0" sz="2000">
                <a:solidFill>
                  <a:srgbClr val="000000"/>
                </a:solidFill>
              </a:rPr>
              <a:t>让 AI 在家里、工厂、医院、街道中感知、学习、行动，与物理世界真实互动</a:t>
            </a:r>
          </a:p>
        </p:txBody>
      </p:sp>
      <p:sp>
        <p:nvSpPr>
          <p:cNvPr id="4" name="悖论"/>
          <p:cNvSpPr/>
          <p:nvPr/>
        </p:nvSpPr>
        <p:spPr>
          <a:xfrm>
            <a:off x="640080" y="1645920"/>
            <a:ext cx="10972800" cy="411480"/>
          </a:xfrm>
          <a:prstGeom prst="rect">
            <a:avLst/>
          </a:prstGeom>
          <a:noFill/>
          <a:ln w="22225">
            <a:noFill/>
          </a:ln>
        </p:spPr>
        <p:txBody>
          <a:bodyPr wrap="square" lIns="45720" rIns="45720" anchor="ctr"/>
          <a:lstStyle/>
          <a:p>
            <a:pPr algn="ctr"/>
            <a:r>
              <a:rPr lang="zh-CN" altLang="en-US" dirty="0" sz="2200" b="1">
                <a:solidFill>
                  <a:srgbClr val="E46C0A"/>
                </a:solidFill>
              </a:rPr>
              <a:t>摩拉维克悖论</a:t>
            </a:r>
          </a:p>
        </p:txBody>
      </p:sp>
      <p:sp>
        <p:nvSpPr>
          <p:cNvPr id="5" name="对计算机相对容易"/>
          <p:cNvSpPr/>
          <p:nvPr/>
        </p:nvSpPr>
        <p:spPr>
          <a:xfrm>
            <a:off x="868680" y="2194560"/>
            <a:ext cx="5120640" cy="2286000"/>
          </a:xfrm>
          <a:prstGeom prst="roundRect">
            <a:avLst/>
          </a:prstGeom>
          <a:solidFill>
            <a:srgbClr val="FFFFFF"/>
          </a:solidFill>
          <a:ln w="22225">
            <a:solidFill>
              <a:srgbClr val="E46C0A"/>
            </a:solidFill>
          </a:ln>
        </p:spPr>
        <p:txBody>
          <a:bodyPr wrap="square" lIns="45720" rIns="45720" anchor="t"/>
          <a:lstStyle/>
          <a:p>
            <a:pPr algn="ctr"/>
            <a:r>
              <a:rPr lang="zh-CN" altLang="en-US" dirty="0" sz="2200" b="1">
                <a:solidFill>
                  <a:srgbClr val="000000"/>
                </a:solidFill>
              </a:rPr>
              <a:t>对计算机相对容易</a:t>
            </a:r>
          </a:p>
          <a:p>
            <a:pPr algn="ctr">
              <a:spcBef>
                <a:spcPts val="300"/>
              </a:spcBef>
            </a:pPr>
            <a:r>
              <a:rPr lang="zh-CN" altLang="en-US" dirty="0" sz="1600">
                <a:solidFill>
                  <a:srgbClr val="595959"/>
                </a:solidFill>
              </a:rPr>
              <a:t>成年人觉得“高级”的事</a:t>
            </a:r>
          </a:p>
          <a:p>
            <a:pPr algn="ctr">
              <a:spcBef>
                <a:spcPts val="1800"/>
              </a:spcBef>
            </a:pPr>
            <a:r>
              <a:rPr lang="zh-CN" altLang="en-US" dirty="0" sz="2800" b="1">
                <a:solidFill>
                  <a:srgbClr val="000000"/>
                </a:solidFill>
              </a:rPr>
              <a:t>下棋  ·  算题  ·  写证明</a:t>
            </a:r>
          </a:p>
        </p:txBody>
      </p:sp>
      <p:sp>
        <p:nvSpPr>
          <p:cNvPr id="6" name="对计算机难得要命"/>
          <p:cNvSpPr/>
          <p:nvPr/>
        </p:nvSpPr>
        <p:spPr>
          <a:xfrm>
            <a:off x="6537959" y="2194560"/>
            <a:ext cx="5120640" cy="2286000"/>
          </a:xfrm>
          <a:prstGeom prst="roundRect">
            <a:avLst/>
          </a:prstGeom>
          <a:solidFill>
            <a:srgbClr val="FBEFE6"/>
          </a:solidFill>
          <a:ln w="22225">
            <a:solidFill>
              <a:srgbClr val="E46C0A"/>
            </a:solidFill>
          </a:ln>
        </p:spPr>
        <p:txBody>
          <a:bodyPr wrap="square" lIns="45720" rIns="45720" anchor="t"/>
          <a:lstStyle/>
          <a:p>
            <a:pPr algn="ctr"/>
            <a:r>
              <a:rPr lang="zh-CN" altLang="en-US" dirty="0" sz="2200" b="1">
                <a:solidFill>
                  <a:srgbClr val="C00000"/>
                </a:solidFill>
              </a:rPr>
              <a:t>对计算机难得要命</a:t>
            </a:r>
          </a:p>
          <a:p>
            <a:pPr algn="ctr">
              <a:spcBef>
                <a:spcPts val="300"/>
              </a:spcBef>
            </a:pPr>
            <a:r>
              <a:rPr lang="zh-CN" altLang="en-US" dirty="0" sz="1600">
                <a:solidFill>
                  <a:srgbClr val="595959"/>
                </a:solidFill>
              </a:rPr>
              <a:t>三岁小孩就会做的事</a:t>
            </a:r>
          </a:p>
          <a:p>
            <a:pPr algn="ctr">
              <a:spcBef>
                <a:spcPts val="1800"/>
              </a:spcBef>
            </a:pPr>
            <a:r>
              <a:rPr lang="zh-CN" altLang="en-US" dirty="0" sz="2800" b="1">
                <a:solidFill>
                  <a:srgbClr val="000000"/>
                </a:solidFill>
              </a:rPr>
              <a:t>走路  ·  抓杯子  ·  收拾桌面</a:t>
            </a:r>
          </a:p>
        </p:txBody>
      </p:sp>
      <p:sp>
        <p:nvSpPr>
          <p:cNvPr id="7" name="vs"/>
          <p:cNvSpPr/>
          <p:nvPr/>
        </p:nvSpPr>
        <p:spPr>
          <a:xfrm>
            <a:off x="5989320" y="3063240"/>
            <a:ext cx="548640" cy="548640"/>
          </a:xfrm>
          <a:prstGeom prst="rect">
            <a:avLst/>
          </a:prstGeom>
          <a:noFill/>
          <a:ln w="22225">
            <a:noFill/>
          </a:ln>
        </p:spPr>
        <p:txBody>
          <a:bodyPr wrap="square" lIns="45720" rIns="45720" anchor="ctr"/>
          <a:lstStyle/>
          <a:p>
            <a:pPr algn="ctr"/>
            <a:r>
              <a:rPr lang="zh-CN" altLang="en-US" dirty="0" sz="2000" b="1">
                <a:solidFill>
                  <a:srgbClr val="7F7F7F"/>
                </a:solidFill>
              </a:rPr>
              <a:t>vs</a:t>
            </a:r>
          </a:p>
        </p:txBody>
      </p:sp>
      <p:sp>
        <p:nvSpPr>
          <p:cNvPr id="8" name="注"/>
          <p:cNvSpPr/>
          <p:nvPr/>
        </p:nvSpPr>
        <p:spPr>
          <a:xfrm>
            <a:off x="640080" y="4709160"/>
            <a:ext cx="10972800" cy="1280160"/>
          </a:xfrm>
          <a:prstGeom prst="rect">
            <a:avLst/>
          </a:prstGeom>
          <a:noFill/>
          <a:ln w="22225">
            <a:noFill/>
          </a:ln>
        </p:spPr>
        <p:txBody>
          <a:bodyPr wrap="square" lIns="45720" rIns="45720" anchor="t"/>
          <a:lstStyle/>
          <a:p>
            <a:pPr/>
            <a:r>
              <a:rPr lang="zh-CN" altLang="en-US" dirty="0" sz="1800" b="1">
                <a:solidFill>
                  <a:srgbClr val="C00000"/>
                </a:solidFill>
              </a:rPr>
              <a:t>原因：</a:t>
            </a:r>
            <a:r>
              <a:rPr lang="zh-CN" altLang="en-US" dirty="0" sz="1800">
                <a:solidFill>
                  <a:srgbClr val="000000"/>
                </a:solidFill>
              </a:rPr>
              <a:t>后者靠的是几十亿年演化打磨出的感知、平衡、触觉和运动控制，不是几条规则</a:t>
            </a:r>
          </a:p>
          <a:p>
            <a:pPr>
              <a:spcBef>
                <a:spcPts val="600"/>
              </a:spcBef>
            </a:pPr>
            <a:r>
              <a:rPr lang="zh-CN" altLang="en-US" dirty="0" sz="1800" b="1">
                <a:solidFill>
                  <a:srgbClr val="C00000"/>
                </a:solidFill>
              </a:rPr>
              <a:t>物理常识：</a:t>
            </a:r>
            <a:r>
              <a:rPr lang="zh-CN" altLang="en-US" dirty="0" sz="1800">
                <a:solidFill>
                  <a:srgbClr val="000000"/>
                </a:solidFill>
              </a:rPr>
              <a:t>“杯子倒过来水会洒”“热的东西会烫手”，至今仍未被 AI 完整掌握</a:t>
            </a:r>
          </a:p>
        </p:txBody>
      </p:sp>
    </p:spTree>
    <p:extLst>
      <p:ext uri="{BB962C8B-B14F-4D97-AF65-F5344CB8AC3E}">
        <p14:creationId xmlns:p14="http://schemas.microsoft.com/office/powerpoint/2010/main" val="3945397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让闭环可控：预算、失败与可验证性</a:t>
            </a:r>
          </a:p>
        </p:txBody>
      </p:sp>
      <p:sp>
        <p:nvSpPr>
          <p:cNvPr id="3" name="内容占位符 2"/>
          <p:cNvSpPr>
            <a:spLocks noGrp="1"/>
          </p:cNvSpPr>
          <p:nvPr>
            <p:ph idx="1"/>
          </p:nvPr>
        </p:nvSpPr>
        <p:spPr/>
        <p:txBody>
          <a:bodyPr/>
          <a:lstStyle/>
          <a:p>
            <a:pPr/>
            <a:r>
              <a:rPr lang="zh-CN" altLang="en-US" dirty="0"/>
              <a:t>预算：行动是有代价的</a:t>
            </a:r>
          </a:p>
          <a:p>
            <a:pPr lvl="1">
              <a:spcBef>
                <a:spcPts val="1800"/>
              </a:spcBef>
            </a:pPr>
            <a:r>
              <a:rPr lang="zh-CN" altLang="en-US" dirty="0"/>
              <a:t>时间、成本、工具调用都受预算约束；“再试一次”意味着重新占用资源</a:t>
            </a:r>
          </a:p>
          <a:p>
            <a:pPr lvl="1">
              <a:spcBef>
                <a:spcPts val="1800"/>
              </a:spcBef>
            </a:pPr>
            <a:r>
              <a:rPr lang="zh-CN" altLang="en-US" dirty="0"/>
              <a:t>按任务价值与剩余预算决定行动强度；很多“能力问题”其实是预算分配问题</a:t>
            </a:r>
          </a:p>
          <a:p>
            <a:pPr lvl="1">
              <a:spcBef>
                <a:spcPts val="1800"/>
              </a:spcBef>
            </a:pPr>
            <a:r>
              <a:rPr lang="zh-CN" altLang="en-US" dirty="0"/>
              <a:t>区分工具：哪些可频繁探索，哪些须证据充分才触发，哪些调用即进入审计与确认</a:t>
            </a:r>
          </a:p>
          <a:p>
            <a:pPr/>
          </a:p>
          <a:p>
            <a:pPr/>
            <a:r>
              <a:rPr lang="zh-CN" altLang="en-US" dirty="0"/>
              <a:t>失败要可识别、可验证</a:t>
            </a:r>
          </a:p>
          <a:p>
            <a:pPr lvl="1">
              <a:spcBef>
                <a:spcPts val="1800"/>
              </a:spcBef>
            </a:pPr>
            <a:r>
              <a:rPr lang="zh-CN" altLang="en-US" dirty="0"/>
              <a:t>观察错误、计划错误、行动错误——行动失败会累积、外溢，污染后续环境</a:t>
            </a:r>
          </a:p>
          <a:p>
            <a:pPr lvl="1">
              <a:spcBef>
                <a:spcPts val="1800"/>
              </a:spcBef>
            </a:pPr>
            <a:r>
              <a:rPr lang="zh-CN" altLang="en-US" dirty="0"/>
              <a:t>最危险的是“伪成功”：流程完整、解释漂亮，任务却没真正完成</a:t>
            </a:r>
          </a:p>
          <a:p>
            <a:pPr lvl="1">
              <a:spcBef>
                <a:spcPts val="1800"/>
              </a:spcBef>
            </a:pPr>
            <a:r>
              <a:rPr lang="zh-CN" altLang="en-US" dirty="0"/>
              <a:t>留下外部锚点：搜索看日志，改文件看 Diff，提交看页面状态，测试看返回结果</a:t>
            </a:r>
          </a:p>
        </p:txBody>
      </p:sp>
    </p:spTree>
    <p:extLst>
      <p:ext uri="{BB962C8B-B14F-4D97-AF65-F5344CB8AC3E}">
        <p14:creationId xmlns:p14="http://schemas.microsoft.com/office/powerpoint/2010/main" val="12664479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任务定义：环境、状态、目标、权限</a:t>
            </a:r>
          </a:p>
        </p:txBody>
      </p:sp>
      <p:sp>
        <p:nvSpPr>
          <p:cNvPr id="3" name="内容占位符 2"/>
          <p:cNvSpPr>
            <a:spLocks noGrp="1"/>
          </p:cNvSpPr>
          <p:nvPr>
            <p:ph idx="1"/>
          </p:nvPr>
        </p:nvSpPr>
        <p:spPr/>
        <p:txBody>
          <a:bodyPr/>
          <a:lstStyle/>
          <a:p>
            <a:pPr lvl="1">
              <a:spcBef>
                <a:spcPts val="1800"/>
              </a:spcBef>
            </a:pPr>
            <a:r>
              <a:rPr lang="zh-CN" altLang="en-US" dirty="0">
                <a:solidFill>
                  <a:srgbClr val="C00000"/>
                </a:solidFill>
              </a:rPr>
              <a:t>任务</a:t>
            </a:r>
            <a:r>
              <a:rPr lang="zh-CN" altLang="en-US" dirty="0"/>
              <a:t>：规定目标，如“修复这个报错并提交补丁”</a:t>
            </a:r>
          </a:p>
          <a:p>
            <a:pPr lvl="1">
              <a:spcBef>
                <a:spcPts val="1800"/>
              </a:spcBef>
            </a:pPr>
            <a:r>
              <a:rPr lang="zh-CN" altLang="en-US" dirty="0">
                <a:solidFill>
                  <a:srgbClr val="C00000"/>
                </a:solidFill>
              </a:rPr>
              <a:t>环境</a:t>
            </a:r>
            <a:r>
              <a:rPr lang="zh-CN" altLang="en-US" dirty="0"/>
              <a:t>：规定可观察对象和可执行动作（浏览器、操作系统、代码仓库、数据库）</a:t>
            </a:r>
          </a:p>
          <a:p>
            <a:pPr lvl="1">
              <a:spcBef>
                <a:spcPts val="1800"/>
              </a:spcBef>
            </a:pPr>
            <a:r>
              <a:rPr lang="zh-CN" altLang="en-US" dirty="0">
                <a:solidFill>
                  <a:srgbClr val="C00000"/>
                </a:solidFill>
              </a:rPr>
              <a:t>状态</a:t>
            </a:r>
            <a:r>
              <a:rPr lang="zh-CN" altLang="en-US" dirty="0"/>
              <a:t>：已做了什么、还差什么、哪些信息确定或不确定</a:t>
            </a:r>
          </a:p>
          <a:p>
            <a:pPr lvl="2"/>
            <a:r>
              <a:rPr lang="zh-CN" altLang="en-US" dirty="0"/>
              <a:t>部分可观测会造成状态歧义：拿不准时先补观测，再写入状态</a:t>
            </a:r>
          </a:p>
          <a:p>
            <a:pPr lvl="1">
              <a:spcBef>
                <a:spcPts val="1800"/>
              </a:spcBef>
            </a:pPr>
            <a:r>
              <a:rPr lang="zh-CN" altLang="en-US" dirty="0">
                <a:solidFill>
                  <a:srgbClr val="C00000"/>
                </a:solidFill>
              </a:rPr>
              <a:t>目标</a:t>
            </a:r>
            <a:r>
              <a:rPr lang="zh-CN" altLang="en-US" dirty="0"/>
              <a:t>：先澄清成功判据，把抽象愿望变成可检查的终态</a:t>
            </a:r>
          </a:p>
          <a:p>
            <a:pPr lvl="1">
              <a:spcBef>
                <a:spcPts val="1800"/>
              </a:spcBef>
            </a:pPr>
            <a:r>
              <a:rPr lang="zh-CN" altLang="en-US" dirty="0">
                <a:solidFill>
                  <a:srgbClr val="C00000"/>
                </a:solidFill>
              </a:rPr>
              <a:t>权限</a:t>
            </a:r>
            <a:r>
              <a:rPr lang="zh-CN" altLang="en-US" dirty="0"/>
              <a:t>：自主性分层，授权逐层委托，并设好退出条件</a:t>
            </a:r>
          </a:p>
          <a:p>
            <a:pPr lvl="2"/>
            <a:r>
              <a:rPr lang="zh-CN" altLang="en-US" dirty="0"/>
              <a:t>可逆动作优先，不可逆动作（支付、删除、发布）延迟并经人工确认</a:t>
            </a:r>
          </a:p>
          <a:p>
            <a:pPr/>
          </a:p>
          <a:p>
            <a:pPr/>
            <a:r>
              <a:rPr lang="zh-CN" altLang="en-US" dirty="0"/>
              <a:t>很多“智能体不稳定”，根源在任务、环境接口和状态没设计清楚</a:t>
            </a:r>
          </a:p>
        </p:txBody>
      </p:sp>
    </p:spTree>
    <p:extLst>
      <p:ext uri="{BB962C8B-B14F-4D97-AF65-F5344CB8AC3E}">
        <p14:creationId xmlns:p14="http://schemas.microsoft.com/office/powerpoint/2010/main" val="2860822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r>
              <a:rPr lang="zh-CN" altLang="en-US" dirty="0"/>
              <a:t>从工作流到闭环</a:t>
            </a:r>
          </a:p>
        </p:txBody>
      </p:sp>
      <p:sp>
        <p:nvSpPr>
          <p:cNvPr id="4" name="内容占位符 3"/>
          <p:cNvSpPr>
            <a:spLocks noGrp="1"/>
          </p:cNvSpPr>
          <p:nvPr>
            <p:ph idx="1"/>
          </p:nvPr>
        </p:nvSpPr>
        <p:spPr/>
        <p:txBody>
          <a:bodyPr/>
          <a:lstStyle/>
          <a:p>
            <a:pPr lvl="1"/>
            <a:r>
              <a:rPr lang="zh-CN" altLang="en-US" dirty="0">
                <a:solidFill>
                  <a:srgbClr val="C00000"/>
                </a:solidFill>
              </a:rPr>
              <a:t>工作流：</a:t>
            </a:r>
            <a:r>
              <a:rPr lang="zh-CN" altLang="en-US" dirty="0"/>
              <a:t>步骤由人预先“写死”，模型只是某个局部环节的执行器</a:t>
            </a:r>
          </a:p>
          <a:p>
            <a:pPr lvl="1"/>
            <a:r>
              <a:rPr lang="zh-CN" altLang="en-US" dirty="0">
                <a:solidFill>
                  <a:srgbClr val="C00000"/>
                </a:solidFill>
              </a:rPr>
              <a:t>智能体：</a:t>
            </a:r>
            <a:r>
              <a:rPr lang="zh-CN" altLang="en-US" dirty="0"/>
              <a:t>根据观察到的环境变化做条件性决策，“边看边改”</a:t>
            </a:r>
          </a:p>
          <a:p>
            <a:pPr lvl="1"/>
            <a:r>
              <a:rPr lang="zh-CN" altLang="en-US" dirty="0">
                <a:solidFill>
                  <a:srgbClr val="C00000"/>
                </a:solidFill>
              </a:rPr>
              <a:t>现实做法：</a:t>
            </a:r>
            <a:r>
              <a:rPr lang="zh-CN" altLang="en-US" dirty="0"/>
              <a:t>“工作流包住智能体”——高风险部分走流程，需探索部分交给智能体</a:t>
            </a:r>
          </a:p>
        </p:txBody>
      </p:sp>
      <p:sp>
        <p:nvSpPr>
          <p:cNvPr id="5" name="观察"/>
          <p:cNvSpPr/>
          <p:nvPr/>
        </p:nvSpPr>
        <p:spPr>
          <a:xfrm>
            <a:off x="860907" y="3017520"/>
            <a:ext cx="2103120" cy="960120"/>
          </a:xfrm>
          <a:prstGeom prst="roundRect">
            <a:avLst/>
          </a:prstGeom>
          <a:solidFill>
            <a:srgbClr val="FFFFFF"/>
          </a:solidFill>
          <a:ln w="22225">
            <a:solidFill>
              <a:srgbClr val="E46C0A"/>
            </a:solidFill>
          </a:ln>
        </p:spPr>
        <p:txBody>
          <a:bodyPr wrap="square" lIns="45720" rIns="45720" anchor="ctr"/>
          <a:lstStyle/>
          <a:p>
            <a:pPr algn="ctr"/>
            <a:r>
              <a:rPr lang="zh-CN" altLang="en-US" dirty="0" sz="2400" b="1">
                <a:solidFill>
                  <a:srgbClr val="000000"/>
                </a:solidFill>
              </a:rPr>
              <a:t>观察</a:t>
            </a:r>
          </a:p>
          <a:p>
            <a:pPr algn="ctr"/>
            <a:r>
              <a:rPr lang="zh-CN" altLang="en-US" dirty="0" sz="1400">
                <a:solidFill>
                  <a:srgbClr val="595959"/>
                </a:solidFill>
              </a:rPr>
              <a:t>接收环境状态</a:t>
            </a:r>
          </a:p>
        </p:txBody>
      </p:sp>
      <p:cxnSp>
        <p:nvCxnSpPr>
          <p:cNvPr id="6" name="连线6"/>
          <p:cNvCxnSpPr/>
          <p:nvPr/>
        </p:nvCxnSpPr>
        <p:spPr>
          <a:xfrm>
            <a:off x="3037179" y="3497579"/>
            <a:ext cx="539495" cy="0"/>
          </a:xfrm>
          <a:prstGeom prst="line">
            <a:avLst/>
          </a:prstGeom>
          <a:ln w="28575">
            <a:solidFill>
              <a:srgbClr val="7F7F7F"/>
            </a:solidFill>
            <a:tailEnd type="triangle"/>
          </a:ln>
        </p:spPr>
      </p:cxnSp>
      <p:sp>
        <p:nvSpPr>
          <p:cNvPr id="7" name="思考"/>
          <p:cNvSpPr/>
          <p:nvPr/>
        </p:nvSpPr>
        <p:spPr>
          <a:xfrm>
            <a:off x="3649827" y="3017520"/>
            <a:ext cx="2103120" cy="960120"/>
          </a:xfrm>
          <a:prstGeom prst="roundRect">
            <a:avLst/>
          </a:prstGeom>
          <a:solidFill>
            <a:srgbClr val="FFFFFF"/>
          </a:solidFill>
          <a:ln w="22225">
            <a:solidFill>
              <a:srgbClr val="E46C0A"/>
            </a:solidFill>
          </a:ln>
        </p:spPr>
        <p:txBody>
          <a:bodyPr wrap="square" lIns="45720" rIns="45720" anchor="ctr"/>
          <a:lstStyle/>
          <a:p>
            <a:pPr algn="ctr"/>
            <a:r>
              <a:rPr lang="zh-CN" altLang="en-US" dirty="0" sz="2400" b="1">
                <a:solidFill>
                  <a:srgbClr val="000000"/>
                </a:solidFill>
              </a:rPr>
              <a:t>思考</a:t>
            </a:r>
          </a:p>
          <a:p>
            <a:pPr algn="ctr"/>
            <a:r>
              <a:rPr lang="zh-CN" altLang="en-US" dirty="0" sz="1400">
                <a:solidFill>
                  <a:srgbClr val="595959"/>
                </a:solidFill>
              </a:rPr>
              <a:t>决定下一步</a:t>
            </a:r>
          </a:p>
        </p:txBody>
      </p:sp>
      <p:cxnSp>
        <p:nvCxnSpPr>
          <p:cNvPr id="8" name="连线8"/>
          <p:cNvCxnSpPr/>
          <p:nvPr/>
        </p:nvCxnSpPr>
        <p:spPr>
          <a:xfrm>
            <a:off x="5826099" y="3497579"/>
            <a:ext cx="539495" cy="0"/>
          </a:xfrm>
          <a:prstGeom prst="line">
            <a:avLst/>
          </a:prstGeom>
          <a:ln w="28575">
            <a:solidFill>
              <a:srgbClr val="7F7F7F"/>
            </a:solidFill>
            <a:tailEnd type="triangle"/>
          </a:ln>
        </p:spPr>
      </p:cxnSp>
      <p:sp>
        <p:nvSpPr>
          <p:cNvPr id="9" name="行动"/>
          <p:cNvSpPr/>
          <p:nvPr/>
        </p:nvSpPr>
        <p:spPr>
          <a:xfrm>
            <a:off x="6438747" y="3017520"/>
            <a:ext cx="2103120" cy="960120"/>
          </a:xfrm>
          <a:prstGeom prst="roundRect">
            <a:avLst/>
          </a:prstGeom>
          <a:solidFill>
            <a:srgbClr val="FFFFFF"/>
          </a:solidFill>
          <a:ln w="22225">
            <a:solidFill>
              <a:srgbClr val="E46C0A"/>
            </a:solidFill>
          </a:ln>
        </p:spPr>
        <p:txBody>
          <a:bodyPr wrap="square" lIns="45720" rIns="45720" anchor="ctr"/>
          <a:lstStyle/>
          <a:p>
            <a:pPr algn="ctr"/>
            <a:r>
              <a:rPr lang="zh-CN" altLang="en-US" dirty="0" sz="2400" b="1">
                <a:solidFill>
                  <a:srgbClr val="000000"/>
                </a:solidFill>
              </a:rPr>
              <a:t>行动</a:t>
            </a:r>
          </a:p>
          <a:p>
            <a:pPr algn="ctr"/>
            <a:r>
              <a:rPr lang="zh-CN" altLang="en-US" dirty="0" sz="1400">
                <a:solidFill>
                  <a:srgbClr val="595959"/>
                </a:solidFill>
              </a:rPr>
              <a:t>调用工具、改文件</a:t>
            </a:r>
          </a:p>
        </p:txBody>
      </p:sp>
      <p:cxnSp>
        <p:nvCxnSpPr>
          <p:cNvPr id="10" name="连线10"/>
          <p:cNvCxnSpPr/>
          <p:nvPr/>
        </p:nvCxnSpPr>
        <p:spPr>
          <a:xfrm>
            <a:off x="8615019" y="3497579"/>
            <a:ext cx="539495" cy="0"/>
          </a:xfrm>
          <a:prstGeom prst="line">
            <a:avLst/>
          </a:prstGeom>
          <a:ln w="28575">
            <a:solidFill>
              <a:srgbClr val="7F7F7F"/>
            </a:solidFill>
            <a:tailEnd type="triangle"/>
          </a:ln>
        </p:spPr>
      </p:cxnSp>
      <p:sp>
        <p:nvSpPr>
          <p:cNvPr id="11" name="反馈"/>
          <p:cNvSpPr/>
          <p:nvPr/>
        </p:nvSpPr>
        <p:spPr>
          <a:xfrm>
            <a:off x="9227667" y="3017520"/>
            <a:ext cx="2103120" cy="960120"/>
          </a:xfrm>
          <a:prstGeom prst="roundRect">
            <a:avLst/>
          </a:prstGeom>
          <a:solidFill>
            <a:srgbClr val="FFFFFF"/>
          </a:solidFill>
          <a:ln w="22225">
            <a:solidFill>
              <a:srgbClr val="E46C0A"/>
            </a:solidFill>
          </a:ln>
        </p:spPr>
        <p:txBody>
          <a:bodyPr wrap="square" lIns="45720" rIns="45720" anchor="ctr"/>
          <a:lstStyle/>
          <a:p>
            <a:pPr algn="ctr"/>
            <a:r>
              <a:rPr lang="zh-CN" altLang="en-US" dirty="0" sz="2400" b="1">
                <a:solidFill>
                  <a:srgbClr val="000000"/>
                </a:solidFill>
              </a:rPr>
              <a:t>反馈</a:t>
            </a:r>
          </a:p>
          <a:p>
            <a:pPr algn="ctr"/>
            <a:r>
              <a:rPr lang="zh-CN" altLang="en-US" dirty="0" sz="1400">
                <a:solidFill>
                  <a:srgbClr val="595959"/>
                </a:solidFill>
              </a:rPr>
              <a:t>读取结果、判断成效</a:t>
            </a:r>
          </a:p>
        </p:txBody>
      </p:sp>
      <p:cxnSp>
        <p:nvCxnSpPr>
          <p:cNvPr id="12" name="连线12"/>
          <p:cNvCxnSpPr/>
          <p:nvPr/>
        </p:nvCxnSpPr>
        <p:spPr>
          <a:xfrm>
            <a:off x="10279227" y="3977639"/>
            <a:ext cx="0" cy="411480"/>
          </a:xfrm>
          <a:prstGeom prst="line">
            <a:avLst/>
          </a:prstGeom>
          <a:ln w="28575">
            <a:solidFill>
              <a:srgbClr val="7F7F7F"/>
            </a:solidFill>
          </a:ln>
        </p:spPr>
      </p:cxnSp>
      <p:cxnSp>
        <p:nvCxnSpPr>
          <p:cNvPr id="13" name="连线13"/>
          <p:cNvCxnSpPr/>
          <p:nvPr/>
        </p:nvCxnSpPr>
        <p:spPr>
          <a:xfrm flipH="1">
            <a:off x="1912467" y="4389120"/>
            <a:ext cx="8366760" cy="0"/>
          </a:xfrm>
          <a:prstGeom prst="line">
            <a:avLst/>
          </a:prstGeom>
          <a:ln w="28575">
            <a:solidFill>
              <a:srgbClr val="7F7F7F"/>
            </a:solidFill>
          </a:ln>
        </p:spPr>
      </p:cxnSp>
      <p:cxnSp>
        <p:nvCxnSpPr>
          <p:cNvPr id="14" name="连线14"/>
          <p:cNvCxnSpPr/>
          <p:nvPr/>
        </p:nvCxnSpPr>
        <p:spPr>
          <a:xfrm flipV="1">
            <a:off x="1912467" y="4023359"/>
            <a:ext cx="0" cy="365760"/>
          </a:xfrm>
          <a:prstGeom prst="line">
            <a:avLst/>
          </a:prstGeom>
          <a:ln w="28575">
            <a:solidFill>
              <a:srgbClr val="7F7F7F"/>
            </a:solidFill>
            <a:tailEnd type="triangle"/>
          </a:ln>
        </p:spPr>
      </p:cxnSp>
      <p:sp>
        <p:nvSpPr>
          <p:cNvPr id="15" name="下一轮"/>
          <p:cNvSpPr/>
          <p:nvPr/>
        </p:nvSpPr>
        <p:spPr>
          <a:xfrm>
            <a:off x="5181447" y="4041648"/>
            <a:ext cx="1828800" cy="310896"/>
          </a:xfrm>
          <a:prstGeom prst="rect">
            <a:avLst/>
          </a:prstGeom>
          <a:solidFill>
            <a:srgbClr val="FFFFFF"/>
          </a:solidFill>
          <a:ln w="22225">
            <a:noFill/>
          </a:ln>
        </p:spPr>
        <p:txBody>
          <a:bodyPr wrap="square" lIns="45720" rIns="45720" anchor="ctr"/>
          <a:lstStyle/>
          <a:p>
            <a:pPr algn="ctr"/>
            <a:r>
              <a:rPr lang="zh-CN" altLang="en-US" dirty="0" sz="1400">
                <a:solidFill>
                  <a:srgbClr val="7F7F7F"/>
                </a:solidFill>
              </a:rPr>
              <a:t>进入下一轮</a:t>
            </a:r>
          </a:p>
        </p:txBody>
      </p:sp>
      <p:sp>
        <p:nvSpPr>
          <p:cNvPr id="16" name="范式"/>
          <p:cNvSpPr/>
          <p:nvPr/>
        </p:nvSpPr>
        <p:spPr>
          <a:xfrm>
            <a:off x="822960" y="4617720"/>
            <a:ext cx="10515600" cy="457200"/>
          </a:xfrm>
          <a:prstGeom prst="rect">
            <a:avLst/>
          </a:prstGeom>
          <a:noFill/>
          <a:ln w="22225">
            <a:noFill/>
          </a:ln>
        </p:spPr>
        <p:txBody>
          <a:bodyPr wrap="square" lIns="45720" rIns="45720" anchor="ctr"/>
          <a:lstStyle/>
          <a:p>
            <a:pPr algn="ctr"/>
            <a:r>
              <a:rPr lang="zh-CN" altLang="en-US" dirty="0" sz="1600" b="1">
                <a:solidFill>
                  <a:srgbClr val="C00000"/>
                </a:solidFill>
              </a:rPr>
              <a:t>代表范式：</a:t>
            </a:r>
            <a:r>
              <a:rPr lang="zh-CN" altLang="en-US" dirty="0" sz="1600">
                <a:solidFill>
                  <a:srgbClr val="000000"/>
                </a:solidFill>
              </a:rPr>
              <a:t>ReAct（推理与行动交替） · ReWOO（规划与观察解耦） · CodeAct（用可执行代码承载行动）</a:t>
            </a:r>
          </a:p>
        </p:txBody>
      </p:sp>
    </p:spTree>
    <p:extLst>
      <p:ext uri="{BB962C8B-B14F-4D97-AF65-F5344CB8AC3E}">
        <p14:creationId xmlns:p14="http://schemas.microsoft.com/office/powerpoint/2010/main" val="35372813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函数调用：让模型输出结构化的动作请求</a:t>
            </a:r>
          </a:p>
        </p:txBody>
      </p:sp>
      <p:sp>
        <p:nvSpPr>
          <p:cNvPr id="3" name="声明工具"/>
          <p:cNvSpPr/>
          <p:nvPr/>
        </p:nvSpPr>
        <p:spPr>
          <a:xfrm>
            <a:off x="655167" y="1188720"/>
            <a:ext cx="2377440" cy="914400"/>
          </a:xfrm>
          <a:prstGeom prst="round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声明工具</a:t>
            </a:r>
          </a:p>
          <a:p>
            <a:pPr algn="ctr"/>
            <a:r>
              <a:rPr lang="zh-CN" altLang="en-US" dirty="0" sz="1300">
                <a:solidFill>
                  <a:srgbClr val="595959"/>
                </a:solidFill>
              </a:rPr>
              <a:t>用 JSON Schema 描述函数</a:t>
            </a:r>
          </a:p>
        </p:txBody>
      </p:sp>
      <p:cxnSp>
        <p:nvCxnSpPr>
          <p:cNvPr id="4" name="连线4"/>
          <p:cNvCxnSpPr/>
          <p:nvPr/>
        </p:nvCxnSpPr>
        <p:spPr>
          <a:xfrm>
            <a:off x="3087471" y="1645920"/>
            <a:ext cx="347471" cy="0"/>
          </a:xfrm>
          <a:prstGeom prst="line">
            <a:avLst/>
          </a:prstGeom>
          <a:ln w="28575">
            <a:solidFill>
              <a:srgbClr val="7F7F7F"/>
            </a:solidFill>
            <a:tailEnd type="triangle"/>
          </a:ln>
        </p:spPr>
      </p:cxnSp>
      <p:sp>
        <p:nvSpPr>
          <p:cNvPr id="5" name="决定调用"/>
          <p:cNvSpPr/>
          <p:nvPr/>
        </p:nvSpPr>
        <p:spPr>
          <a:xfrm>
            <a:off x="3489807" y="1188720"/>
            <a:ext cx="2377440" cy="914400"/>
          </a:xfrm>
          <a:prstGeom prst="round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决定调用</a:t>
            </a:r>
          </a:p>
          <a:p>
            <a:pPr algn="ctr"/>
            <a:r>
              <a:rPr lang="zh-CN" altLang="en-US" dirty="0" sz="1300">
                <a:solidFill>
                  <a:srgbClr val="595959"/>
                </a:solidFill>
              </a:rPr>
              <a:t>模型决定调不调、填参数</a:t>
            </a:r>
          </a:p>
        </p:txBody>
      </p:sp>
      <p:cxnSp>
        <p:nvCxnSpPr>
          <p:cNvPr id="6" name="连线6"/>
          <p:cNvCxnSpPr/>
          <p:nvPr/>
        </p:nvCxnSpPr>
        <p:spPr>
          <a:xfrm>
            <a:off x="5922111" y="1645920"/>
            <a:ext cx="347472" cy="0"/>
          </a:xfrm>
          <a:prstGeom prst="line">
            <a:avLst/>
          </a:prstGeom>
          <a:ln w="28575">
            <a:solidFill>
              <a:srgbClr val="7F7F7F"/>
            </a:solidFill>
            <a:tailEnd type="triangle"/>
          </a:ln>
        </p:spPr>
      </p:cxnSp>
      <p:sp>
        <p:nvSpPr>
          <p:cNvPr id="7" name="实际执行"/>
          <p:cNvSpPr/>
          <p:nvPr/>
        </p:nvSpPr>
        <p:spPr>
          <a:xfrm>
            <a:off x="6324447" y="1188720"/>
            <a:ext cx="2377440" cy="914400"/>
          </a:xfrm>
          <a:prstGeom prst="round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实际执行</a:t>
            </a:r>
          </a:p>
          <a:p>
            <a:pPr algn="ctr"/>
            <a:r>
              <a:rPr lang="zh-CN" altLang="en-US" dirty="0" sz="1300">
                <a:solidFill>
                  <a:srgbClr val="595959"/>
                </a:solidFill>
              </a:rPr>
              <a:t>后端运行函数</a:t>
            </a:r>
          </a:p>
        </p:txBody>
      </p:sp>
      <p:cxnSp>
        <p:nvCxnSpPr>
          <p:cNvPr id="8" name="连线8"/>
          <p:cNvCxnSpPr/>
          <p:nvPr/>
        </p:nvCxnSpPr>
        <p:spPr>
          <a:xfrm>
            <a:off x="8756751" y="1645920"/>
            <a:ext cx="347471" cy="0"/>
          </a:xfrm>
          <a:prstGeom prst="line">
            <a:avLst/>
          </a:prstGeom>
          <a:ln w="28575">
            <a:solidFill>
              <a:srgbClr val="7F7F7F"/>
            </a:solidFill>
            <a:tailEnd type="triangle"/>
          </a:ln>
        </p:spPr>
      </p:cxnSp>
      <p:sp>
        <p:nvSpPr>
          <p:cNvPr id="9" name="结果回填"/>
          <p:cNvSpPr/>
          <p:nvPr/>
        </p:nvSpPr>
        <p:spPr>
          <a:xfrm>
            <a:off x="9159087" y="1188720"/>
            <a:ext cx="2377440" cy="914400"/>
          </a:xfrm>
          <a:prstGeom prst="round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结果回填</a:t>
            </a:r>
          </a:p>
          <a:p>
            <a:pPr algn="ctr"/>
            <a:r>
              <a:rPr lang="zh-CN" altLang="en-US" dirty="0" sz="1300">
                <a:solidFill>
                  <a:srgbClr val="595959"/>
                </a:solidFill>
              </a:rPr>
              <a:t>返回值交回模型</a:t>
            </a:r>
          </a:p>
        </p:txBody>
      </p:sp>
      <p:sp>
        <p:nvSpPr>
          <p:cNvPr id="10" name="要点"/>
          <p:cNvSpPr/>
          <p:nvPr/>
        </p:nvSpPr>
        <p:spPr>
          <a:xfrm>
            <a:off x="640080" y="2468880"/>
            <a:ext cx="10972800" cy="1097280"/>
          </a:xfrm>
          <a:prstGeom prst="rect">
            <a:avLst/>
          </a:prstGeom>
          <a:noFill/>
          <a:ln w="22225">
            <a:noFill/>
          </a:ln>
        </p:spPr>
        <p:txBody>
          <a:bodyPr wrap="square" lIns="45720" rIns="45720" anchor="t"/>
          <a:lstStyle/>
          <a:p>
            <a:pPr/>
            <a:r>
              <a:rPr lang="zh-CN" altLang="en-US" dirty="0" sz="1800" b="1">
                <a:solidFill>
                  <a:srgbClr val="C00000"/>
                </a:solidFill>
              </a:rPr>
              <a:t>工具设计得越清楚，模型犯错的空间就越小：</a:t>
            </a:r>
            <a:r>
              <a:rPr lang="zh-CN" altLang="en-US" dirty="0" sz="1800">
                <a:solidFill>
                  <a:srgbClr val="000000"/>
                </a:solidFill>
              </a:rPr>
              <a:t>只有名字的工具几乎等于一个模糊按钮</a:t>
            </a:r>
          </a:p>
          <a:p>
            <a:pPr>
              <a:spcBef>
                <a:spcPts val="900"/>
              </a:spcBef>
            </a:pPr>
            <a:r>
              <a:rPr lang="zh-CN" altLang="en-US" dirty="0" sz="1800" b="1">
                <a:solidFill>
                  <a:srgbClr val="C00000"/>
                </a:solidFill>
              </a:rPr>
              <a:t>工具越多，错误类型越多：</a:t>
            </a:r>
            <a:r>
              <a:rPr lang="zh-CN" altLang="en-US" dirty="0" sz="1800">
                <a:solidFill>
                  <a:srgbClr val="000000"/>
                </a:solidFill>
              </a:rPr>
              <a:t>调用错工具、参数填错、顺序颠倒、重复执行、忽略异常</a:t>
            </a:r>
          </a:p>
        </p:txBody>
      </p:sp>
      <p:sp>
        <p:nvSpPr>
          <p:cNvPr id="11" name="标签"/>
          <p:cNvSpPr/>
          <p:nvPr/>
        </p:nvSpPr>
        <p:spPr>
          <a:xfrm>
            <a:off x="822960" y="3657600"/>
            <a:ext cx="2377440" cy="411480"/>
          </a:xfrm>
          <a:prstGeom prst="rect">
            <a:avLst/>
          </a:prstGeom>
          <a:noFill/>
          <a:ln w="22225">
            <a:noFill/>
          </a:ln>
        </p:spPr>
        <p:txBody>
          <a:bodyPr wrap="square" lIns="45720" rIns="45720" anchor="ctr"/>
          <a:lstStyle/>
          <a:p>
            <a:pPr algn="l"/>
            <a:r>
              <a:rPr lang="zh-CN" altLang="en-US" dirty="0" sz="1800" b="1">
                <a:solidFill>
                  <a:srgbClr val="C00000"/>
                </a:solidFill>
              </a:rPr>
              <a:t>良好的工具描述</a:t>
            </a:r>
          </a:p>
        </p:txBody>
      </p:sp>
      <p:sp>
        <p:nvSpPr>
          <p:cNvPr id="12" name="示意"/>
          <p:cNvSpPr/>
          <p:nvPr/>
        </p:nvSpPr>
        <p:spPr>
          <a:xfrm>
            <a:off x="9966960" y="3703320"/>
            <a:ext cx="1371600" cy="320040"/>
          </a:xfrm>
          <a:prstGeom prst="rect">
            <a:avLst/>
          </a:prstGeom>
          <a:noFill/>
          <a:ln w="22225">
            <a:noFill/>
          </a:ln>
        </p:spPr>
        <p:txBody>
          <a:bodyPr wrap="square" lIns="45720" rIns="45720" anchor="ctr"/>
          <a:lstStyle/>
          <a:p>
            <a:pPr algn="ctr"/>
            <a:r>
              <a:rPr lang="zh-CN" altLang="en-US" dirty="0" sz="1200">
                <a:solidFill>
                  <a:srgbClr val="7F7F7F"/>
                </a:solidFill>
              </a:rPr>
              <a:t>（示意）</a:t>
            </a:r>
          </a:p>
        </p:txBody>
      </p:sp>
      <p:sp>
        <p:nvSpPr>
          <p:cNvPr id="13" name="代码"/>
          <p:cNvSpPr/>
          <p:nvPr/>
        </p:nvSpPr>
        <p:spPr>
          <a:xfrm>
            <a:off x="822960" y="4114800"/>
            <a:ext cx="10515600" cy="1783080"/>
          </a:xfrm>
          <a:prstGeom prst="rect">
            <a:avLst/>
          </a:prstGeom>
          <a:solidFill>
            <a:srgbClr val="F7F7F7"/>
          </a:solidFill>
          <a:ln w="22225">
            <a:solidFill>
              <a:srgbClr val="BFBFBF"/>
            </a:solidFill>
          </a:ln>
        </p:spPr>
        <p:txBody>
          <a:bodyPr wrap="square" lIns="182880" rIns="45720" anchor="ctr"/>
          <a:lstStyle/>
          <a:p>
            <a:pPr algn="l"/>
            <a:r>
              <a:rPr lang="en-US" sz="1800" dirty="0">
                <a:solidFill>
                  <a:srgbClr val="000000"/>
                </a:solidFill>
                <a:latin typeface="Courier New"/>
                <a:ea typeface="+mn-ea"/>
              </a:rPr>
              <a:t>{ "name": "search_orders",</a:t>
            </a:r>
          </a:p>
          <a:p>
            <a:pPr algn="l"/>
            <a:r>
              <a:rPr lang="en-US" sz="1800" dirty="0">
                <a:solidFill>
                  <a:srgbClr val="000000"/>
                </a:solidFill>
                <a:latin typeface="Courier New"/>
                <a:ea typeface="+mn-ea"/>
              </a:rPr>
              <a:t>  "description": </a:t>
            </a:r>
            <a:r>
              <a:rPr lang="en-US" sz="1800" dirty="0">
                <a:solidFill>
                  <a:srgbClr val="000000"/>
                </a:solidFill>
                <a:latin typeface="Courier New"/>
                <a:ea typeface="+mn-ea"/>
              </a:rPr>
              <a:t>"</a:t>
            </a:r>
            <a:r>
              <a:rPr lang="zh-CN" altLang="en-US" dirty="0" sz="1800">
                <a:solidFill>
                  <a:srgbClr val="595959"/>
                </a:solidFill>
              </a:rPr>
              <a:t>说明适用场景、输出含义和不能做什么</a:t>
            </a:r>
            <a:r>
              <a:rPr lang="en-US" sz="1800" dirty="0">
                <a:solidFill>
                  <a:srgbClr val="000000"/>
                </a:solidFill>
                <a:latin typeface="Courier New"/>
                <a:ea typeface="+mn-ea"/>
              </a:rPr>
              <a:t>",</a:t>
            </a:r>
          </a:p>
          <a:p>
            <a:pPr algn="l"/>
            <a:r>
              <a:rPr lang="en-US" sz="1800" dirty="0">
                <a:solidFill>
                  <a:srgbClr val="000000"/>
                </a:solidFill>
                <a:latin typeface="Courier New"/>
                <a:ea typeface="+mn-ea"/>
              </a:rPr>
              <a:t>  "parameters": { "order_id": { "type": "string" } },</a:t>
            </a:r>
          </a:p>
          <a:p>
            <a:pPr algn="l"/>
            <a:r>
              <a:rPr lang="en-US" sz="1800" dirty="0">
                <a:solidFill>
                  <a:srgbClr val="000000"/>
                </a:solidFill>
                <a:latin typeface="Courier New"/>
                <a:ea typeface="+mn-ea"/>
              </a:rPr>
              <a:t>  "required": ["order_id"] }</a:t>
            </a:r>
          </a:p>
        </p:txBody>
      </p:sp>
    </p:spTree>
    <p:extLst>
      <p:ext uri="{BB962C8B-B14F-4D97-AF65-F5344CB8AC3E}">
        <p14:creationId xmlns:p14="http://schemas.microsoft.com/office/powerpoint/2010/main" val="38473969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运行时循环与技能调用</a:t>
            </a:r>
          </a:p>
        </p:txBody>
      </p:sp>
      <p:sp>
        <p:nvSpPr>
          <p:cNvPr id="3" name="内容占位符 2"/>
          <p:cNvSpPr>
            <a:spLocks noGrp="1"/>
          </p:cNvSpPr>
          <p:nvPr>
            <p:ph idx="1"/>
          </p:nvPr>
        </p:nvSpPr>
        <p:spPr>
          <a:xfrm>
            <a:off x="502920" y="1005840"/>
            <a:ext cx="11155680" cy="548640"/>
          </a:xfrm>
        </p:spPr>
        <p:txBody>
          <a:bodyPr/>
          <a:lstStyle/>
          <a:p>
            <a:pPr/>
            <a:r>
              <a:rPr lang="zh-CN" altLang="en-US" dirty="0"/>
              <a:t>循环控制：问模型下一步 → 执行 → 结果喂回，直到任务完成</a:t>
            </a:r>
          </a:p>
        </p:txBody>
      </p:sp>
      <p:sp>
        <p:nvSpPr>
          <p:cNvPr id="4" name="模型输出"/>
          <p:cNvSpPr/>
          <p:nvPr/>
        </p:nvSpPr>
        <p:spPr>
          <a:xfrm>
            <a:off x="792327" y="1874519"/>
            <a:ext cx="2240280" cy="868680"/>
          </a:xfrm>
          <a:prstGeom prst="round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模型输出</a:t>
            </a:r>
          </a:p>
          <a:p>
            <a:pPr algn="ctr"/>
            <a:r>
              <a:rPr lang="zh-CN" altLang="en-US" dirty="0" sz="1400">
                <a:solidFill>
                  <a:srgbClr val="595959"/>
                </a:solidFill>
              </a:rPr>
              <a:t>“调用 search(...)”</a:t>
            </a:r>
          </a:p>
        </p:txBody>
      </p:sp>
      <p:cxnSp>
        <p:nvCxnSpPr>
          <p:cNvPr id="5" name="连线5"/>
          <p:cNvCxnSpPr/>
          <p:nvPr/>
        </p:nvCxnSpPr>
        <p:spPr>
          <a:xfrm>
            <a:off x="3087471" y="2308860"/>
            <a:ext cx="438912" cy="0"/>
          </a:xfrm>
          <a:prstGeom prst="line">
            <a:avLst/>
          </a:prstGeom>
          <a:ln w="28575">
            <a:solidFill>
              <a:srgbClr val="7F7F7F"/>
            </a:solidFill>
            <a:tailEnd type="triangle"/>
          </a:ln>
        </p:spPr>
      </p:cxnSp>
      <p:sp>
        <p:nvSpPr>
          <p:cNvPr id="6" name="工具调度"/>
          <p:cNvSpPr/>
          <p:nvPr/>
        </p:nvSpPr>
        <p:spPr>
          <a:xfrm>
            <a:off x="3581247" y="1874519"/>
            <a:ext cx="2240280" cy="868680"/>
          </a:xfrm>
          <a:prstGeom prst="round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工具调度</a:t>
            </a:r>
          </a:p>
          <a:p>
            <a:pPr algn="ctr"/>
            <a:r>
              <a:rPr lang="zh-CN" altLang="en-US" dirty="0" sz="1400">
                <a:solidFill>
                  <a:srgbClr val="595959"/>
                </a:solidFill>
              </a:rPr>
              <a:t>解析成函数调用</a:t>
            </a:r>
          </a:p>
        </p:txBody>
      </p:sp>
      <p:cxnSp>
        <p:nvCxnSpPr>
          <p:cNvPr id="7" name="连线7"/>
          <p:cNvCxnSpPr/>
          <p:nvPr/>
        </p:nvCxnSpPr>
        <p:spPr>
          <a:xfrm>
            <a:off x="5876391" y="2308860"/>
            <a:ext cx="438912" cy="0"/>
          </a:xfrm>
          <a:prstGeom prst="line">
            <a:avLst/>
          </a:prstGeom>
          <a:ln w="28575">
            <a:solidFill>
              <a:srgbClr val="7F7F7F"/>
            </a:solidFill>
            <a:tailEnd type="triangle"/>
          </a:ln>
        </p:spPr>
      </p:cxnSp>
      <p:sp>
        <p:nvSpPr>
          <p:cNvPr id="8" name="执行"/>
          <p:cNvSpPr/>
          <p:nvPr/>
        </p:nvSpPr>
        <p:spPr>
          <a:xfrm>
            <a:off x="6370167" y="1874519"/>
            <a:ext cx="2240280" cy="868680"/>
          </a:xfrm>
          <a:prstGeom prst="round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执行</a:t>
            </a:r>
          </a:p>
          <a:p>
            <a:pPr algn="ctr"/>
            <a:r>
              <a:rPr lang="zh-CN" altLang="en-US" dirty="0" sz="1400">
                <a:solidFill>
                  <a:srgbClr val="595959"/>
                </a:solidFill>
              </a:rPr>
              <a:t>处理返回值、错误、超时</a:t>
            </a:r>
          </a:p>
        </p:txBody>
      </p:sp>
      <p:cxnSp>
        <p:nvCxnSpPr>
          <p:cNvPr id="9" name="连线9"/>
          <p:cNvCxnSpPr/>
          <p:nvPr/>
        </p:nvCxnSpPr>
        <p:spPr>
          <a:xfrm>
            <a:off x="8665311" y="2308860"/>
            <a:ext cx="438911" cy="0"/>
          </a:xfrm>
          <a:prstGeom prst="line">
            <a:avLst/>
          </a:prstGeom>
          <a:ln w="28575">
            <a:solidFill>
              <a:srgbClr val="7F7F7F"/>
            </a:solidFill>
            <a:tailEnd type="triangle"/>
          </a:ln>
        </p:spPr>
      </p:cxnSp>
      <p:sp>
        <p:nvSpPr>
          <p:cNvPr id="10" name="上下文管理"/>
          <p:cNvSpPr/>
          <p:nvPr/>
        </p:nvSpPr>
        <p:spPr>
          <a:xfrm>
            <a:off x="9159087" y="1874519"/>
            <a:ext cx="2240280" cy="868680"/>
          </a:xfrm>
          <a:prstGeom prst="round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上下文管理</a:t>
            </a:r>
          </a:p>
          <a:p>
            <a:pPr algn="ctr"/>
            <a:r>
              <a:rPr lang="zh-CN" altLang="en-US" dirty="0" sz="1400">
                <a:solidFill>
                  <a:srgbClr val="595959"/>
                </a:solidFill>
              </a:rPr>
              <a:t>决定下一步给模型看什么</a:t>
            </a:r>
          </a:p>
        </p:txBody>
      </p:sp>
      <p:cxnSp>
        <p:nvCxnSpPr>
          <p:cNvPr id="11" name="连线11"/>
          <p:cNvCxnSpPr/>
          <p:nvPr/>
        </p:nvCxnSpPr>
        <p:spPr>
          <a:xfrm>
            <a:off x="10279227" y="2743200"/>
            <a:ext cx="0" cy="320040"/>
          </a:xfrm>
          <a:prstGeom prst="line">
            <a:avLst/>
          </a:prstGeom>
          <a:ln w="28575">
            <a:solidFill>
              <a:srgbClr val="7F7F7F"/>
            </a:solidFill>
          </a:ln>
        </p:spPr>
      </p:cxnSp>
      <p:cxnSp>
        <p:nvCxnSpPr>
          <p:cNvPr id="12" name="连线12"/>
          <p:cNvCxnSpPr/>
          <p:nvPr/>
        </p:nvCxnSpPr>
        <p:spPr>
          <a:xfrm flipH="1">
            <a:off x="1912467" y="3063240"/>
            <a:ext cx="8366760" cy="0"/>
          </a:xfrm>
          <a:prstGeom prst="line">
            <a:avLst/>
          </a:prstGeom>
          <a:ln w="28575">
            <a:solidFill>
              <a:srgbClr val="7F7F7F"/>
            </a:solidFill>
          </a:ln>
        </p:spPr>
      </p:cxnSp>
      <p:cxnSp>
        <p:nvCxnSpPr>
          <p:cNvPr id="13" name="连线13"/>
          <p:cNvCxnSpPr/>
          <p:nvPr/>
        </p:nvCxnSpPr>
        <p:spPr>
          <a:xfrm flipV="1">
            <a:off x="1912467" y="2779776"/>
            <a:ext cx="0" cy="283464"/>
          </a:xfrm>
          <a:prstGeom prst="line">
            <a:avLst/>
          </a:prstGeom>
          <a:ln w="28575">
            <a:solidFill>
              <a:srgbClr val="7F7F7F"/>
            </a:solidFill>
            <a:tailEnd type="triangle"/>
          </a:ln>
        </p:spPr>
      </p:cxnSp>
      <p:sp>
        <p:nvSpPr>
          <p:cNvPr id="14" name="循环"/>
          <p:cNvSpPr/>
          <p:nvPr/>
        </p:nvSpPr>
        <p:spPr>
          <a:xfrm>
            <a:off x="914400" y="3520440"/>
            <a:ext cx="10332720" cy="640080"/>
          </a:xfrm>
          <a:prstGeom prst="rect">
            <a:avLst/>
          </a:prstGeom>
          <a:solidFill>
            <a:srgbClr val="FBEFE6"/>
          </a:solidFill>
          <a:ln w="22225">
            <a:noFill/>
          </a:ln>
        </p:spPr>
        <p:txBody>
          <a:bodyPr wrap="square" lIns="45720" rIns="45720" anchor="ctr"/>
          <a:lstStyle/>
          <a:p>
            <a:pPr algn="ctr"/>
            <a:r>
              <a:rPr lang="zh-CN" altLang="en-US" dirty="0" sz="1800" b="1">
                <a:solidFill>
                  <a:srgbClr val="000000"/>
                </a:solidFill>
              </a:rPr>
              <a:t>while 未完成：</a:t>
            </a:r>
            <a:r>
              <a:rPr lang="zh-CN" altLang="en-US" dirty="0" sz="1800">
                <a:solidFill>
                  <a:srgbClr val="000000"/>
                </a:solidFill>
              </a:rPr>
              <a:t>  动作 ← 模型(上下文)；观察 ← 执行(动作)；上下文 ← 上下文 + 观察</a:t>
            </a:r>
          </a:p>
        </p:txBody>
      </p:sp>
      <p:sp>
        <p:nvSpPr>
          <p:cNvPr id="15" name="要点"/>
          <p:cNvSpPr/>
          <p:nvPr/>
        </p:nvSpPr>
        <p:spPr>
          <a:xfrm>
            <a:off x="502920" y="4434840"/>
            <a:ext cx="11155680" cy="2011680"/>
          </a:xfrm>
          <a:prstGeom prst="rect">
            <a:avLst/>
          </a:prstGeom>
          <a:noFill/>
          <a:ln w="22225">
            <a:noFill/>
          </a:ln>
        </p:spPr>
        <p:txBody>
          <a:bodyPr wrap="square" lIns="45720" rIns="45720" anchor="t"/>
          <a:lstStyle/>
          <a:p>
            <a:pPr algn="l"/>
            <a:r>
              <a:rPr lang="zh-CN" altLang="en-US" dirty="0" sz="2000" b="1">
                <a:solidFill>
                  <a:srgbClr val="C00000"/>
                </a:solidFill>
              </a:rPr>
              <a:t>技能调用：</a:t>
            </a:r>
            <a:r>
              <a:rPr lang="zh-CN" altLang="en-US" dirty="0" sz="2000">
                <a:solidFill>
                  <a:srgbClr val="000000"/>
                </a:solidFill>
              </a:rPr>
              <a:t>任务需要时只加载相关技能，再与工具调用、代码执行组合</a:t>
            </a:r>
          </a:p>
          <a:p>
            <a:pPr algn="l">
              <a:spcBef>
                <a:spcPts val="900"/>
              </a:spcBef>
            </a:pPr>
            <a:r>
              <a:rPr lang="zh-CN" altLang="en-US" dirty="0" sz="1800" b="1">
                <a:solidFill>
                  <a:srgbClr val="C00000"/>
                </a:solidFill>
              </a:rPr>
              <a:t>类比：</a:t>
            </a:r>
            <a:r>
              <a:rPr lang="zh-CN" altLang="en-US" dirty="0" sz="1800">
                <a:solidFill>
                  <a:srgbClr val="000000"/>
                </a:solidFill>
              </a:rPr>
              <a:t>工具像锅铲（原子动作），协议像供电供水（连接外部能力），技能像菜谱（完整套路）</a:t>
            </a:r>
          </a:p>
          <a:p>
            <a:pPr algn="l">
              <a:spcBef>
                <a:spcPts val="900"/>
              </a:spcBef>
            </a:pPr>
            <a:r>
              <a:rPr lang="zh-CN" altLang="en-US" dirty="0" sz="1800" b="1">
                <a:solidFill>
                  <a:srgbClr val="C00000"/>
                </a:solidFill>
              </a:rPr>
              <a:t>关键：</a:t>
            </a:r>
            <a:r>
              <a:rPr lang="zh-CN" altLang="en-US" dirty="0" sz="1800">
                <a:solidFill>
                  <a:srgbClr val="000000"/>
                </a:solidFill>
              </a:rPr>
              <a:t>工具列表的长度本身不关键，关键是常用任务能否沉淀为技能并在正确时机调用</a:t>
            </a:r>
          </a:p>
        </p:txBody>
      </p:sp>
      <p:sp>
        <p:nvSpPr>
          <p:cNvPr id="16" name="示意标签"/>
          <p:cNvSpPr/>
          <p:nvPr/>
        </p:nvSpPr>
        <p:spPr>
          <a:xfrm>
            <a:off x="10149840" y="3218688"/>
            <a:ext cx="1097280" cy="274320"/>
          </a:xfrm>
          <a:prstGeom prst="rect">
            <a:avLst/>
          </a:prstGeom>
          <a:noFill/>
          <a:ln w="22225">
            <a:noFill/>
          </a:ln>
        </p:spPr>
        <p:txBody>
          <a:bodyPr wrap="square" lIns="45720" rIns="45720" anchor="ctr"/>
          <a:lstStyle/>
          <a:p>
            <a:pPr algn="ctr"/>
            <a:r>
              <a:rPr lang="zh-CN" altLang="en-US" dirty="0" sz="1200">
                <a:solidFill>
                  <a:srgbClr val="7F7F7F"/>
                </a:solidFill>
              </a:rPr>
              <a:t>（示意）</a:t>
            </a:r>
          </a:p>
        </p:txBody>
      </p:sp>
    </p:spTree>
    <p:extLst>
      <p:ext uri="{BB962C8B-B14F-4D97-AF65-F5344CB8AC3E}">
        <p14:creationId xmlns:p14="http://schemas.microsoft.com/office/powerpoint/2010/main" val="16873087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记忆的读写：写入、遗忘与状态压缩</a:t>
            </a:r>
          </a:p>
        </p:txBody>
      </p:sp>
      <p:sp>
        <p:nvSpPr>
          <p:cNvPr id="5" name="内容占位符 4"/>
          <p:cNvSpPr>
            <a:spLocks noGrp="1"/>
          </p:cNvSpPr>
          <p:nvPr>
            <p:ph idx="1"/>
          </p:nvPr>
        </p:nvSpPr>
        <p:spPr>
          <a:xfrm>
            <a:off x="502920" y="1005840"/>
            <a:ext cx="11155680" cy="2651760"/>
          </a:xfrm>
        </p:spPr>
        <p:txBody>
          <a:bodyPr/>
          <a:lstStyle/>
          <a:p>
            <a:pPr lvl="1">
              <a:spcBef>
                <a:spcPts val="1800"/>
              </a:spcBef>
            </a:pPr>
            <a:r>
              <a:rPr lang="zh-CN" altLang="en-US" dirty="0">
                <a:solidFill>
                  <a:srgbClr val="C00000"/>
                </a:solidFill>
              </a:rPr>
              <a:t>写入要有策略：</a:t>
            </a:r>
            <a:r>
              <a:rPr lang="zh-CN" altLang="en-US" dirty="0"/>
              <a:t>稳定事实进长期，中间状态放工作记忆，暂时猜测标低置信度</a:t>
            </a:r>
          </a:p>
          <a:p>
            <a:pPr lvl="1">
              <a:spcBef>
                <a:spcPts val="1800"/>
              </a:spcBef>
            </a:pPr>
            <a:r>
              <a:rPr lang="zh-CN" altLang="en-US" dirty="0">
                <a:solidFill>
                  <a:srgbClr val="C00000"/>
                </a:solidFill>
              </a:rPr>
              <a:t>遗忘同样重要：</a:t>
            </a:r>
            <a:r>
              <a:rPr lang="zh-CN" altLang="en-US" dirty="0"/>
              <a:t>版本化、过期机制、显式更新规则，让旧信息能被修正、覆盖或淘汰</a:t>
            </a:r>
          </a:p>
          <a:p>
            <a:pPr lvl="1">
              <a:spcBef>
                <a:spcPts val="1800"/>
              </a:spcBef>
            </a:pPr>
            <a:r>
              <a:rPr lang="zh-CN" altLang="en-US" dirty="0">
                <a:solidFill>
                  <a:srgbClr val="C00000"/>
                </a:solidFill>
              </a:rPr>
              <a:t>状态压缩：</a:t>
            </a:r>
            <a:r>
              <a:rPr lang="zh-CN" altLang="en-US" dirty="0"/>
              <a:t>把原始观测压成任务状态，如“当前页面位于支付确认步骤”</a:t>
            </a:r>
          </a:p>
        </p:txBody>
      </p:sp>
      <p:sp>
        <p:nvSpPr>
          <p:cNvPr id="6" name="标签"/>
          <p:cNvSpPr/>
          <p:nvPr/>
        </p:nvSpPr>
        <p:spPr>
          <a:xfrm>
            <a:off x="1188720" y="3794760"/>
            <a:ext cx="3657600" cy="365760"/>
          </a:xfrm>
          <a:prstGeom prst="rect">
            <a:avLst/>
          </a:prstGeom>
          <a:noFill/>
          <a:ln w="22225">
            <a:noFill/>
          </a:ln>
        </p:spPr>
        <p:txBody>
          <a:bodyPr wrap="square" lIns="45720" rIns="45720" anchor="ctr"/>
          <a:lstStyle/>
          <a:p>
            <a:pPr algn="l"/>
            <a:r>
              <a:rPr lang="zh-CN" altLang="en-US" dirty="0" sz="1800" b="1">
                <a:solidFill>
                  <a:srgbClr val="C00000"/>
                </a:solidFill>
              </a:rPr>
              <a:t>每条记忆写入时记录</a:t>
            </a:r>
          </a:p>
        </p:txBody>
      </p:sp>
      <p:sp>
        <p:nvSpPr>
          <p:cNvPr id="7" name="示意"/>
          <p:cNvSpPr/>
          <p:nvPr/>
        </p:nvSpPr>
        <p:spPr>
          <a:xfrm>
            <a:off x="9921240" y="3840480"/>
            <a:ext cx="1097280" cy="292608"/>
          </a:xfrm>
          <a:prstGeom prst="rect">
            <a:avLst/>
          </a:prstGeom>
          <a:noFill/>
          <a:ln w="22225">
            <a:noFill/>
          </a:ln>
        </p:spPr>
        <p:txBody>
          <a:bodyPr wrap="square" lIns="45720" rIns="45720" anchor="ctr"/>
          <a:lstStyle/>
          <a:p>
            <a:pPr algn="ctr"/>
            <a:r>
              <a:rPr lang="zh-CN" altLang="en-US" dirty="0" sz="1200">
                <a:solidFill>
                  <a:srgbClr val="7F7F7F"/>
                </a:solidFill>
              </a:rPr>
              <a:t>（示意）</a:t>
            </a:r>
          </a:p>
        </p:txBody>
      </p:sp>
      <p:sp>
        <p:nvSpPr>
          <p:cNvPr id="8" name="公式"/>
          <p:cNvSpPr/>
          <p:nvPr/>
        </p:nvSpPr>
        <p:spPr>
          <a:xfrm>
            <a:off x="1188720" y="4206240"/>
            <a:ext cx="9784080" cy="685800"/>
          </a:xfrm>
          <a:prstGeom prst="rect">
            <a:avLst/>
          </a:prstGeom>
          <a:solidFill>
            <a:srgbClr val="FBEFE6"/>
          </a:solidFill>
          <a:ln w="22225">
            <a:noFill/>
          </a:ln>
        </p:spPr>
        <p:txBody>
          <a:bodyPr wrap="square" lIns="45720" rIns="45720" anchor="ctr"/>
          <a:lstStyle/>
          <a:p>
            <a:pPr algn="ctr"/>
            <a:r>
              <a:rPr lang="zh-CN" altLang="en-US" dirty="0" sz="2200" b="1">
                <a:solidFill>
                  <a:srgbClr val="000000"/>
                </a:solidFill>
              </a:rPr>
              <a:t>记忆条目 = 〈 内容，来源，写入者，权限，置信度，失效条件 〉</a:t>
            </a:r>
          </a:p>
        </p:txBody>
      </p:sp>
      <p:sp>
        <p:nvSpPr>
          <p:cNvPr id="9" name="外部输入"/>
          <p:cNvSpPr/>
          <p:nvPr/>
        </p:nvSpPr>
        <p:spPr>
          <a:xfrm>
            <a:off x="1249527" y="5166360"/>
            <a:ext cx="2011680" cy="50292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外部输入</a:t>
            </a:r>
          </a:p>
        </p:txBody>
      </p:sp>
      <p:cxnSp>
        <p:nvCxnSpPr>
          <p:cNvPr id="10" name="连线10"/>
          <p:cNvCxnSpPr/>
          <p:nvPr/>
        </p:nvCxnSpPr>
        <p:spPr>
          <a:xfrm>
            <a:off x="3316071" y="5417820"/>
            <a:ext cx="438912" cy="0"/>
          </a:xfrm>
          <a:prstGeom prst="line">
            <a:avLst/>
          </a:prstGeom>
          <a:ln w="28575">
            <a:solidFill>
              <a:srgbClr val="7F7F7F"/>
            </a:solidFill>
            <a:tailEnd type="triangle"/>
          </a:ln>
        </p:spPr>
      </p:cxnSp>
      <p:sp>
        <p:nvSpPr>
          <p:cNvPr id="11" name="隔离区"/>
          <p:cNvSpPr/>
          <p:nvPr/>
        </p:nvSpPr>
        <p:spPr>
          <a:xfrm>
            <a:off x="3809847" y="5166360"/>
            <a:ext cx="2011680" cy="50292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隔离区</a:t>
            </a:r>
          </a:p>
        </p:txBody>
      </p:sp>
      <p:cxnSp>
        <p:nvCxnSpPr>
          <p:cNvPr id="12" name="连线12"/>
          <p:cNvCxnSpPr/>
          <p:nvPr/>
        </p:nvCxnSpPr>
        <p:spPr>
          <a:xfrm>
            <a:off x="5876391" y="5417820"/>
            <a:ext cx="438912" cy="0"/>
          </a:xfrm>
          <a:prstGeom prst="line">
            <a:avLst/>
          </a:prstGeom>
          <a:ln w="28575">
            <a:solidFill>
              <a:srgbClr val="7F7F7F"/>
            </a:solidFill>
            <a:tailEnd type="triangle"/>
          </a:ln>
        </p:spPr>
      </p:cxnSp>
      <p:sp>
        <p:nvSpPr>
          <p:cNvPr id="13" name="验证"/>
          <p:cNvSpPr/>
          <p:nvPr/>
        </p:nvSpPr>
        <p:spPr>
          <a:xfrm>
            <a:off x="6370167" y="5166360"/>
            <a:ext cx="2011680" cy="50292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验证</a:t>
            </a:r>
          </a:p>
        </p:txBody>
      </p:sp>
      <p:cxnSp>
        <p:nvCxnSpPr>
          <p:cNvPr id="14" name="连线14"/>
          <p:cNvCxnSpPr/>
          <p:nvPr/>
        </p:nvCxnSpPr>
        <p:spPr>
          <a:xfrm>
            <a:off x="8436711" y="5417820"/>
            <a:ext cx="438911" cy="0"/>
          </a:xfrm>
          <a:prstGeom prst="line">
            <a:avLst/>
          </a:prstGeom>
          <a:ln w="28575">
            <a:solidFill>
              <a:srgbClr val="7F7F7F"/>
            </a:solidFill>
            <a:tailEnd type="triangle"/>
          </a:ln>
        </p:spPr>
      </p:cxnSp>
      <p:sp>
        <p:nvSpPr>
          <p:cNvPr id="15" name="晋升为长期记忆"/>
          <p:cNvSpPr/>
          <p:nvPr/>
        </p:nvSpPr>
        <p:spPr>
          <a:xfrm>
            <a:off x="8930487" y="5166360"/>
            <a:ext cx="2011680" cy="50292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晋升为长期记忆</a:t>
            </a:r>
          </a:p>
        </p:txBody>
      </p:sp>
      <p:sp>
        <p:nvSpPr>
          <p:cNvPr id="16" name="投毒"/>
          <p:cNvSpPr/>
          <p:nvPr/>
        </p:nvSpPr>
        <p:spPr>
          <a:xfrm>
            <a:off x="1249527" y="5715000"/>
            <a:ext cx="9692640" cy="292608"/>
          </a:xfrm>
          <a:prstGeom prst="rect">
            <a:avLst/>
          </a:prstGeom>
          <a:noFill/>
          <a:ln w="22225">
            <a:noFill/>
          </a:ln>
        </p:spPr>
        <p:txBody>
          <a:bodyPr wrap="square" lIns="45720" rIns="45720" anchor="ctr"/>
          <a:lstStyle/>
          <a:p>
            <a:pPr algn="ctr"/>
            <a:r>
              <a:rPr lang="zh-CN" altLang="en-US" dirty="0" sz="1300">
                <a:solidFill>
                  <a:srgbClr val="595959"/>
                </a:solidFill>
              </a:rPr>
              <a:t>防“记忆投毒”：一次恶意写入可能持续影响后续行为</a:t>
            </a:r>
          </a:p>
        </p:txBody>
      </p:sp>
    </p:spTree>
    <p:extLst>
      <p:ext uri="{BB962C8B-B14F-4D97-AF65-F5344CB8AC3E}">
        <p14:creationId xmlns:p14="http://schemas.microsoft.com/office/powerpoint/2010/main" val="135821613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世界模型：让机器人学会想象</a:t>
            </a:r>
          </a:p>
        </p:txBody>
      </p:sp>
      <p:sp>
        <p:nvSpPr>
          <p:cNvPr id="5" name="内容占位符 4"/>
          <p:cNvSpPr>
            <a:spLocks noGrp="1"/>
          </p:cNvSpPr>
          <p:nvPr>
            <p:ph idx="1"/>
          </p:nvPr>
        </p:nvSpPr>
        <p:spPr>
          <a:xfrm>
            <a:off x="502920" y="2331720"/>
            <a:ext cx="11155680" cy="3657600"/>
          </a:xfrm>
        </p:spPr>
        <p:txBody>
          <a:bodyPr/>
          <a:lstStyle/>
          <a:p>
            <a:pPr lvl="1">
              <a:spcBef>
                <a:spcPts val="1800"/>
              </a:spcBef>
            </a:pPr>
            <a:r>
              <a:rPr lang="zh-CN" altLang="en-US" dirty="0">
                <a:solidFill>
                  <a:srgbClr val="C00000"/>
                </a:solidFill>
                <a:latin typeface="+mj-lt"/>
              </a:rPr>
              <a:t>Dreamer：</a:t>
            </a:r>
            <a:r>
              <a:rPr lang="zh-CN" altLang="en-US" dirty="0">
                <a:latin typeface="+mj-lt"/>
              </a:rPr>
              <a:t>先学世界模型，再在模型的“梦境”里训练策略；V3 用同一套超参数训练 150 多种任务</a:t>
            </a:r>
          </a:p>
          <a:p>
            <a:pPr lvl="1">
              <a:spcBef>
                <a:spcPts val="1800"/>
              </a:spcBef>
            </a:pPr>
            <a:r>
              <a:rPr lang="zh-CN" altLang="en-US" dirty="0">
                <a:solidFill>
                  <a:srgbClr val="C00000"/>
                </a:solidFill>
                <a:latin typeface="+mj-lt"/>
              </a:rPr>
              <a:t>视频世界模型：</a:t>
            </a:r>
            <a:r>
              <a:rPr lang="zh-CN" altLang="en-US" dirty="0">
                <a:latin typeface="+mj-lt"/>
              </a:rPr>
              <a:t>Cosmos、Genie 从视频中学可控的未来预演；与物理引擎互补，不能替代真机测试</a:t>
            </a:r>
          </a:p>
          <a:p>
            <a:pPr lvl="1">
              <a:spcBef>
                <a:spcPts val="1800"/>
              </a:spcBef>
            </a:pPr>
            <a:r>
              <a:rPr lang="zh-CN" altLang="en-US" dirty="0">
                <a:solidFill>
                  <a:srgbClr val="C00000"/>
                </a:solidFill>
                <a:latin typeface="+mj-lt"/>
              </a:rPr>
              <a:t>JEPA：</a:t>
            </a:r>
            <a:r>
              <a:rPr lang="zh-CN" altLang="en-US" dirty="0">
                <a:latin typeface="+mj-lt"/>
              </a:rPr>
              <a:t>不预测像素，只预测“意义”，跳过叶子怎么动这类无关细节</a:t>
            </a:r>
          </a:p>
          <a:p>
            <a:pPr lvl="1">
              <a:spcBef>
                <a:spcPts val="1800"/>
              </a:spcBef>
            </a:pPr>
            <a:r>
              <a:rPr lang="zh-CN" altLang="en-US" dirty="0">
                <a:solidFill>
                  <a:srgbClr val="C00000"/>
                </a:solidFill>
                <a:latin typeface="+mj-lt"/>
              </a:rPr>
              <a:t>安全过滤器：</a:t>
            </a:r>
            <a:r>
              <a:rPr lang="zh-CN" altLang="en-US" dirty="0">
                <a:latin typeface="+mj-lt"/>
              </a:rPr>
              <a:t>在候选动作执行前先在世界模型里预演一遍，“想一下再做”</a:t>
            </a:r>
          </a:p>
        </p:txBody>
      </p:sp>
      <p:sp>
        <p:nvSpPr>
          <p:cNvPr id="6" name="公式"/>
          <p:cNvSpPr/>
          <p:nvPr/>
        </p:nvSpPr>
        <p:spPr>
          <a:xfrm>
            <a:off x="1463040" y="1051560"/>
            <a:ext cx="9235440" cy="868680"/>
          </a:xfrm>
          <a:prstGeom prst="rect">
            <a:avLst/>
          </a:prstGeom>
          <a:solidFill>
            <a:srgbClr val="FBEFE6"/>
          </a:solidFill>
          <a:ln w="22225">
            <a:solidFill>
              <a:srgbClr val="E46C0A"/>
            </a:solidFill>
          </a:ln>
        </p:spPr>
        <p:txBody>
          <a:bodyPr wrap="square" lIns="45720" rIns="45720" anchor="ctr"/>
          <a:lstStyle/>
          <a:p>
            <a:pPr algn="ctr"/>
            <a:r>
              <a:rPr lang="zh-CN" altLang="en-US" dirty="0" sz="2200" b="1">
                <a:solidFill>
                  <a:srgbClr val="000000"/>
                </a:solidFill>
              </a:rPr>
              <a:t>世界模型：</a:t>
            </a:r>
            <a:r>
              <a:rPr lang="zh-CN" altLang="en-US" dirty="0" sz="2200" b="1">
                <a:solidFill>
                  <a:srgbClr val="C00000"/>
                </a:solidFill>
              </a:rPr>
              <a:t>当前状态 ＋ 动作</a:t>
            </a:r>
            <a:r>
              <a:rPr lang="zh-CN" altLang="en-US" dirty="0" sz="2200" b="1">
                <a:solidFill>
                  <a:srgbClr val="000000"/>
                </a:solidFill>
              </a:rPr>
              <a:t>  →  </a:t>
            </a:r>
            <a:r>
              <a:rPr lang="zh-CN" altLang="en-US" dirty="0" sz="2200" b="1">
                <a:solidFill>
                  <a:srgbClr val="E46C0A"/>
                </a:solidFill>
              </a:rPr>
              <a:t>下一状态</a:t>
            </a:r>
          </a:p>
        </p:txBody>
      </p:sp>
      <p:sp>
        <p:nvSpPr>
          <p:cNvPr id="7" name="标"/>
          <p:cNvSpPr/>
          <p:nvPr/>
        </p:nvSpPr>
        <p:spPr>
          <a:xfrm>
            <a:off x="1463040" y="1920240"/>
            <a:ext cx="9235440" cy="320040"/>
          </a:xfrm>
          <a:prstGeom prst="rect">
            <a:avLst/>
          </a:prstGeom>
          <a:noFill/>
          <a:ln w="22225">
            <a:noFill/>
          </a:ln>
        </p:spPr>
        <p:txBody>
          <a:bodyPr wrap="square" lIns="45720" rIns="45720" anchor="ctr"/>
          <a:lstStyle/>
          <a:p>
            <a:pPr algn="ctr"/>
            <a:r>
              <a:rPr lang="zh-CN" altLang="en-US" dirty="0" sz="1400">
                <a:solidFill>
                  <a:srgbClr val="595959"/>
                </a:solidFill>
              </a:rPr>
              <a:t>在想象里尝试动作组合、预测结果，再选最优方案，不必每次都在真实世界里试</a:t>
            </a:r>
          </a:p>
        </p:txBody>
      </p:sp>
    </p:spTree>
    <p:extLst>
      <p:ext uri="{BB962C8B-B14F-4D97-AF65-F5344CB8AC3E}">
        <p14:creationId xmlns:p14="http://schemas.microsoft.com/office/powerpoint/2010/main" val="13419451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工程外壳：技能、驾驶舱与推断运行时</a:t>
            </a:r>
          </a:p>
        </p:txBody>
      </p:sp>
      <p:sp>
        <p:nvSpPr>
          <p:cNvPr id="3" name="技能"/>
          <p:cNvSpPr/>
          <p:nvPr/>
        </p:nvSpPr>
        <p:spPr>
          <a:xfrm>
            <a:off x="1463040" y="1143000"/>
            <a:ext cx="9235440" cy="731520"/>
          </a:xfrm>
          <a:prstGeom prst="rect">
            <a:avLst/>
          </a:prstGeom>
          <a:solidFill>
            <a:srgbClr val="FBEFE6"/>
          </a:solidFill>
          <a:ln w="22225">
            <a:solidFill>
              <a:srgbClr val="E46C0A"/>
            </a:solidFill>
          </a:ln>
        </p:spPr>
        <p:txBody>
          <a:bodyPr wrap="square" lIns="45720" rIns="45720" anchor="ctr"/>
          <a:lstStyle/>
          <a:p>
            <a:pPr algn="ctr"/>
            <a:r>
              <a:rPr lang="zh-CN" altLang="en-US" dirty="0" sz="2000" b="1">
                <a:solidFill>
                  <a:srgbClr val="C00000"/>
                </a:solidFill>
              </a:rPr>
              <a:t>可复用技能（Agent Skills）</a:t>
            </a:r>
            <a:r>
              <a:rPr lang="zh-CN" altLang="en-US" dirty="0" sz="1600">
                <a:solidFill>
                  <a:srgbClr val="000000"/>
                </a:solidFill>
              </a:rPr>
              <a:t>：说明、脚本、模板、检查清单——任务需要时只加载相关部分</a:t>
            </a:r>
          </a:p>
        </p:txBody>
      </p:sp>
      <p:sp>
        <p:nvSpPr>
          <p:cNvPr id="4" name="驾驶舱框"/>
          <p:cNvSpPr/>
          <p:nvPr/>
        </p:nvSpPr>
        <p:spPr>
          <a:xfrm>
            <a:off x="1463040" y="2103120"/>
            <a:ext cx="9235440" cy="3063240"/>
          </a:xfrm>
          <a:prstGeom prst="rect">
            <a:avLst/>
          </a:prstGeom>
          <a:solidFill>
            <a:srgbClr val="FFFFFF"/>
          </a:solidFill>
          <a:ln w="22225">
            <a:solidFill>
              <a:srgbClr val="7F7F7F"/>
            </a:solidFill>
          </a:ln>
        </p:spPr>
        <p:txBody>
          <a:bodyPr wrap="square" lIns="45720" rIns="45720" anchor="ctr"/>
          <a:lstStyle/>
          <a:p>
            <a:pPr algn="ctr"/>
          </a:p>
        </p:txBody>
      </p:sp>
      <p:sp>
        <p:nvSpPr>
          <p:cNvPr id="5" name="驾驶舱标签"/>
          <p:cNvSpPr/>
          <p:nvPr/>
        </p:nvSpPr>
        <p:spPr>
          <a:xfrm>
            <a:off x="1600200" y="2176272"/>
            <a:ext cx="2926080" cy="411480"/>
          </a:xfrm>
          <a:prstGeom prst="rect">
            <a:avLst/>
          </a:prstGeom>
          <a:noFill/>
          <a:ln w="22225">
            <a:noFill/>
          </a:ln>
        </p:spPr>
        <p:txBody>
          <a:bodyPr wrap="square" lIns="45720" rIns="45720" anchor="ctr"/>
          <a:lstStyle/>
          <a:p>
            <a:pPr algn="ctr"/>
            <a:r>
              <a:rPr lang="zh-CN" altLang="en-US" dirty="0" sz="1800" b="1">
                <a:solidFill>
                  <a:srgbClr val="C00000"/>
                </a:solidFill>
              </a:rPr>
              <a:t>驾驶舱（Harness）</a:t>
            </a:r>
          </a:p>
        </p:txBody>
      </p:sp>
      <p:sp>
        <p:nvSpPr>
          <p:cNvPr id="6" name="模型"/>
          <p:cNvSpPr/>
          <p:nvPr/>
        </p:nvSpPr>
        <p:spPr>
          <a:xfrm>
            <a:off x="4754880" y="2926079"/>
            <a:ext cx="2651760" cy="1737360"/>
          </a:xfrm>
          <a:prstGeom prst="roundRect">
            <a:avLst/>
          </a:prstGeom>
          <a:solidFill>
            <a:srgbClr val="E46C0A"/>
          </a:solidFill>
          <a:ln w="22225">
            <a:solidFill>
              <a:srgbClr val="E46C0A"/>
            </a:solidFill>
          </a:ln>
        </p:spPr>
        <p:txBody>
          <a:bodyPr wrap="square" lIns="45720" rIns="45720" anchor="ctr"/>
          <a:lstStyle/>
          <a:p>
            <a:pPr algn="ctr"/>
            <a:r>
              <a:rPr lang="zh-CN" altLang="en-US" dirty="0" sz="2400" b="1">
                <a:solidFill>
                  <a:srgbClr val="FFFFFF"/>
                </a:solidFill>
              </a:rPr>
              <a:t>模型</a:t>
            </a:r>
          </a:p>
          <a:p>
            <a:pPr algn="ctr"/>
            <a:r>
              <a:rPr lang="zh-CN" altLang="en-US" dirty="0" sz="1600">
                <a:solidFill>
                  <a:srgbClr val="FFFFFF"/>
                </a:solidFill>
              </a:rPr>
              <a:t>（大语言模型）</a:t>
            </a:r>
          </a:p>
        </p:txBody>
      </p:sp>
      <p:sp>
        <p:nvSpPr>
          <p:cNvPr id="7" name="循环控制"/>
          <p:cNvSpPr/>
          <p:nvPr/>
        </p:nvSpPr>
        <p:spPr>
          <a:xfrm>
            <a:off x="1874520" y="2761487"/>
            <a:ext cx="2377440" cy="566928"/>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循环控制</a:t>
            </a:r>
          </a:p>
        </p:txBody>
      </p:sp>
      <p:sp>
        <p:nvSpPr>
          <p:cNvPr id="8" name="工具调度"/>
          <p:cNvSpPr/>
          <p:nvPr/>
        </p:nvSpPr>
        <p:spPr>
          <a:xfrm>
            <a:off x="7909560" y="2761487"/>
            <a:ext cx="2377440" cy="566928"/>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工具调度</a:t>
            </a:r>
          </a:p>
        </p:txBody>
      </p:sp>
      <p:sp>
        <p:nvSpPr>
          <p:cNvPr id="9" name="上下文管理"/>
          <p:cNvSpPr/>
          <p:nvPr/>
        </p:nvSpPr>
        <p:spPr>
          <a:xfrm>
            <a:off x="1874520" y="3538727"/>
            <a:ext cx="2377440" cy="566928"/>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上下文管理</a:t>
            </a:r>
          </a:p>
        </p:txBody>
      </p:sp>
      <p:sp>
        <p:nvSpPr>
          <p:cNvPr id="10" name="安全检查"/>
          <p:cNvSpPr/>
          <p:nvPr/>
        </p:nvSpPr>
        <p:spPr>
          <a:xfrm>
            <a:off x="7909560" y="3538727"/>
            <a:ext cx="2377440" cy="566928"/>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安全检查</a:t>
            </a:r>
          </a:p>
        </p:txBody>
      </p:sp>
      <p:sp>
        <p:nvSpPr>
          <p:cNvPr id="11" name="记忆管理"/>
          <p:cNvSpPr/>
          <p:nvPr/>
        </p:nvSpPr>
        <p:spPr>
          <a:xfrm>
            <a:off x="1874520" y="4315968"/>
            <a:ext cx="2377440" cy="566928"/>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记忆管理</a:t>
            </a:r>
          </a:p>
        </p:txBody>
      </p:sp>
      <p:sp>
        <p:nvSpPr>
          <p:cNvPr id="12" name="日志与回放"/>
          <p:cNvSpPr/>
          <p:nvPr/>
        </p:nvSpPr>
        <p:spPr>
          <a:xfrm>
            <a:off x="7909560" y="4315968"/>
            <a:ext cx="2377440" cy="566928"/>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日志与回放</a:t>
            </a:r>
          </a:p>
        </p:txBody>
      </p:sp>
      <p:sp>
        <p:nvSpPr>
          <p:cNvPr id="13" name="运行时"/>
          <p:cNvSpPr/>
          <p:nvPr/>
        </p:nvSpPr>
        <p:spPr>
          <a:xfrm>
            <a:off x="1463040" y="5394960"/>
            <a:ext cx="9235440" cy="731520"/>
          </a:xfrm>
          <a:prstGeom prst="rect">
            <a:avLst/>
          </a:prstGeom>
          <a:solidFill>
            <a:srgbClr val="F2F2F2"/>
          </a:solidFill>
          <a:ln w="22225">
            <a:solidFill>
              <a:srgbClr val="7F7F7F"/>
            </a:solidFill>
          </a:ln>
        </p:spPr>
        <p:txBody>
          <a:bodyPr wrap="square" lIns="45720" rIns="45720" anchor="ctr"/>
          <a:lstStyle/>
          <a:p>
            <a:pPr algn="ctr"/>
            <a:r>
              <a:rPr lang="zh-CN" altLang="en-US" dirty="0" sz="2000" b="1">
                <a:solidFill>
                  <a:srgbClr val="C00000"/>
                </a:solidFill>
              </a:rPr>
              <a:t>多级推断运行时</a:t>
            </a:r>
            <a:r>
              <a:rPr lang="zh-CN" altLang="en-US" dirty="0" sz="1600">
                <a:solidFill>
                  <a:srgbClr val="000000"/>
                </a:solidFill>
              </a:rPr>
              <a:t>：短而频繁的调用、结构化输出、低时延；弱模型路由，强模型决策</a:t>
            </a:r>
          </a:p>
        </p:txBody>
      </p:sp>
      <p:sp>
        <p:nvSpPr>
          <p:cNvPr id="14" name="图源"/>
          <p:cNvSpPr/>
          <p:nvPr/>
        </p:nvSpPr>
        <p:spPr>
          <a:xfrm>
            <a:off x="5212079" y="6144768"/>
            <a:ext cx="5486400" cy="274320"/>
          </a:xfrm>
          <a:prstGeom prst="rect">
            <a:avLst/>
          </a:prstGeom>
          <a:noFill/>
          <a:ln w="22225">
            <a:noFill/>
          </a:ln>
        </p:spPr>
        <p:txBody>
          <a:bodyPr wrap="square" lIns="45720" rIns="45720" anchor="ctr"/>
          <a:lstStyle/>
          <a:p>
            <a:pPr algn="r"/>
            <a:r>
              <a:rPr lang="zh-CN" altLang="en-US" dirty="0" sz="1100">
                <a:solidFill>
                  <a:srgbClr val="7F7F7F"/>
                </a:solidFill>
              </a:rPr>
              <a:t>据图10.2重绘　图源：邱锡鹏《大模型与智能体》</a:t>
            </a:r>
          </a:p>
        </p:txBody>
      </p:sp>
    </p:spTree>
    <p:extLst>
      <p:ext uri="{BB962C8B-B14F-4D97-AF65-F5344CB8AC3E}">
        <p14:creationId xmlns:p14="http://schemas.microsoft.com/office/powerpoint/2010/main" val="22043358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生态治理：从“连得上”到“信得过”</a:t>
            </a:r>
          </a:p>
        </p:txBody>
      </p:sp>
      <p:sp>
        <p:nvSpPr>
          <p:cNvPr id="3" name="内容占位符 2"/>
          <p:cNvSpPr>
            <a:spLocks noGrp="1"/>
          </p:cNvSpPr>
          <p:nvPr>
            <p:ph idx="1"/>
          </p:nvPr>
        </p:nvSpPr>
        <p:spPr/>
        <p:txBody>
          <a:bodyPr/>
          <a:lstStyle/>
          <a:p>
            <a:pPr/>
            <a:r>
              <a:rPr lang="zh-CN" altLang="en-US" dirty="0"/>
              <a:t>好接口：不只“能调”，还要好调、稳调、可控地调</a:t>
            </a:r>
          </a:p>
          <a:p>
            <a:pPr lvl="1"/>
            <a:r>
              <a:rPr lang="zh-CN" altLang="en-US" dirty="0"/>
              <a:t>明确的输入输出结构、稳定错误码、可追踪结果、幂等或可回滚、清晰权限边界</a:t>
            </a:r>
          </a:p>
          <a:p>
            <a:pPr lvl="1"/>
            <a:r>
              <a:rPr lang="zh-CN" altLang="en-US" dirty="0"/>
              <a:t>既暴露命令，也暴露可验证状态（元素树、Diff、版本号、错误码），并返回差分反馈</a:t>
            </a:r>
          </a:p>
          <a:p>
            <a:pPr/>
          </a:p>
          <a:p>
            <a:pPr/>
            <a:r>
              <a:rPr lang="zh-CN" altLang="en-US" dirty="0"/>
              <a:t>接口治理：零散约定变成平台规则</a:t>
            </a:r>
          </a:p>
          <a:p>
            <a:pPr lvl="1"/>
            <a:r>
              <a:rPr lang="zh-CN" altLang="en-US" dirty="0"/>
              <a:t>工具注册、版本管理、权限声明、失败语义、日志格式、使用配额</a:t>
            </a:r>
          </a:p>
          <a:p>
            <a:pPr/>
          </a:p>
          <a:p>
            <a:pPr/>
            <a:r>
              <a:rPr lang="zh-CN" altLang="en-US" dirty="0"/>
              <a:t>协议解决连接，不解决信任</a:t>
            </a:r>
          </a:p>
          <a:p>
            <a:pPr lvl="1"/>
            <a:r>
              <a:rPr lang="zh-CN" altLang="en-US" dirty="0"/>
              <a:t>工具元数据一律按不可信内容处理，不与系统指令混排</a:t>
            </a:r>
          </a:p>
          <a:p>
            <a:pPr lvl="1"/>
            <a:r>
              <a:rPr lang="zh-CN" altLang="en-US" dirty="0"/>
              <a:t>安装后锁定行为指纹；版本升级或权限扩大时重新授权</a:t>
            </a:r>
          </a:p>
          <a:p>
            <a:pPr lvl="1"/>
            <a:r>
              <a:rPr lang="zh-CN" altLang="en-US" dirty="0"/>
              <a:t>按来源分级：高权限工具只接受签名、注册表审核或隔离域部署的来源</a:t>
            </a:r>
          </a:p>
        </p:txBody>
      </p:sp>
    </p:spTree>
    <p:extLst>
      <p:ext uri="{BB962C8B-B14F-4D97-AF65-F5344CB8AC3E}">
        <p14:creationId xmlns:p14="http://schemas.microsoft.com/office/powerpoint/2010/main" val="34378138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r>
              <a:rPr lang="zh-CN" altLang="en-US" dirty="0"/>
              <a:t>一、从语言到行动</a:t>
            </a:r>
            <a:endParaRPr lang="zh-CN" altLang="en-US" dirty="0"/>
          </a:p>
        </p:txBody>
      </p:sp>
    </p:spTree>
    <p:extLst>
      <p:ext uri="{BB962C8B-B14F-4D97-AF65-F5344CB8AC3E}">
        <p14:creationId xmlns:p14="http://schemas.microsoft.com/office/powerpoint/2010/main" val="24631011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044E970-C704-4F3B-BDF7-33721B8CC973}"/>
              </a:ext>
            </a:extLst>
          </p:cNvPr>
          <p:cNvSpPr>
            <a:spLocks noGrp="1"/>
          </p:cNvSpPr>
          <p:nvPr>
            <p:ph type="title"/>
          </p:nvPr>
        </p:nvSpPr>
        <p:spPr/>
        <p:txBody>
          <a:bodyPr/>
          <a:lstStyle/>
          <a:p>
            <a:pPr/>
            <a:r>
              <a:rPr lang="zh-CN" altLang="en-US" dirty="0"/>
              <a:t>思考题</a:t>
            </a:r>
          </a:p>
        </p:txBody>
      </p:sp>
      <p:sp>
        <p:nvSpPr>
          <p:cNvPr id="3" name="内容占位符 2">
            <a:extLst>
              <a:ext uri="{FF2B5EF4-FFF2-40B4-BE49-F238E27FC236}">
                <a16:creationId xmlns:a16="http://schemas.microsoft.com/office/drawing/2014/main" id="{5BB4E5E1-3267-4D48-B8EF-24542B8840FD}"/>
              </a:ext>
            </a:extLst>
          </p:cNvPr>
          <p:cNvSpPr>
            <a:spLocks noGrp="1"/>
          </p:cNvSpPr>
          <p:nvPr>
            <p:ph idx="1"/>
          </p:nvPr>
        </p:nvSpPr>
        <p:spPr>
          <a:xfrm>
            <a:off x="502920" y="914400"/>
            <a:ext cx="11247120" cy="5120640"/>
          </a:xfrm>
        </p:spPr>
        <p:txBody>
          <a:bodyPr/>
          <a:lstStyle/>
          <a:p>
            <a:pPr/>
            <a:r>
              <a:rPr lang="zh-CN" altLang="en-US" dirty="0" sz="2400">
                <a:solidFill>
                  <a:srgbClr val="C00000"/>
                </a:solidFill>
                <a:latin typeface="+mj-lt"/>
              </a:rPr>
              <a:t>智能体如何构成（第10–13章）</a:t>
            </a:r>
          </a:p>
          <a:p>
            <a:pPr lvl="1">
              <a:spcBef>
                <a:spcPts val="1200"/>
              </a:spcBef>
            </a:pPr>
            <a:r>
              <a:rPr lang="zh-CN" altLang="en-US" dirty="0" sz="1900">
                <a:solidFill>
                  <a:srgbClr val="C00000"/>
                </a:solidFill>
                <a:latin typeface="+mj-lt"/>
              </a:rPr>
              <a:t>1.（第10章）</a:t>
            </a:r>
            <a:r>
              <a:rPr lang="zh-CN" altLang="en-US" dirty="0" sz="1900">
                <a:latin typeface="+mj-lt"/>
              </a:rPr>
              <a:t>用感知—决策—行动—反馈闭环说明：智能体与“大模型 + 固定工作流”有何不同？</a:t>
            </a:r>
          </a:p>
          <a:p>
            <a:pPr lvl="1">
              <a:spcBef>
                <a:spcPts val="1200"/>
              </a:spcBef>
            </a:pPr>
            <a:r>
              <a:rPr lang="zh-CN" altLang="en-US" dirty="0" sz="1900">
                <a:solidFill>
                  <a:srgbClr val="C00000"/>
                </a:solidFill>
                <a:latin typeface="+mj-lt"/>
              </a:rPr>
              <a:t>2.（第11章）</a:t>
            </a:r>
            <a:r>
              <a:rPr lang="zh-CN" altLang="en-US" dirty="0" sz="1900">
                <a:latin typeface="+mj-lt"/>
              </a:rPr>
              <a:t>为能收发邮件的智能体设计权限分级：哪些动作须人确认、须可撤销？</a:t>
            </a:r>
          </a:p>
          <a:p>
            <a:pPr lvl="1">
              <a:spcBef>
                <a:spcPts val="1200"/>
              </a:spcBef>
            </a:pPr>
            <a:r>
              <a:rPr lang="zh-CN" altLang="en-US" dirty="0" sz="1900">
                <a:solidFill>
                  <a:srgbClr val="C00000"/>
                </a:solidFill>
                <a:latin typeface="+mj-lt"/>
              </a:rPr>
              <a:t>3.（第12章）</a:t>
            </a:r>
            <a:r>
              <a:rPr lang="zh-CN" altLang="en-US" dirty="0" sz="1900">
                <a:latin typeface="+mj-lt"/>
              </a:rPr>
              <a:t>长期记忆该记什么？写入时为何要带来源、权限和失效条件？</a:t>
            </a:r>
          </a:p>
          <a:p>
            <a:pPr lvl="1">
              <a:spcBef>
                <a:spcPts val="1200"/>
              </a:spcBef>
            </a:pPr>
            <a:r>
              <a:rPr lang="zh-CN" altLang="en-US" dirty="0" sz="1900">
                <a:solidFill>
                  <a:srgbClr val="C00000"/>
                </a:solidFill>
                <a:latin typeface="+mj-lt"/>
              </a:rPr>
              <a:t>4.（第13章）</a:t>
            </a:r>
            <a:r>
              <a:rPr lang="zh-CN" altLang="en-US" dirty="0" sz="1900">
                <a:latin typeface="+mj-lt"/>
              </a:rPr>
              <a:t>只看结果的奖励会诱发什么问题？过程奖励和发布门禁如何缓解？</a:t>
            </a:r>
          </a:p>
          <a:p>
            <a:pPr>
              <a:spcBef>
                <a:spcPts val="2000"/>
              </a:spcBef>
            </a:pPr>
            <a:r>
              <a:rPr lang="zh-CN" altLang="en-US" dirty="0" sz="2400">
                <a:solidFill>
                  <a:srgbClr val="C00000"/>
                </a:solidFill>
                <a:latin typeface="+mj-lt"/>
              </a:rPr>
              <a:t>智能体走向世界（第14–16章）</a:t>
            </a:r>
          </a:p>
          <a:p>
            <a:pPr lvl="1">
              <a:spcBef>
                <a:spcPts val="1200"/>
              </a:spcBef>
            </a:pPr>
            <a:r>
              <a:rPr lang="zh-CN" altLang="en-US" dirty="0" sz="1900">
                <a:solidFill>
                  <a:srgbClr val="C00000"/>
                </a:solidFill>
                <a:latin typeface="+mj-lt"/>
              </a:rPr>
              <a:t>5.（第14–15章）</a:t>
            </a:r>
            <a:r>
              <a:rPr lang="zh-CN" altLang="en-US" dirty="0" sz="1900">
                <a:latin typeface="+mj-lt"/>
              </a:rPr>
              <a:t>由莫拉维克悖论谈 VLA 为何缺数据；科学发现中 AI 与科学家如何分工？</a:t>
            </a:r>
          </a:p>
          <a:p>
            <a:pPr lvl="1">
              <a:spcBef>
                <a:spcPts val="1200"/>
              </a:spcBef>
            </a:pPr>
            <a:r>
              <a:rPr lang="zh-CN" altLang="en-US" dirty="0" sz="1900">
                <a:solidFill>
                  <a:srgbClr val="C00000"/>
                </a:solidFill>
                <a:latin typeface="+mj-lt"/>
              </a:rPr>
              <a:t>6.（第16章）</a:t>
            </a:r>
            <a:r>
              <a:rPr lang="zh-CN" altLang="en-US" dirty="0" sz="1900">
                <a:latin typeface="+mj-lt"/>
              </a:rPr>
              <a:t>“输出分布问题”与“状态转移问题”各举一例；审计与恢复如何应对？</a:t>
            </a:r>
          </a:p>
        </p:txBody>
      </p:sp>
    </p:spTree>
    <p:extLst>
      <p:ext uri="{BB962C8B-B14F-4D97-AF65-F5344CB8AC3E}">
        <p14:creationId xmlns:p14="http://schemas.microsoft.com/office/powerpoint/2010/main" val="8363370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r>
              <a:rPr lang="zh-CN" altLang="en-US" dirty="0"/>
              <a:t>对齐难题与安全技术</a:t>
            </a:r>
          </a:p>
        </p:txBody>
      </p:sp>
      <p:sp>
        <p:nvSpPr>
          <p:cNvPr id="4" name="内容占位符 3"/>
          <p:cNvSpPr>
            <a:spLocks noGrp="1"/>
          </p:cNvSpPr>
          <p:nvPr>
            <p:ph idx="1"/>
          </p:nvPr>
        </p:nvSpPr>
        <p:spPr>
          <a:xfrm>
            <a:off x="502920" y="914400"/>
            <a:ext cx="11155680" cy="1463040"/>
          </a:xfrm>
        </p:spPr>
        <p:txBody>
          <a:bodyPr/>
          <a:lstStyle/>
          <a:p>
            <a:pPr lvl="1">
              <a:spcBef>
                <a:spcPts val="1800"/>
              </a:spcBef>
            </a:pPr>
            <a:r>
              <a:rPr lang="zh-CN" altLang="en-US" dirty="0">
                <a:solidFill>
                  <a:srgbClr val="C00000"/>
                </a:solidFill>
                <a:latin typeface="+mj-lt"/>
              </a:rPr>
              <a:t>对齐难题：</a:t>
            </a:r>
            <a:r>
              <a:rPr lang="zh-CN" altLang="en-US" dirty="0">
                <a:latin typeface="+mj-lt"/>
              </a:rPr>
              <a:t>如何确保强大的 AI 做的是我们真正想要的事——它太会把命令当合同条款来钻</a:t>
            </a:r>
          </a:p>
          <a:p>
            <a:pPr lvl="1">
              <a:spcBef>
                <a:spcPts val="1800"/>
              </a:spcBef>
            </a:pPr>
            <a:r>
              <a:rPr lang="zh-CN" altLang="en-US" dirty="0">
                <a:solidFill>
                  <a:srgbClr val="C00000"/>
                </a:solidFill>
                <a:latin typeface="+mj-lt"/>
              </a:rPr>
              <a:t>奖励作弊：</a:t>
            </a:r>
            <a:r>
              <a:rPr lang="zh-CN" altLang="en-US" dirty="0">
                <a:latin typeface="+mj-lt"/>
              </a:rPr>
              <a:t>只要评价规则有漏洞，足够会优化的系统就会钻进去</a:t>
            </a:r>
          </a:p>
        </p:txBody>
      </p:sp>
      <p:sp>
        <p:nvSpPr>
          <p:cNvPr id="5" name="表层指令"/>
          <p:cNvSpPr/>
          <p:nvPr/>
        </p:nvSpPr>
        <p:spPr>
          <a:xfrm>
            <a:off x="1661007" y="2514600"/>
            <a:ext cx="2651760" cy="868680"/>
          </a:xfrm>
          <a:prstGeom prst="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表层指令</a:t>
            </a:r>
          </a:p>
          <a:p>
            <a:pPr algn="ctr"/>
            <a:r>
              <a:rPr lang="zh-CN" altLang="en-US" dirty="0" sz="1250">
                <a:solidFill>
                  <a:srgbClr val="595959"/>
                </a:solidFill>
              </a:rPr>
              <a:t>“尽快把咖啡买回来”</a:t>
            </a:r>
          </a:p>
        </p:txBody>
      </p:sp>
      <p:sp>
        <p:nvSpPr>
          <p:cNvPr id="6" name="标"/>
          <p:cNvSpPr/>
          <p:nvPr/>
        </p:nvSpPr>
        <p:spPr>
          <a:xfrm>
            <a:off x="4312767" y="2697480"/>
            <a:ext cx="457200" cy="457200"/>
          </a:xfrm>
          <a:prstGeom prst="rect">
            <a:avLst/>
          </a:prstGeom>
          <a:noFill/>
          <a:ln w="22225">
            <a:noFill/>
          </a:ln>
        </p:spPr>
        <p:txBody>
          <a:bodyPr wrap="square" lIns="45720" rIns="45720" anchor="ctr"/>
          <a:lstStyle/>
          <a:p>
            <a:pPr algn="ctr"/>
            <a:r>
              <a:rPr lang="zh-CN" altLang="en-US" dirty="0" sz="2600" b="1">
                <a:solidFill>
                  <a:srgbClr val="C00000"/>
                </a:solidFill>
              </a:rPr>
              <a:t>≠</a:t>
            </a:r>
          </a:p>
        </p:txBody>
      </p:sp>
      <p:sp>
        <p:nvSpPr>
          <p:cNvPr id="7" name="替代目标"/>
          <p:cNvSpPr/>
          <p:nvPr/>
        </p:nvSpPr>
        <p:spPr>
          <a:xfrm>
            <a:off x="4769967" y="2514600"/>
            <a:ext cx="2651760" cy="868680"/>
          </a:xfrm>
          <a:prstGeom prst="rect">
            <a:avLst/>
          </a:prstGeom>
          <a:solidFill>
            <a:srgbClr val="FBEFE6"/>
          </a:solidFill>
          <a:ln w="22225">
            <a:solidFill>
              <a:srgbClr val="E46C0A"/>
            </a:solidFill>
          </a:ln>
        </p:spPr>
        <p:txBody>
          <a:bodyPr wrap="square" lIns="45720" rIns="45720" anchor="ctr"/>
          <a:lstStyle/>
          <a:p>
            <a:pPr algn="ctr"/>
            <a:r>
              <a:rPr lang="zh-CN" altLang="en-US" dirty="0" sz="1800" b="1">
                <a:solidFill>
                  <a:srgbClr val="000000"/>
                </a:solidFill>
              </a:rPr>
              <a:t>替代目标</a:t>
            </a:r>
          </a:p>
          <a:p>
            <a:pPr algn="ctr"/>
            <a:r>
              <a:rPr lang="zh-CN" altLang="en-US" dirty="0" sz="1250">
                <a:solidFill>
                  <a:srgbClr val="595959"/>
                </a:solidFill>
              </a:rPr>
              <a:t>AI 实际优化的东西</a:t>
            </a:r>
          </a:p>
        </p:txBody>
      </p:sp>
      <p:sp>
        <p:nvSpPr>
          <p:cNvPr id="8" name="标"/>
          <p:cNvSpPr/>
          <p:nvPr/>
        </p:nvSpPr>
        <p:spPr>
          <a:xfrm>
            <a:off x="7421727" y="2697480"/>
            <a:ext cx="457200" cy="457200"/>
          </a:xfrm>
          <a:prstGeom prst="rect">
            <a:avLst/>
          </a:prstGeom>
          <a:noFill/>
          <a:ln w="22225">
            <a:noFill/>
          </a:ln>
        </p:spPr>
        <p:txBody>
          <a:bodyPr wrap="square" lIns="45720" rIns="45720" anchor="ctr"/>
          <a:lstStyle/>
          <a:p>
            <a:pPr algn="ctr"/>
            <a:r>
              <a:rPr lang="zh-CN" altLang="en-US" dirty="0" sz="2600" b="1">
                <a:solidFill>
                  <a:srgbClr val="C00000"/>
                </a:solidFill>
              </a:rPr>
              <a:t>≠</a:t>
            </a:r>
          </a:p>
        </p:txBody>
      </p:sp>
      <p:sp>
        <p:nvSpPr>
          <p:cNvPr id="9" name="真实意图"/>
          <p:cNvSpPr/>
          <p:nvPr/>
        </p:nvSpPr>
        <p:spPr>
          <a:xfrm>
            <a:off x="7878927" y="2514600"/>
            <a:ext cx="2651760" cy="868680"/>
          </a:xfrm>
          <a:prstGeom prst="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真实意图</a:t>
            </a:r>
          </a:p>
          <a:p>
            <a:pPr algn="ctr"/>
            <a:r>
              <a:rPr lang="zh-CN" altLang="en-US" dirty="0" sz="1250">
                <a:solidFill>
                  <a:srgbClr val="595959"/>
                </a:solidFill>
              </a:rPr>
              <a:t>安全、礼貌、公平、不越界</a:t>
            </a:r>
          </a:p>
        </p:txBody>
      </p:sp>
      <p:sp>
        <p:nvSpPr>
          <p:cNvPr id="10" name="标"/>
          <p:cNvSpPr/>
          <p:nvPr/>
        </p:nvSpPr>
        <p:spPr>
          <a:xfrm>
            <a:off x="548640" y="3429000"/>
            <a:ext cx="11064240" cy="320040"/>
          </a:xfrm>
          <a:prstGeom prst="rect">
            <a:avLst/>
          </a:prstGeom>
          <a:noFill/>
          <a:ln w="22225">
            <a:noFill/>
          </a:ln>
        </p:spPr>
        <p:txBody>
          <a:bodyPr wrap="square" lIns="45720" rIns="45720" anchor="ctr"/>
          <a:lstStyle/>
          <a:p>
            <a:pPr algn="ctr"/>
            <a:r>
              <a:rPr lang="zh-CN" altLang="en-US" dirty="0" sz="1350">
                <a:solidFill>
                  <a:srgbClr val="595959"/>
                </a:solidFill>
              </a:rPr>
              <a:t>危险区域：字面上完成任务，实际违背人的本意（据图16.3）</a:t>
            </a:r>
          </a:p>
        </p:txBody>
      </p:sp>
      <p:sp>
        <p:nvSpPr>
          <p:cNvPr id="11" name="标"/>
          <p:cNvSpPr/>
          <p:nvPr/>
        </p:nvSpPr>
        <p:spPr>
          <a:xfrm>
            <a:off x="10241280" y="3456432"/>
            <a:ext cx="914400" cy="274320"/>
          </a:xfrm>
          <a:prstGeom prst="rect">
            <a:avLst/>
          </a:prstGeom>
          <a:noFill/>
          <a:ln w="22225">
            <a:noFill/>
          </a:ln>
        </p:spPr>
        <p:txBody>
          <a:bodyPr wrap="square" lIns="45720" rIns="45720" anchor="ctr"/>
          <a:lstStyle/>
          <a:p>
            <a:pPr algn="ctr"/>
            <a:r>
              <a:rPr lang="zh-CN" altLang="en-US" dirty="0" sz="1100">
                <a:solidFill>
                  <a:srgbClr val="7F7F7F"/>
                </a:solidFill>
              </a:rPr>
              <a:t>（示意）</a:t>
            </a:r>
          </a:p>
        </p:txBody>
      </p:sp>
      <p:sp>
        <p:nvSpPr>
          <p:cNvPr id="12" name="下"/>
          <p:cNvSpPr/>
          <p:nvPr/>
        </p:nvSpPr>
        <p:spPr>
          <a:xfrm>
            <a:off x="548640" y="3886200"/>
            <a:ext cx="11155680" cy="2103120"/>
          </a:xfrm>
          <a:prstGeom prst="rect">
            <a:avLst/>
          </a:prstGeom>
          <a:noFill/>
          <a:ln w="22225">
            <a:noFill/>
          </a:ln>
        </p:spPr>
        <p:txBody>
          <a:bodyPr wrap="square" lIns="45720" rIns="45720" anchor="t"/>
          <a:lstStyle/>
          <a:p>
            <a:pPr/>
            <a:r>
              <a:rPr lang="zh-CN" altLang="en-US" dirty="0" sz="1800">
                <a:solidFill>
                  <a:srgbClr val="000000"/>
                </a:solidFill>
                <a:latin typeface="+mj-lt"/>
              </a:rPr>
              <a:t>▸ </a:t>
            </a:r>
            <a:r>
              <a:rPr lang="zh-CN" altLang="en-US" dirty="0" sz="1800">
                <a:solidFill>
                  <a:srgbClr val="C00000"/>
                </a:solidFill>
                <a:latin typeface="+mj-lt"/>
              </a:rPr>
              <a:t>RLHF：</a:t>
            </a:r>
            <a:r>
              <a:rPr lang="zh-CN" altLang="en-US" dirty="0" sz="1800">
                <a:solidFill>
                  <a:srgbClr val="000000"/>
                </a:solidFill>
                <a:latin typeface="+mj-lt"/>
              </a:rPr>
              <a:t>人类对比标注训练奖励模型；局限是易学会讨好（奉承），只能对齐人能评判的部分</a:t>
            </a:r>
          </a:p>
          <a:p>
            <a:pPr>
              <a:spcBef>
                <a:spcPts val="1100"/>
              </a:spcBef>
            </a:pPr>
            <a:r>
              <a:rPr lang="zh-CN" altLang="en-US" dirty="0" sz="1800">
                <a:solidFill>
                  <a:srgbClr val="000000"/>
                </a:solidFill>
                <a:latin typeface="+mj-lt"/>
              </a:rPr>
              <a:t>▸ </a:t>
            </a:r>
            <a:r>
              <a:rPr lang="zh-CN" altLang="en-US" dirty="0" sz="1800">
                <a:solidFill>
                  <a:srgbClr val="C00000"/>
                </a:solidFill>
                <a:latin typeface="+mj-lt"/>
              </a:rPr>
              <a:t>宪法 AI：</a:t>
            </a:r>
            <a:r>
              <a:rPr lang="zh-CN" altLang="en-US" dirty="0" sz="1800">
                <a:solidFill>
                  <a:srgbClr val="000000"/>
                </a:solidFill>
                <a:latin typeface="+mj-lt"/>
              </a:rPr>
              <a:t>让 AI 依据人写的原则批评、改写自己；可规模化，但依赖 AI 自身的判断</a:t>
            </a:r>
          </a:p>
          <a:p>
            <a:pPr>
              <a:spcBef>
                <a:spcPts val="1100"/>
              </a:spcBef>
            </a:pPr>
            <a:r>
              <a:rPr lang="zh-CN" altLang="en-US" dirty="0" sz="1800">
                <a:solidFill>
                  <a:srgbClr val="000000"/>
                </a:solidFill>
                <a:latin typeface="+mj-lt"/>
              </a:rPr>
              <a:t>▸ </a:t>
            </a:r>
            <a:r>
              <a:rPr lang="zh-CN" altLang="en-US" dirty="0" sz="1800">
                <a:solidFill>
                  <a:srgbClr val="C00000"/>
                </a:solidFill>
                <a:latin typeface="+mj-lt"/>
              </a:rPr>
              <a:t>可扩展监督：</a:t>
            </a:r>
            <a:r>
              <a:rPr lang="zh-CN" altLang="en-US" dirty="0" sz="1800">
                <a:solidFill>
                  <a:srgbClr val="000000"/>
                </a:solidFill>
                <a:latin typeface="+mj-lt"/>
              </a:rPr>
              <a:t>AI 比人更聪明时如何监督它，目前没有公认答案</a:t>
            </a:r>
          </a:p>
        </p:txBody>
      </p:sp>
    </p:spTree>
    <p:extLst>
      <p:ext uri="{BB962C8B-B14F-4D97-AF65-F5344CB8AC3E}">
        <p14:creationId xmlns:p14="http://schemas.microsoft.com/office/powerpoint/2010/main" val="20008992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a:t>目录</a:t>
            </a:r>
            <a:endParaRPr lang="zh-CN" altLang="en-US" dirty="0"/>
          </a:p>
        </p:txBody>
      </p:sp>
      <p:sp>
        <p:nvSpPr>
          <p:cNvPr id="3" name="内容占位符 2"/>
          <p:cNvSpPr>
            <a:spLocks noGrp="1"/>
          </p:cNvSpPr>
          <p:nvPr>
            <p:ph idx="1"/>
          </p:nvPr>
        </p:nvSpPr>
        <p:spPr/>
        <p:txBody>
          <a:bodyPr/>
          <a:lstStyle/>
          <a:p>
            <a:r>
              <a:rPr lang="zh-CN" altLang="en-US" dirty="0"/>
              <a:t>智能体如何构成</a:t>
            </a:r>
            <a:endParaRPr lang="zh-CN" altLang="en-US" dirty="0"/>
          </a:p>
          <a:p>
            <a:pPr lvl="1"/>
            <a:r>
              <a:rPr lang="zh-CN" altLang="en-US" dirty="0"/>
              <a:t>一、从语言到行动：智能体如何进入闭环</a:t>
            </a:r>
            <a:endParaRPr lang="zh-CN" altLang="en-US" dirty="0"/>
          </a:p>
          <a:p>
            <a:pPr lvl="1"/>
            <a:r>
              <a:rPr lang="zh-CN" altLang="en-US" dirty="0"/>
              <a:t>二、工具与环境：智能体如何连接世界</a:t>
            </a:r>
            <a:endParaRPr lang="zh-CN" altLang="en-US" dirty="0"/>
          </a:p>
          <a:p>
            <a:pPr lvl="1"/>
            <a:r>
              <a:rPr lang="zh-CN" altLang="en-US" dirty="0"/>
              <a:t>三、状态与编排：记忆、计划与协作</a:t>
            </a:r>
            <a:endParaRPr lang="zh-CN" altLang="en-US" dirty="0"/>
          </a:p>
          <a:p>
            <a:pPr lvl="1"/>
            <a:r>
              <a:rPr lang="zh-CN" altLang="en-US" dirty="0"/>
              <a:t>四、训练、评测与系统工程</a:t>
            </a:r>
            <a:endParaRPr lang="zh-CN" altLang="en-US" dirty="0"/>
          </a:p>
          <a:p>
            <a:endParaRPr lang="zh-CN" altLang="en-US" dirty="0"/>
          </a:p>
          <a:p>
            <a:r>
              <a:rPr lang="zh-CN" altLang="en-US" dirty="0"/>
              <a:t>智能体走向世界</a:t>
            </a:r>
            <a:endParaRPr lang="zh-CN" altLang="en-US" dirty="0"/>
          </a:p>
          <a:p>
            <a:pPr lvl="1"/>
            <a:r>
              <a:rPr lang="zh-CN" altLang="en-US" dirty="0"/>
              <a:t>五、走进物理世界：具身智能与机器人</a:t>
            </a:r>
            <a:endParaRPr lang="zh-CN" altLang="en-US" dirty="0"/>
          </a:p>
          <a:p>
            <a:pPr lvl="1"/>
            <a:r>
              <a:rPr lang="zh-CN" altLang="en-US" dirty="0"/>
              <a:t>六、科学智能</a:t>
            </a:r>
            <a:endParaRPr lang="zh-CN" altLang="en-US" dirty="0"/>
          </a:p>
          <a:p>
            <a:pPr lvl="1"/>
            <a:r>
              <a:rPr lang="zh-CN" altLang="en-US" dirty="0"/>
              <a:t>七、风险、治理与未来智能系统</a:t>
            </a:r>
            <a:endParaRPr lang="zh-CN" altLang="en-US" dirty="0"/>
          </a:p>
        </p:txBody>
      </p:sp>
    </p:spTree>
    <p:extLst>
      <p:ext uri="{BB962C8B-B14F-4D97-AF65-F5344CB8AC3E}">
        <p14:creationId xmlns:p14="http://schemas.microsoft.com/office/powerpoint/2010/main" val="16668811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r>
              <a:rPr lang="zh-CN" altLang="en-US" dirty="0"/>
              <a:t>二、工具与环境</a:t>
            </a:r>
          </a:p>
        </p:txBody>
      </p:sp>
    </p:spTree>
    <p:extLst>
      <p:ext uri="{BB962C8B-B14F-4D97-AF65-F5344CB8AC3E}">
        <p14:creationId xmlns:p14="http://schemas.microsoft.com/office/powerpoint/2010/main" val="38010974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Agentic RAG：边推理、边检索</a:t>
            </a:r>
          </a:p>
        </p:txBody>
      </p:sp>
      <p:sp>
        <p:nvSpPr>
          <p:cNvPr id="3" name="导语"/>
          <p:cNvSpPr/>
          <p:nvPr/>
        </p:nvSpPr>
        <p:spPr>
          <a:xfrm>
            <a:off x="640080" y="1097280"/>
            <a:ext cx="9144000" cy="502920"/>
          </a:xfrm>
          <a:prstGeom prst="rect">
            <a:avLst/>
          </a:prstGeom>
          <a:noFill/>
          <a:ln w="22225">
            <a:noFill/>
          </a:ln>
        </p:spPr>
        <p:txBody>
          <a:bodyPr wrap="square" lIns="45720" rIns="45720" anchor="t"/>
          <a:lstStyle/>
          <a:p>
            <a:pPr/>
            <a:r>
              <a:rPr lang="zh-CN" altLang="en-US" dirty="0" sz="2000" b="1">
                <a:solidFill>
                  <a:srgbClr val="C00000"/>
                </a:solidFill>
              </a:rPr>
              <a:t>检索纳入决策闭环：</a:t>
            </a:r>
            <a:r>
              <a:rPr lang="zh-CN" altLang="en-US" dirty="0" sz="2000">
                <a:solidFill>
                  <a:srgbClr val="000000"/>
                </a:solidFill>
              </a:rPr>
              <a:t>搜什么、何时停、证据够不够、来源是否冲突</a:t>
            </a:r>
          </a:p>
        </p:txBody>
      </p:sp>
      <p:sp>
        <p:nvSpPr>
          <p:cNvPr id="4" name="算法框"/>
          <p:cNvSpPr/>
          <p:nvPr/>
        </p:nvSpPr>
        <p:spPr>
          <a:xfrm>
            <a:off x="1188720" y="1783080"/>
            <a:ext cx="9784080" cy="3749039"/>
          </a:xfrm>
          <a:prstGeom prst="rect">
            <a:avLst/>
          </a:prstGeom>
          <a:solidFill>
            <a:srgbClr val="FFFFFF"/>
          </a:solidFill>
          <a:ln w="22225">
            <a:solidFill>
              <a:srgbClr val="7F7F7F"/>
            </a:solidFill>
          </a:ln>
        </p:spPr>
        <p:txBody>
          <a:bodyPr wrap="square" lIns="274320" rIns="45720" anchor="ctr"/>
          <a:lstStyle/>
          <a:p>
            <a:pPr algn="l" marL="0">
              <a:spcBef>
                <a:spcPts val="300"/>
              </a:spcBef>
            </a:pPr>
            <a:r>
              <a:rPr lang="zh-CN" altLang="en-US" dirty="0" sz="1800" b="1">
                <a:solidFill>
                  <a:srgbClr val="000000"/>
                </a:solidFill>
              </a:rPr>
              <a:t>输入：</a:t>
            </a:r>
            <a:r>
              <a:rPr lang="zh-CN" altLang="en-US" dirty="0" sz="1800">
                <a:solidFill>
                  <a:srgbClr val="000000"/>
                </a:solidFill>
              </a:rPr>
              <a:t>问题 q；证据链 E ← 空</a:t>
            </a:r>
          </a:p>
          <a:p>
            <a:pPr algn="l" marL="0">
              <a:spcBef>
                <a:spcPts val="300"/>
              </a:spcBef>
            </a:pPr>
            <a:r>
              <a:rPr lang="zh-CN" altLang="en-US" dirty="0" sz="1800" b="1">
                <a:solidFill>
                  <a:srgbClr val="000000"/>
                </a:solidFill>
              </a:rPr>
              <a:t>repeat</a:t>
            </a:r>
          </a:p>
          <a:p>
            <a:pPr algn="l" marL="411480">
              <a:spcBef>
                <a:spcPts val="300"/>
              </a:spcBef>
            </a:pPr>
            <a:r>
              <a:rPr lang="zh-CN" altLang="en-US" dirty="0" sz="1800">
                <a:solidFill>
                  <a:srgbClr val="000000"/>
                </a:solidFill>
              </a:rPr>
              <a:t>决定查询：根据 q 和 E 生成下一条检索语句</a:t>
            </a:r>
          </a:p>
          <a:p>
            <a:pPr algn="l" marL="411480">
              <a:spcBef>
                <a:spcPts val="300"/>
              </a:spcBef>
            </a:pPr>
            <a:r>
              <a:rPr lang="zh-CN" altLang="en-US" dirty="0" sz="1800">
                <a:solidFill>
                  <a:srgbClr val="000000"/>
                </a:solidFill>
              </a:rPr>
              <a:t>检索、筛选、打开文档，把新证据加入 E（记录意图、查询、命中、舍弃）</a:t>
            </a:r>
          </a:p>
          <a:p>
            <a:pPr algn="l" marL="411480">
              <a:spcBef>
                <a:spcPts val="300"/>
              </a:spcBef>
            </a:pPr>
            <a:r>
              <a:rPr lang="zh-CN" altLang="en-US" dirty="0" sz="1800">
                <a:solidFill>
                  <a:srgbClr val="000000"/>
                </a:solidFill>
              </a:rPr>
              <a:t>检查：证据够不够？不同来源是否冲突？</a:t>
            </a:r>
          </a:p>
          <a:p>
            <a:pPr algn="l" marL="0">
              <a:spcBef>
                <a:spcPts val="300"/>
              </a:spcBef>
            </a:pPr>
            <a:r>
              <a:rPr lang="zh-CN" altLang="en-US" dirty="0" sz="1800" b="1">
                <a:solidFill>
                  <a:srgbClr val="000000"/>
                </a:solidFill>
              </a:rPr>
              <a:t>until </a:t>
            </a:r>
            <a:r>
              <a:rPr lang="zh-CN" altLang="en-US" dirty="0" sz="1800">
                <a:solidFill>
                  <a:srgbClr val="000000"/>
                </a:solidFill>
              </a:rPr>
              <a:t>停止条件满足：</a:t>
            </a:r>
          </a:p>
          <a:p>
            <a:pPr algn="l" marL="411480">
              <a:spcBef>
                <a:spcPts val="300"/>
              </a:spcBef>
            </a:pPr>
            <a:r>
              <a:rPr lang="zh-CN" altLang="en-US" dirty="0" sz="1800">
                <a:solidFill>
                  <a:srgbClr val="595959"/>
                </a:solidFill>
              </a:rPr>
              <a:t>已找到相互独立的足够证据</a:t>
            </a:r>
          </a:p>
          <a:p>
            <a:pPr algn="l" marL="411480">
              <a:spcBef>
                <a:spcPts val="300"/>
              </a:spcBef>
            </a:pPr>
            <a:r>
              <a:rPr lang="zh-CN" altLang="en-US" dirty="0" sz="1800">
                <a:solidFill>
                  <a:srgbClr val="595959"/>
                </a:solidFill>
              </a:rPr>
              <a:t>关键证据缺失，且继续搜索收益很低</a:t>
            </a:r>
          </a:p>
          <a:p>
            <a:pPr algn="l" marL="411480">
              <a:spcBef>
                <a:spcPts val="300"/>
              </a:spcBef>
            </a:pPr>
            <a:r>
              <a:rPr lang="zh-CN" altLang="en-US" dirty="0" sz="1800">
                <a:solidFill>
                  <a:srgbClr val="595959"/>
                </a:solidFill>
              </a:rPr>
              <a:t>来源冲突到必须交给人判断</a:t>
            </a:r>
          </a:p>
          <a:p>
            <a:pPr algn="l" marL="0">
              <a:spcBef>
                <a:spcPts val="300"/>
              </a:spcBef>
            </a:pPr>
            <a:r>
              <a:rPr lang="zh-CN" altLang="en-US" dirty="0" sz="1800" b="1">
                <a:solidFill>
                  <a:srgbClr val="000000"/>
                </a:solidFill>
              </a:rPr>
              <a:t>输出：</a:t>
            </a:r>
            <a:r>
              <a:rPr lang="zh-CN" altLang="en-US" dirty="0" sz="1800">
                <a:solidFill>
                  <a:srgbClr val="000000"/>
                </a:solidFill>
              </a:rPr>
              <a:t>回答 + 证据表 + 冲突点 + 仍需人工确认的问题</a:t>
            </a:r>
          </a:p>
        </p:txBody>
      </p:sp>
      <p:sp>
        <p:nvSpPr>
          <p:cNvPr id="5" name="示意"/>
          <p:cNvSpPr/>
          <p:nvPr/>
        </p:nvSpPr>
        <p:spPr>
          <a:xfrm>
            <a:off x="9875520" y="1463040"/>
            <a:ext cx="1097280" cy="292608"/>
          </a:xfrm>
          <a:prstGeom prst="rect">
            <a:avLst/>
          </a:prstGeom>
          <a:noFill/>
          <a:ln w="22225">
            <a:noFill/>
          </a:ln>
        </p:spPr>
        <p:txBody>
          <a:bodyPr wrap="square" lIns="45720" rIns="45720" anchor="ctr"/>
          <a:lstStyle/>
          <a:p>
            <a:pPr algn="ctr"/>
            <a:r>
              <a:rPr lang="zh-CN" altLang="en-US" dirty="0" sz="1200">
                <a:solidFill>
                  <a:srgbClr val="7F7F7F"/>
                </a:solidFill>
              </a:rPr>
              <a:t>（示意）</a:t>
            </a:r>
          </a:p>
        </p:txBody>
      </p:sp>
      <p:sp>
        <p:nvSpPr>
          <p:cNvPr id="6" name="结语"/>
          <p:cNvSpPr/>
          <p:nvPr/>
        </p:nvSpPr>
        <p:spPr>
          <a:xfrm>
            <a:off x="640080" y="5623560"/>
            <a:ext cx="10972800" cy="411480"/>
          </a:xfrm>
          <a:prstGeom prst="rect">
            <a:avLst/>
          </a:prstGeom>
          <a:noFill/>
          <a:ln w="22225">
            <a:noFill/>
          </a:ln>
        </p:spPr>
        <p:txBody>
          <a:bodyPr wrap="square" lIns="45720" rIns="45720" anchor="t"/>
          <a:lstStyle/>
          <a:p>
            <a:pPr/>
            <a:r>
              <a:rPr lang="zh-CN" altLang="en-US" dirty="0" sz="1800" b="1">
                <a:solidFill>
                  <a:srgbClr val="C00000"/>
                </a:solidFill>
              </a:rPr>
              <a:t>评测随之变化：</a:t>
            </a:r>
            <a:r>
              <a:rPr lang="zh-CN" altLang="en-US" dirty="0" sz="1800">
                <a:solidFill>
                  <a:srgbClr val="000000"/>
                </a:solidFill>
              </a:rPr>
              <a:t>从“搜得准不准”推进到“搜得稳不稳”</a:t>
            </a:r>
          </a:p>
        </p:txBody>
      </p:sp>
    </p:spTree>
    <p:extLst>
      <p:ext uri="{BB962C8B-B14F-4D97-AF65-F5344CB8AC3E}">
        <p14:creationId xmlns:p14="http://schemas.microsoft.com/office/powerpoint/2010/main" val="12311847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计划与执行：ReAct 式的“想—做—看”</a:t>
            </a:r>
          </a:p>
        </p:txBody>
      </p:sp>
      <p:sp>
        <p:nvSpPr>
          <p:cNvPr id="6" name="内容占位符 5"/>
          <p:cNvSpPr>
            <a:spLocks noGrp="1"/>
          </p:cNvSpPr>
          <p:nvPr>
            <p:ph idx="1"/>
          </p:nvPr>
        </p:nvSpPr>
        <p:spPr>
          <a:xfrm>
            <a:off x="502920" y="1005840"/>
            <a:ext cx="11155680" cy="502920"/>
          </a:xfrm>
        </p:spPr>
        <p:txBody>
          <a:bodyPr/>
          <a:lstStyle/>
          <a:p>
            <a:pPr/>
            <a:r>
              <a:rPr lang="zh-CN" altLang="en-US" dirty="0"/>
              <a:t>推理与行动交替：先观察、局部推理、执行一个动作，再根据反馈调整</a:t>
            </a:r>
          </a:p>
        </p:txBody>
      </p:sp>
      <p:sp>
        <p:nvSpPr>
          <p:cNvPr id="7" name="算法框"/>
          <p:cNvSpPr/>
          <p:nvPr/>
        </p:nvSpPr>
        <p:spPr>
          <a:xfrm>
            <a:off x="914400" y="1828800"/>
            <a:ext cx="10332720" cy="3977639"/>
          </a:xfrm>
          <a:prstGeom prst="rect">
            <a:avLst/>
          </a:prstGeom>
          <a:solidFill>
            <a:srgbClr val="FFFFFF"/>
          </a:solidFill>
          <a:ln w="22225">
            <a:solidFill>
              <a:srgbClr val="7F7F7F"/>
            </a:solidFill>
          </a:ln>
        </p:spPr>
        <p:txBody>
          <a:bodyPr wrap="square" lIns="274320" rIns="45720" anchor="ctr"/>
          <a:lstStyle/>
          <a:p>
            <a:pPr algn="l" marL="0">
              <a:spcBef>
                <a:spcPts val="400"/>
              </a:spcBef>
            </a:pPr>
            <a:r>
              <a:rPr lang="zh-CN" altLang="en-US" dirty="0" sz="1800" b="1">
                <a:solidFill>
                  <a:srgbClr val="000000"/>
                </a:solidFill>
              </a:rPr>
              <a:t>初始化：</a:t>
            </a:r>
            <a:r>
              <a:rPr lang="zh-CN" altLang="en-US" dirty="0" sz="1800">
                <a:solidFill>
                  <a:srgbClr val="000000"/>
                </a:solidFill>
              </a:rPr>
              <a:t>目标 g；分层计划 P（高层里程碑）；检查点 C</a:t>
            </a:r>
          </a:p>
          <a:p>
            <a:pPr algn="l" marL="0">
              <a:spcBef>
                <a:spcPts val="400"/>
              </a:spcBef>
            </a:pPr>
            <a:r>
              <a:rPr lang="zh-CN" altLang="en-US" dirty="0" sz="1800" b="1">
                <a:solidFill>
                  <a:srgbClr val="000000"/>
                </a:solidFill>
              </a:rPr>
              <a:t>repeat</a:t>
            </a:r>
          </a:p>
          <a:p>
            <a:pPr algn="l" marL="411480">
              <a:spcBef>
                <a:spcPts val="400"/>
              </a:spcBef>
            </a:pPr>
            <a:r>
              <a:rPr lang="zh-CN" altLang="en-US" dirty="0" sz="1800" b="1">
                <a:solidFill>
                  <a:srgbClr val="000000"/>
                </a:solidFill>
              </a:rPr>
              <a:t>想：</a:t>
            </a:r>
            <a:r>
              <a:rPr lang="zh-CN" altLang="en-US" dirty="0" sz="1800">
                <a:solidFill>
                  <a:srgbClr val="000000"/>
                </a:solidFill>
              </a:rPr>
              <a:t>根据最新观察和 P 决定下一步动作（该搜什么？）</a:t>
            </a:r>
          </a:p>
          <a:p>
            <a:pPr algn="l" marL="411480">
              <a:spcBef>
                <a:spcPts val="400"/>
              </a:spcBef>
            </a:pPr>
            <a:r>
              <a:rPr lang="zh-CN" altLang="en-US" dirty="0" sz="1800" b="1">
                <a:solidFill>
                  <a:srgbClr val="000000"/>
                </a:solidFill>
              </a:rPr>
              <a:t>做：</a:t>
            </a:r>
            <a:r>
              <a:rPr lang="zh-CN" altLang="en-US" dirty="0" sz="1800">
                <a:solidFill>
                  <a:srgbClr val="000000"/>
                </a:solidFill>
              </a:rPr>
              <a:t>执行动作（search / 点击 / 执行命令）</a:t>
            </a:r>
          </a:p>
          <a:p>
            <a:pPr algn="l" marL="411480">
              <a:spcBef>
                <a:spcPts val="400"/>
              </a:spcBef>
            </a:pPr>
            <a:r>
              <a:rPr lang="zh-CN" altLang="en-US" dirty="0" sz="1800" b="1">
                <a:solidFill>
                  <a:srgbClr val="000000"/>
                </a:solidFill>
              </a:rPr>
              <a:t>看：</a:t>
            </a:r>
            <a:r>
              <a:rPr lang="zh-CN" altLang="en-US" dirty="0" sz="1800">
                <a:solidFill>
                  <a:srgbClr val="000000"/>
                </a:solidFill>
              </a:rPr>
              <a:t>读取环境返回（证据 / 页面 / 日志），更新状态</a:t>
            </a:r>
          </a:p>
          <a:p>
            <a:pPr algn="l" marL="411480">
              <a:spcBef>
                <a:spcPts val="400"/>
              </a:spcBef>
            </a:pPr>
            <a:r>
              <a:rPr lang="zh-CN" altLang="en-US" dirty="0" sz="1800" b="1">
                <a:solidFill>
                  <a:srgbClr val="000000"/>
                </a:solidFill>
              </a:rPr>
              <a:t>监控：</a:t>
            </a:r>
            <a:r>
              <a:rPr lang="zh-CN" altLang="en-US" dirty="0" sz="1800">
                <a:solidFill>
                  <a:srgbClr val="000000"/>
                </a:solidFill>
              </a:rPr>
              <a:t>里程碑在推进吗？是否在重复低收益动作？</a:t>
            </a:r>
          </a:p>
          <a:p>
            <a:pPr algn="l" marL="822960">
              <a:spcBef>
                <a:spcPts val="400"/>
              </a:spcBef>
            </a:pPr>
            <a:r>
              <a:rPr lang="zh-CN" altLang="en-US" dirty="0" sz="1800">
                <a:solidFill>
                  <a:srgbClr val="595959"/>
                </a:solidFill>
              </a:rPr>
              <a:t>偏离 → 重新计划、缩小范围、切换工具，必要时请人接管</a:t>
            </a:r>
          </a:p>
          <a:p>
            <a:pPr algn="l" marL="822960">
              <a:spcBef>
                <a:spcPts val="400"/>
              </a:spcBef>
            </a:pPr>
            <a:r>
              <a:rPr lang="zh-CN" altLang="en-US" dirty="0" sz="1800">
                <a:solidFill>
                  <a:srgbClr val="595959"/>
                </a:solidFill>
              </a:rPr>
              <a:t>走错 → 回滚到检查点 C</a:t>
            </a:r>
          </a:p>
          <a:p>
            <a:pPr algn="l" marL="0">
              <a:spcBef>
                <a:spcPts val="400"/>
              </a:spcBef>
            </a:pPr>
            <a:r>
              <a:rPr lang="zh-CN" altLang="en-US" dirty="0" sz="1800" b="1">
                <a:solidFill>
                  <a:srgbClr val="000000"/>
                </a:solidFill>
              </a:rPr>
              <a:t>until </a:t>
            </a:r>
            <a:r>
              <a:rPr lang="zh-CN" altLang="en-US" dirty="0" sz="1800">
                <a:solidFill>
                  <a:srgbClr val="000000"/>
                </a:solidFill>
              </a:rPr>
              <a:t>完成信号、失败次数、成本上限、时间上限或风险等级触发停止</a:t>
            </a:r>
          </a:p>
        </p:txBody>
      </p:sp>
      <p:sp>
        <p:nvSpPr>
          <p:cNvPr id="8" name="示意"/>
          <p:cNvSpPr/>
          <p:nvPr/>
        </p:nvSpPr>
        <p:spPr>
          <a:xfrm>
            <a:off x="10149840" y="1508760"/>
            <a:ext cx="1097280" cy="292608"/>
          </a:xfrm>
          <a:prstGeom prst="rect">
            <a:avLst/>
          </a:prstGeom>
          <a:noFill/>
          <a:ln w="22225">
            <a:noFill/>
          </a:ln>
        </p:spPr>
        <p:txBody>
          <a:bodyPr wrap="square" lIns="45720" rIns="45720" anchor="ctr"/>
          <a:lstStyle/>
          <a:p>
            <a:pPr algn="ctr"/>
            <a:r>
              <a:rPr lang="zh-CN" altLang="en-US" dirty="0" sz="1200">
                <a:solidFill>
                  <a:srgbClr val="7F7F7F"/>
                </a:solidFill>
              </a:rPr>
              <a:t>（示意）</a:t>
            </a:r>
          </a:p>
        </p:txBody>
      </p:sp>
      <p:sp>
        <p:nvSpPr>
          <p:cNvPr id="9" name="来源"/>
          <p:cNvSpPr/>
          <p:nvPr/>
        </p:nvSpPr>
        <p:spPr>
          <a:xfrm>
            <a:off x="4846320" y="5852160"/>
            <a:ext cx="6400800" cy="274320"/>
          </a:xfrm>
          <a:prstGeom prst="rect">
            <a:avLst/>
          </a:prstGeom>
          <a:noFill/>
          <a:ln w="22225">
            <a:noFill/>
          </a:ln>
        </p:spPr>
        <p:txBody>
          <a:bodyPr wrap="square" lIns="45720" rIns="45720" anchor="ctr"/>
          <a:lstStyle/>
          <a:p>
            <a:pPr algn="r"/>
            <a:r>
              <a:rPr lang="zh-CN" altLang="en-US" dirty="0" sz="1100">
                <a:solidFill>
                  <a:srgbClr val="7F7F7F"/>
                </a:solidFill>
              </a:rPr>
              <a:t>“想—做—看”循环见图12.1　内容来源：邱锡鹏《大模型与智能体》12.2</a:t>
            </a:r>
          </a:p>
        </p:txBody>
      </p:sp>
    </p:spTree>
    <p:extLst>
      <p:ext uri="{BB962C8B-B14F-4D97-AF65-F5344CB8AC3E}">
        <p14:creationId xmlns:p14="http://schemas.microsoft.com/office/powerpoint/2010/main" val="22935719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r>
              <a:rPr lang="zh-CN" altLang="en-US" dirty="0"/>
              <a:t>三、状态与编排</a:t>
            </a:r>
          </a:p>
        </p:txBody>
      </p:sp>
    </p:spTree>
    <p:extLst>
      <p:ext uri="{BB962C8B-B14F-4D97-AF65-F5344CB8AC3E}">
        <p14:creationId xmlns:p14="http://schemas.microsoft.com/office/powerpoint/2010/main" val="8985896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反思与自我改进：把生成和评估分开</a:t>
            </a:r>
          </a:p>
        </p:txBody>
      </p:sp>
      <p:sp>
        <p:nvSpPr>
          <p:cNvPr id="3" name="内容占位符 2"/>
          <p:cNvSpPr>
            <a:spLocks noGrp="1"/>
          </p:cNvSpPr>
          <p:nvPr>
            <p:ph idx="1"/>
          </p:nvPr>
        </p:nvSpPr>
        <p:spPr>
          <a:xfrm>
            <a:off x="502920" y="1005840"/>
            <a:ext cx="11155680" cy="548640"/>
          </a:xfrm>
        </p:spPr>
        <p:txBody>
          <a:bodyPr/>
          <a:lstStyle/>
          <a:p>
            <a:pPr lvl="1"/>
            <a:r>
              <a:rPr lang="zh-CN" altLang="en-US" dirty="0">
                <a:solidFill>
                  <a:srgbClr val="C00000"/>
                </a:solidFill>
              </a:rPr>
              <a:t>反思是被触发的：</a:t>
            </a:r>
            <a:r>
              <a:rPr lang="zh-CN" altLang="en-US" dirty="0"/>
              <a:t>失败达阈值、证据冲突、重复同类动作、里程碑后简短复盘</a:t>
            </a:r>
          </a:p>
        </p:txBody>
      </p:sp>
      <p:sp>
        <p:nvSpPr>
          <p:cNvPr id="4" name="生成器"/>
          <p:cNvSpPr/>
          <p:nvPr/>
        </p:nvSpPr>
        <p:spPr>
          <a:xfrm>
            <a:off x="1463040" y="1965960"/>
            <a:ext cx="2743200" cy="868680"/>
          </a:xfrm>
          <a:prstGeom prst="round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生成器</a:t>
            </a:r>
          </a:p>
          <a:p>
            <a:pPr algn="ctr"/>
            <a:r>
              <a:rPr lang="zh-CN" altLang="en-US" dirty="0" sz="1300">
                <a:solidFill>
                  <a:srgbClr val="595959"/>
                </a:solidFill>
              </a:rPr>
              <a:t>Generator：负责往前走</a:t>
            </a:r>
          </a:p>
        </p:txBody>
      </p:sp>
      <p:sp>
        <p:nvSpPr>
          <p:cNvPr id="5" name="评估器"/>
          <p:cNvSpPr/>
          <p:nvPr/>
        </p:nvSpPr>
        <p:spPr>
          <a:xfrm>
            <a:off x="7955279" y="1965960"/>
            <a:ext cx="2743200" cy="868680"/>
          </a:xfrm>
          <a:prstGeom prst="roundRect">
            <a:avLst/>
          </a:prstGeom>
          <a:solidFill>
            <a:srgbClr val="FBEFE6"/>
          </a:solidFill>
          <a:ln w="22225">
            <a:solidFill>
              <a:srgbClr val="E46C0A"/>
            </a:solidFill>
          </a:ln>
        </p:spPr>
        <p:txBody>
          <a:bodyPr wrap="square" lIns="45720" rIns="45720" anchor="ctr"/>
          <a:lstStyle/>
          <a:p>
            <a:pPr algn="ctr"/>
            <a:r>
              <a:rPr lang="zh-CN" altLang="en-US" dirty="0" sz="2000" b="1">
                <a:solidFill>
                  <a:srgbClr val="000000"/>
                </a:solidFill>
              </a:rPr>
              <a:t>评估器</a:t>
            </a:r>
          </a:p>
          <a:p>
            <a:pPr algn="ctr"/>
            <a:r>
              <a:rPr lang="zh-CN" altLang="en-US" dirty="0" sz="1300">
                <a:solidFill>
                  <a:srgbClr val="595959"/>
                </a:solidFill>
              </a:rPr>
              <a:t>Evaluator：专门挑错</a:t>
            </a:r>
          </a:p>
        </p:txBody>
      </p:sp>
      <p:cxnSp>
        <p:nvCxnSpPr>
          <p:cNvPr id="6" name="连线6"/>
          <p:cNvCxnSpPr/>
          <p:nvPr/>
        </p:nvCxnSpPr>
        <p:spPr>
          <a:xfrm>
            <a:off x="4297680" y="2240279"/>
            <a:ext cx="3566159" cy="0"/>
          </a:xfrm>
          <a:prstGeom prst="line">
            <a:avLst/>
          </a:prstGeom>
          <a:ln w="28575">
            <a:solidFill>
              <a:srgbClr val="7F7F7F"/>
            </a:solidFill>
            <a:tailEnd type="triangle"/>
          </a:ln>
        </p:spPr>
      </p:cxnSp>
      <p:cxnSp>
        <p:nvCxnSpPr>
          <p:cNvPr id="7" name="连线7"/>
          <p:cNvCxnSpPr/>
          <p:nvPr/>
        </p:nvCxnSpPr>
        <p:spPr>
          <a:xfrm flipH="1">
            <a:off x="4297680" y="2587752"/>
            <a:ext cx="3566159" cy="0"/>
          </a:xfrm>
          <a:prstGeom prst="line">
            <a:avLst/>
          </a:prstGeom>
          <a:ln w="28575">
            <a:solidFill>
              <a:srgbClr val="7F7F7F"/>
            </a:solidFill>
            <a:tailEnd type="triangle"/>
          </a:ln>
        </p:spPr>
      </p:cxnSp>
      <p:sp>
        <p:nvSpPr>
          <p:cNvPr id="8" name="产物"/>
          <p:cNvSpPr/>
          <p:nvPr/>
        </p:nvSpPr>
        <p:spPr>
          <a:xfrm>
            <a:off x="4572000" y="1892807"/>
            <a:ext cx="3017520" cy="320040"/>
          </a:xfrm>
          <a:prstGeom prst="rect">
            <a:avLst/>
          </a:prstGeom>
          <a:noFill/>
          <a:ln w="22225">
            <a:noFill/>
          </a:ln>
        </p:spPr>
        <p:txBody>
          <a:bodyPr wrap="square" lIns="45720" rIns="45720" anchor="ctr"/>
          <a:lstStyle/>
          <a:p>
            <a:pPr algn="ctr"/>
            <a:r>
              <a:rPr lang="zh-CN" altLang="en-US" dirty="0" sz="1400">
                <a:solidFill>
                  <a:srgbClr val="595959"/>
                </a:solidFill>
              </a:rPr>
              <a:t>产物</a:t>
            </a:r>
          </a:p>
        </p:txBody>
      </p:sp>
      <p:sp>
        <p:nvSpPr>
          <p:cNvPr id="9" name="退回"/>
          <p:cNvSpPr/>
          <p:nvPr/>
        </p:nvSpPr>
        <p:spPr>
          <a:xfrm>
            <a:off x="4572000" y="2624328"/>
            <a:ext cx="3017520" cy="320040"/>
          </a:xfrm>
          <a:prstGeom prst="rect">
            <a:avLst/>
          </a:prstGeom>
          <a:noFill/>
          <a:ln w="22225">
            <a:noFill/>
          </a:ln>
        </p:spPr>
        <p:txBody>
          <a:bodyPr wrap="square" lIns="45720" rIns="45720" anchor="ctr"/>
          <a:lstStyle/>
          <a:p>
            <a:pPr algn="ctr"/>
            <a:r>
              <a:rPr lang="zh-CN" altLang="en-US" dirty="0" sz="1400">
                <a:solidFill>
                  <a:srgbClr val="595959"/>
                </a:solidFill>
              </a:rPr>
              <a:t>任何一项不达标就退回重做</a:t>
            </a:r>
          </a:p>
        </p:txBody>
      </p:sp>
      <p:sp>
        <p:nvSpPr>
          <p:cNvPr id="10" name="注1"/>
          <p:cNvSpPr/>
          <p:nvPr/>
        </p:nvSpPr>
        <p:spPr>
          <a:xfrm>
            <a:off x="7589520" y="2880359"/>
            <a:ext cx="3566160" cy="320040"/>
          </a:xfrm>
          <a:prstGeom prst="rect">
            <a:avLst/>
          </a:prstGeom>
          <a:noFill/>
          <a:ln w="22225">
            <a:noFill/>
          </a:ln>
        </p:spPr>
        <p:txBody>
          <a:bodyPr wrap="square" lIns="45720" rIns="45720" anchor="ctr"/>
          <a:lstStyle/>
          <a:p>
            <a:pPr algn="ctr"/>
            <a:r>
              <a:rPr lang="zh-CN" altLang="en-US" dirty="0" sz="1500" b="1">
                <a:solidFill>
                  <a:srgbClr val="C00000"/>
                </a:solidFill>
              </a:rPr>
              <a:t>判据和阈值事先写下来</a:t>
            </a:r>
          </a:p>
        </p:txBody>
      </p:sp>
      <p:sp>
        <p:nvSpPr>
          <p:cNvPr id="11" name="注2"/>
          <p:cNvSpPr/>
          <p:nvPr/>
        </p:nvSpPr>
        <p:spPr>
          <a:xfrm>
            <a:off x="1097280" y="2880359"/>
            <a:ext cx="3474720" cy="320040"/>
          </a:xfrm>
          <a:prstGeom prst="rect">
            <a:avLst/>
          </a:prstGeom>
          <a:noFill/>
          <a:ln w="22225">
            <a:noFill/>
          </a:ln>
        </p:spPr>
        <p:txBody>
          <a:bodyPr wrap="square" lIns="45720" rIns="45720" anchor="ctr"/>
          <a:lstStyle/>
          <a:p>
            <a:pPr algn="ctr"/>
            <a:r>
              <a:rPr lang="zh-CN" altLang="en-US" dirty="0" sz="1500" b="1">
                <a:solidFill>
                  <a:srgbClr val="C00000"/>
                </a:solidFill>
              </a:rPr>
              <a:t>同一底座模型，不同提示与判据</a:t>
            </a:r>
          </a:p>
        </p:txBody>
      </p:sp>
      <p:sp>
        <p:nvSpPr>
          <p:cNvPr id="12" name="自优化 Self-Refine"/>
          <p:cNvSpPr/>
          <p:nvPr/>
        </p:nvSpPr>
        <p:spPr>
          <a:xfrm>
            <a:off x="838047" y="3611880"/>
            <a:ext cx="3291840" cy="502920"/>
          </a:xfrm>
          <a:prstGeom prst="rect">
            <a:avLst/>
          </a:prstGeom>
          <a:solidFill>
            <a:srgbClr val="E46C0A"/>
          </a:solidFill>
          <a:ln w="22225">
            <a:solidFill>
              <a:srgbClr val="E46C0A"/>
            </a:solidFill>
          </a:ln>
        </p:spPr>
        <p:txBody>
          <a:bodyPr wrap="square" lIns="45720" rIns="45720" anchor="ctr"/>
          <a:lstStyle/>
          <a:p>
            <a:pPr algn="ctr"/>
            <a:r>
              <a:rPr lang="zh-CN" altLang="en-US" dirty="0" sz="1700" b="1">
                <a:solidFill>
                  <a:srgbClr val="FFFFFF"/>
                </a:solidFill>
              </a:rPr>
              <a:t>自优化 Self-Refine</a:t>
            </a:r>
          </a:p>
        </p:txBody>
      </p:sp>
      <p:sp>
        <p:nvSpPr>
          <p:cNvPr id="13" name="自优化 Self-Refine内容"/>
          <p:cNvSpPr/>
          <p:nvPr/>
        </p:nvSpPr>
        <p:spPr>
          <a:xfrm>
            <a:off x="838047" y="4114800"/>
            <a:ext cx="3291840" cy="1051560"/>
          </a:xfrm>
          <a:prstGeom prst="rect">
            <a:avLst/>
          </a:prstGeom>
          <a:solidFill>
            <a:srgbClr val="FFFFFF"/>
          </a:solidFill>
          <a:ln w="22225">
            <a:solidFill>
              <a:srgbClr val="E46C0A"/>
            </a:solidFill>
          </a:ln>
        </p:spPr>
        <p:txBody>
          <a:bodyPr wrap="square" lIns="45720" rIns="45720" anchor="ctr"/>
          <a:lstStyle/>
          <a:p>
            <a:pPr algn="ctr"/>
            <a:r>
              <a:rPr lang="zh-CN" altLang="en-US" dirty="0" sz="1500">
                <a:solidFill>
                  <a:srgbClr val="000000"/>
                </a:solidFill>
              </a:rPr>
              <a:t>生成—反馈—修订</a:t>
            </a:r>
          </a:p>
          <a:p>
            <a:pPr algn="ctr"/>
            <a:r>
              <a:rPr lang="zh-CN" altLang="en-US" dirty="0" sz="1300">
                <a:solidFill>
                  <a:srgbClr val="595959"/>
                </a:solidFill>
              </a:rPr>
              <a:t>同一模型交替当作者和审稿人</a:t>
            </a:r>
          </a:p>
        </p:txBody>
      </p:sp>
      <p:cxnSp>
        <p:nvCxnSpPr>
          <p:cNvPr id="14" name="连线14"/>
          <p:cNvCxnSpPr/>
          <p:nvPr/>
        </p:nvCxnSpPr>
        <p:spPr>
          <a:xfrm>
            <a:off x="4157319" y="4617720"/>
            <a:ext cx="265175" cy="0"/>
          </a:xfrm>
          <a:prstGeom prst="line">
            <a:avLst/>
          </a:prstGeom>
          <a:ln w="28575">
            <a:solidFill>
              <a:srgbClr val="7F7F7F"/>
            </a:solidFill>
            <a:tailEnd type="triangle"/>
          </a:ln>
        </p:spPr>
      </p:cxnSp>
      <p:sp>
        <p:nvSpPr>
          <p:cNvPr id="15" name="反思 Reflexion"/>
          <p:cNvSpPr/>
          <p:nvPr/>
        </p:nvSpPr>
        <p:spPr>
          <a:xfrm>
            <a:off x="4449927" y="3611880"/>
            <a:ext cx="3291840" cy="502920"/>
          </a:xfrm>
          <a:prstGeom prst="rect">
            <a:avLst/>
          </a:prstGeom>
          <a:solidFill>
            <a:srgbClr val="E46C0A"/>
          </a:solidFill>
          <a:ln w="22225">
            <a:solidFill>
              <a:srgbClr val="E46C0A"/>
            </a:solidFill>
          </a:ln>
        </p:spPr>
        <p:txBody>
          <a:bodyPr wrap="square" lIns="45720" rIns="45720" anchor="ctr"/>
          <a:lstStyle/>
          <a:p>
            <a:pPr algn="ctr"/>
            <a:r>
              <a:rPr lang="zh-CN" altLang="en-US" dirty="0" sz="1700" b="1">
                <a:solidFill>
                  <a:srgbClr val="FFFFFF"/>
                </a:solidFill>
              </a:rPr>
              <a:t>反思 Reflexion</a:t>
            </a:r>
          </a:p>
        </p:txBody>
      </p:sp>
      <p:sp>
        <p:nvSpPr>
          <p:cNvPr id="16" name="反思 Reflexion内容"/>
          <p:cNvSpPr/>
          <p:nvPr/>
        </p:nvSpPr>
        <p:spPr>
          <a:xfrm>
            <a:off x="4449927" y="4114800"/>
            <a:ext cx="3291840" cy="1051560"/>
          </a:xfrm>
          <a:prstGeom prst="rect">
            <a:avLst/>
          </a:prstGeom>
          <a:solidFill>
            <a:srgbClr val="FFFFFF"/>
          </a:solidFill>
          <a:ln w="22225">
            <a:solidFill>
              <a:srgbClr val="E46C0A"/>
            </a:solidFill>
          </a:ln>
        </p:spPr>
        <p:txBody>
          <a:bodyPr wrap="square" lIns="45720" rIns="45720" anchor="ctr"/>
          <a:lstStyle/>
          <a:p>
            <a:pPr algn="ctr"/>
            <a:r>
              <a:rPr lang="zh-CN" altLang="en-US" dirty="0" sz="1500">
                <a:solidFill>
                  <a:srgbClr val="000000"/>
                </a:solidFill>
              </a:rPr>
              <a:t>把语言反思写入外部经验笔记</a:t>
            </a:r>
          </a:p>
          <a:p>
            <a:pPr algn="ctr"/>
            <a:r>
              <a:rPr lang="zh-CN" altLang="en-US" dirty="0" sz="1300">
                <a:solidFill>
                  <a:srgbClr val="595959"/>
                </a:solidFill>
              </a:rPr>
              <a:t>下次任务读回，犯过的错不再犯</a:t>
            </a:r>
          </a:p>
        </p:txBody>
      </p:sp>
      <p:cxnSp>
        <p:nvCxnSpPr>
          <p:cNvPr id="17" name="连线17"/>
          <p:cNvCxnSpPr/>
          <p:nvPr/>
        </p:nvCxnSpPr>
        <p:spPr>
          <a:xfrm>
            <a:off x="7769199" y="4617720"/>
            <a:ext cx="265176" cy="0"/>
          </a:xfrm>
          <a:prstGeom prst="line">
            <a:avLst/>
          </a:prstGeom>
          <a:ln w="28575">
            <a:solidFill>
              <a:srgbClr val="7F7F7F"/>
            </a:solidFill>
            <a:tailEnd type="triangle"/>
          </a:ln>
        </p:spPr>
      </p:cxnSp>
      <p:sp>
        <p:nvSpPr>
          <p:cNvPr id="18" name="自进化"/>
          <p:cNvSpPr/>
          <p:nvPr/>
        </p:nvSpPr>
        <p:spPr>
          <a:xfrm>
            <a:off x="8061807" y="3611880"/>
            <a:ext cx="3291840" cy="502920"/>
          </a:xfrm>
          <a:prstGeom prst="rect">
            <a:avLst/>
          </a:prstGeom>
          <a:solidFill>
            <a:srgbClr val="E46C0A"/>
          </a:solidFill>
          <a:ln w="22225">
            <a:solidFill>
              <a:srgbClr val="E46C0A"/>
            </a:solidFill>
          </a:ln>
        </p:spPr>
        <p:txBody>
          <a:bodyPr wrap="square" lIns="45720" rIns="45720" anchor="ctr"/>
          <a:lstStyle/>
          <a:p>
            <a:pPr algn="ctr"/>
            <a:r>
              <a:rPr lang="zh-CN" altLang="en-US" dirty="0" sz="1700" b="1">
                <a:solidFill>
                  <a:srgbClr val="FFFFFF"/>
                </a:solidFill>
              </a:rPr>
              <a:t>自进化</a:t>
            </a:r>
          </a:p>
        </p:txBody>
      </p:sp>
      <p:sp>
        <p:nvSpPr>
          <p:cNvPr id="19" name="自进化内容"/>
          <p:cNvSpPr/>
          <p:nvPr/>
        </p:nvSpPr>
        <p:spPr>
          <a:xfrm>
            <a:off x="8061807" y="4114800"/>
            <a:ext cx="3291840" cy="1051560"/>
          </a:xfrm>
          <a:prstGeom prst="rect">
            <a:avLst/>
          </a:prstGeom>
          <a:solidFill>
            <a:srgbClr val="FFFFFF"/>
          </a:solidFill>
          <a:ln w="22225">
            <a:solidFill>
              <a:srgbClr val="E46C0A"/>
            </a:solidFill>
          </a:ln>
        </p:spPr>
        <p:txBody>
          <a:bodyPr wrap="square" lIns="45720" rIns="45720" anchor="ctr"/>
          <a:lstStyle/>
          <a:p>
            <a:pPr algn="ctr"/>
            <a:r>
              <a:rPr lang="zh-CN" altLang="en-US" dirty="0" sz="1500">
                <a:solidFill>
                  <a:srgbClr val="000000"/>
                </a:solidFill>
              </a:rPr>
              <a:t>经验积累 → 技能提炼 → 自我微调</a:t>
            </a:r>
          </a:p>
          <a:p>
            <a:pPr algn="ctr"/>
            <a:r>
              <a:rPr lang="zh-CN" altLang="en-US" dirty="0" sz="1300">
                <a:solidFill>
                  <a:srgbClr val="595959"/>
                </a:solidFill>
              </a:rPr>
              <a:t>从浅到深、从保守到激进</a:t>
            </a:r>
          </a:p>
        </p:txBody>
      </p:sp>
      <p:sp>
        <p:nvSpPr>
          <p:cNvPr id="20" name="结语"/>
          <p:cNvSpPr/>
          <p:nvPr/>
        </p:nvSpPr>
        <p:spPr>
          <a:xfrm>
            <a:off x="640080" y="5394960"/>
            <a:ext cx="10972800" cy="457200"/>
          </a:xfrm>
          <a:prstGeom prst="rect">
            <a:avLst/>
          </a:prstGeom>
          <a:noFill/>
          <a:ln w="22225">
            <a:noFill/>
          </a:ln>
        </p:spPr>
        <p:txBody>
          <a:bodyPr wrap="square" lIns="45720" rIns="45720" anchor="t"/>
          <a:lstStyle/>
          <a:p>
            <a:pPr/>
            <a:r>
              <a:rPr lang="zh-CN" altLang="en-US" dirty="0" sz="1800" b="1">
                <a:solidFill>
                  <a:srgbClr val="C00000"/>
                </a:solidFill>
              </a:rPr>
              <a:t>单靠模型自评不够：</a:t>
            </a:r>
            <a:r>
              <a:rPr lang="zh-CN" altLang="en-US" dirty="0" sz="1800">
                <a:solidFill>
                  <a:srgbClr val="000000"/>
                </a:solidFill>
              </a:rPr>
              <a:t>反思要靠谱，必须有相对独立、可被检查的评估侧</a:t>
            </a:r>
          </a:p>
        </p:txBody>
      </p:sp>
    </p:spTree>
    <p:extLst>
      <p:ext uri="{BB962C8B-B14F-4D97-AF65-F5344CB8AC3E}">
        <p14:creationId xmlns:p14="http://schemas.microsoft.com/office/powerpoint/2010/main" val="37966616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12"/>
                                        </p:tgtEl>
                                        <p:attrNameLst>
                                          <p:attrName>style.visibility</p:attrName>
                                        </p:attrNameLst>
                                      </p:cBhvr>
                                      <p:to>
                                        <p:strVal val="visible"/>
                                      </p:to>
                                    </p:set>
                                  </p:childTnLst>
                                </p:cTn>
                              </p:par>
                              <p:par>
                                <p:cTn id="12" presetID="10" presetClass="entr" presetSubtype="0" fill="hold" nodeType="with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13"/>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P spid="16"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检索增强生成（RAG）：先检索，再生成</a:t>
            </a:r>
          </a:p>
        </p:txBody>
      </p:sp>
      <p:sp>
        <p:nvSpPr>
          <p:cNvPr id="3" name="内容占位符 2"/>
          <p:cNvSpPr>
            <a:spLocks noGrp="1"/>
          </p:cNvSpPr>
          <p:nvPr>
            <p:ph idx="1"/>
          </p:nvPr>
        </p:nvSpPr>
        <p:spPr>
          <a:xfrm>
            <a:off x="502920" y="1005840"/>
            <a:ext cx="11155680" cy="2011680"/>
          </a:xfrm>
        </p:spPr>
        <p:txBody>
          <a:bodyPr/>
          <a:lstStyle/>
          <a:p>
            <a:pPr lvl="1">
              <a:spcBef>
                <a:spcPts val="1800"/>
              </a:spcBef>
            </a:pPr>
            <a:r>
              <a:rPr lang="zh-CN" altLang="en-US" dirty="0">
                <a:solidFill>
                  <a:srgbClr val="C00000"/>
                </a:solidFill>
              </a:rPr>
              <a:t>基本结构：</a:t>
            </a:r>
            <a:r>
              <a:rPr lang="zh-CN" altLang="en-US" dirty="0"/>
              <a:t>从外部知识源找回相关片段，拼进提示，让模型基于证据回答</a:t>
            </a:r>
          </a:p>
          <a:p>
            <a:pPr lvl="1">
              <a:spcBef>
                <a:spcPts val="1800"/>
              </a:spcBef>
            </a:pPr>
            <a:r>
              <a:rPr lang="zh-CN" altLang="en-US" dirty="0">
                <a:solidFill>
                  <a:srgbClr val="C00000"/>
                </a:solidFill>
              </a:rPr>
              <a:t>解决两件事：</a:t>
            </a:r>
            <a:r>
              <a:rPr lang="zh-CN" altLang="en-US" dirty="0"/>
              <a:t>知识时效性与私有性；更新知识只需重新索引，不必重训</a:t>
            </a:r>
          </a:p>
          <a:p>
            <a:pPr lvl="1">
              <a:spcBef>
                <a:spcPts val="1800"/>
              </a:spcBef>
            </a:pPr>
            <a:r>
              <a:rPr lang="zh-CN" altLang="en-US" dirty="0">
                <a:solidFill>
                  <a:srgbClr val="C00000"/>
                </a:solidFill>
              </a:rPr>
              <a:t>真正瓶颈是检索：</a:t>
            </a:r>
            <a:r>
              <a:rPr lang="zh-CN" altLang="en-US" dirty="0"/>
              <a:t>切块、混合检索（BM25 + 稠密嵌入）、重排序、强制引用来源</a:t>
            </a:r>
          </a:p>
        </p:txBody>
      </p:sp>
      <p:sp>
        <p:nvSpPr>
          <p:cNvPr id="4" name="离线索引"/>
          <p:cNvSpPr/>
          <p:nvPr/>
        </p:nvSpPr>
        <p:spPr>
          <a:xfrm>
            <a:off x="411480" y="3429000"/>
            <a:ext cx="1188720" cy="566928"/>
          </a:xfrm>
          <a:prstGeom prst="rect">
            <a:avLst/>
          </a:prstGeom>
          <a:noFill/>
          <a:ln w="22225">
            <a:noFill/>
          </a:ln>
        </p:spPr>
        <p:txBody>
          <a:bodyPr wrap="square" lIns="45720" rIns="45720" anchor="ctr"/>
          <a:lstStyle/>
          <a:p>
            <a:pPr algn="ctr"/>
            <a:r>
              <a:rPr lang="zh-CN" altLang="en-US" dirty="0" sz="1800" b="1">
                <a:solidFill>
                  <a:srgbClr val="C00000"/>
                </a:solidFill>
              </a:rPr>
              <a:t>离线索引</a:t>
            </a:r>
          </a:p>
        </p:txBody>
      </p:sp>
      <p:sp>
        <p:nvSpPr>
          <p:cNvPr id="5" name="在线问答"/>
          <p:cNvSpPr/>
          <p:nvPr/>
        </p:nvSpPr>
        <p:spPr>
          <a:xfrm>
            <a:off x="411480" y="4892040"/>
            <a:ext cx="1188720" cy="566928"/>
          </a:xfrm>
          <a:prstGeom prst="rect">
            <a:avLst/>
          </a:prstGeom>
          <a:noFill/>
          <a:ln w="22225">
            <a:noFill/>
          </a:ln>
        </p:spPr>
        <p:txBody>
          <a:bodyPr wrap="square" lIns="45720" rIns="45720" anchor="ctr"/>
          <a:lstStyle/>
          <a:p>
            <a:pPr algn="ctr"/>
            <a:r>
              <a:rPr lang="zh-CN" altLang="en-US" dirty="0" sz="1800" b="1">
                <a:solidFill>
                  <a:srgbClr val="C00000"/>
                </a:solidFill>
              </a:rPr>
              <a:t>在线问答</a:t>
            </a:r>
          </a:p>
        </p:txBody>
      </p:sp>
      <p:sp>
        <p:nvSpPr>
          <p:cNvPr id="6" name="文档库3.75"/>
          <p:cNvSpPr/>
          <p:nvPr/>
        </p:nvSpPr>
        <p:spPr>
          <a:xfrm>
            <a:off x="1737360" y="3429000"/>
            <a:ext cx="1051560" cy="566928"/>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文档库</a:t>
            </a:r>
          </a:p>
        </p:txBody>
      </p:sp>
      <p:cxnSp>
        <p:nvCxnSpPr>
          <p:cNvPr id="7" name="连线7"/>
          <p:cNvCxnSpPr/>
          <p:nvPr/>
        </p:nvCxnSpPr>
        <p:spPr>
          <a:xfrm>
            <a:off x="2834639" y="3712463"/>
            <a:ext cx="228600" cy="0"/>
          </a:xfrm>
          <a:prstGeom prst="line">
            <a:avLst/>
          </a:prstGeom>
          <a:ln w="28575">
            <a:solidFill>
              <a:srgbClr val="7F7F7F"/>
            </a:solidFill>
            <a:tailEnd type="triangle"/>
          </a:ln>
        </p:spPr>
      </p:cxnSp>
      <p:sp>
        <p:nvSpPr>
          <p:cNvPr id="8" name="切块3.75"/>
          <p:cNvSpPr/>
          <p:nvPr/>
        </p:nvSpPr>
        <p:spPr>
          <a:xfrm>
            <a:off x="3108960" y="3429000"/>
            <a:ext cx="1051560" cy="566928"/>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切块</a:t>
            </a:r>
          </a:p>
        </p:txBody>
      </p:sp>
      <p:cxnSp>
        <p:nvCxnSpPr>
          <p:cNvPr id="9" name="连线9"/>
          <p:cNvCxnSpPr/>
          <p:nvPr/>
        </p:nvCxnSpPr>
        <p:spPr>
          <a:xfrm>
            <a:off x="4206240" y="3712463"/>
            <a:ext cx="228600" cy="0"/>
          </a:xfrm>
          <a:prstGeom prst="line">
            <a:avLst/>
          </a:prstGeom>
          <a:ln w="28575">
            <a:solidFill>
              <a:srgbClr val="7F7F7F"/>
            </a:solidFill>
            <a:tailEnd type="triangle"/>
          </a:ln>
        </p:spPr>
      </p:cxnSp>
      <p:sp>
        <p:nvSpPr>
          <p:cNvPr id="10" name="编码器3.75"/>
          <p:cNvSpPr/>
          <p:nvPr/>
        </p:nvSpPr>
        <p:spPr>
          <a:xfrm>
            <a:off x="4480560" y="3429000"/>
            <a:ext cx="1051560" cy="566928"/>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编码器</a:t>
            </a:r>
          </a:p>
        </p:txBody>
      </p:sp>
      <p:cxnSp>
        <p:nvCxnSpPr>
          <p:cNvPr id="11" name="连线11"/>
          <p:cNvCxnSpPr/>
          <p:nvPr/>
        </p:nvCxnSpPr>
        <p:spPr>
          <a:xfrm>
            <a:off x="5577840" y="3712463"/>
            <a:ext cx="228600" cy="0"/>
          </a:xfrm>
          <a:prstGeom prst="line">
            <a:avLst/>
          </a:prstGeom>
          <a:ln w="28575">
            <a:solidFill>
              <a:srgbClr val="7F7F7F"/>
            </a:solidFill>
            <a:tailEnd type="triangle"/>
          </a:ln>
        </p:spPr>
      </p:cxnSp>
      <p:sp>
        <p:nvSpPr>
          <p:cNvPr id="12" name="向量库3.75"/>
          <p:cNvSpPr/>
          <p:nvPr/>
        </p:nvSpPr>
        <p:spPr>
          <a:xfrm>
            <a:off x="5852160" y="3429000"/>
            <a:ext cx="1371600" cy="566928"/>
          </a:xfrm>
          <a:prstGeom prst="roundRect">
            <a:avLst/>
          </a:prstGeom>
          <a:solidFill>
            <a:srgbClr val="FBEFE6"/>
          </a:solidFill>
          <a:ln w="22225">
            <a:solidFill>
              <a:srgbClr val="E46C0A"/>
            </a:solidFill>
          </a:ln>
        </p:spPr>
        <p:txBody>
          <a:bodyPr wrap="square" lIns="45720" rIns="45720" anchor="ctr"/>
          <a:lstStyle/>
          <a:p>
            <a:pPr algn="ctr"/>
            <a:r>
              <a:rPr lang="zh-CN" altLang="en-US" dirty="0" sz="1700" b="1">
                <a:solidFill>
                  <a:srgbClr val="000000"/>
                </a:solidFill>
              </a:rPr>
              <a:t>向量库</a:t>
            </a:r>
          </a:p>
        </p:txBody>
      </p:sp>
      <p:sp>
        <p:nvSpPr>
          <p:cNvPr id="13" name="问题5.35"/>
          <p:cNvSpPr/>
          <p:nvPr/>
        </p:nvSpPr>
        <p:spPr>
          <a:xfrm>
            <a:off x="1737360" y="4892040"/>
            <a:ext cx="1051560" cy="566928"/>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问题</a:t>
            </a:r>
          </a:p>
        </p:txBody>
      </p:sp>
      <p:cxnSp>
        <p:nvCxnSpPr>
          <p:cNvPr id="14" name="连线14"/>
          <p:cNvCxnSpPr/>
          <p:nvPr/>
        </p:nvCxnSpPr>
        <p:spPr>
          <a:xfrm>
            <a:off x="2834639" y="5175503"/>
            <a:ext cx="228600" cy="0"/>
          </a:xfrm>
          <a:prstGeom prst="line">
            <a:avLst/>
          </a:prstGeom>
          <a:ln w="28575">
            <a:solidFill>
              <a:srgbClr val="7F7F7F"/>
            </a:solidFill>
            <a:tailEnd type="triangle"/>
          </a:ln>
        </p:spPr>
      </p:cxnSp>
      <p:sp>
        <p:nvSpPr>
          <p:cNvPr id="15" name="编码器5.35"/>
          <p:cNvSpPr/>
          <p:nvPr/>
        </p:nvSpPr>
        <p:spPr>
          <a:xfrm>
            <a:off x="3108960" y="4892040"/>
            <a:ext cx="1051560" cy="566928"/>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编码器</a:t>
            </a:r>
          </a:p>
        </p:txBody>
      </p:sp>
      <p:cxnSp>
        <p:nvCxnSpPr>
          <p:cNvPr id="16" name="连线16"/>
          <p:cNvCxnSpPr/>
          <p:nvPr/>
        </p:nvCxnSpPr>
        <p:spPr>
          <a:xfrm>
            <a:off x="4206240" y="5175503"/>
            <a:ext cx="1600200" cy="0"/>
          </a:xfrm>
          <a:prstGeom prst="line">
            <a:avLst/>
          </a:prstGeom>
          <a:ln w="28575">
            <a:solidFill>
              <a:srgbClr val="7F7F7F"/>
            </a:solidFill>
            <a:tailEnd type="triangle"/>
          </a:ln>
        </p:spPr>
      </p:cxnSp>
      <p:sp>
        <p:nvSpPr>
          <p:cNvPr id="17" name="检索5.35"/>
          <p:cNvSpPr/>
          <p:nvPr/>
        </p:nvSpPr>
        <p:spPr>
          <a:xfrm>
            <a:off x="5852160" y="4892040"/>
            <a:ext cx="1371600" cy="566928"/>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检索</a:t>
            </a:r>
          </a:p>
        </p:txBody>
      </p:sp>
      <p:cxnSp>
        <p:nvCxnSpPr>
          <p:cNvPr id="18" name="连线18"/>
          <p:cNvCxnSpPr/>
          <p:nvPr/>
        </p:nvCxnSpPr>
        <p:spPr>
          <a:xfrm>
            <a:off x="7269480" y="5175503"/>
            <a:ext cx="685799" cy="0"/>
          </a:xfrm>
          <a:prstGeom prst="line">
            <a:avLst/>
          </a:prstGeom>
          <a:ln w="28575">
            <a:solidFill>
              <a:srgbClr val="7F7F7F"/>
            </a:solidFill>
            <a:tailEnd type="triangle"/>
          </a:ln>
        </p:spPr>
      </p:cxnSp>
      <p:sp>
        <p:nvSpPr>
          <p:cNvPr id="19" name="大模型5.35"/>
          <p:cNvSpPr/>
          <p:nvPr/>
        </p:nvSpPr>
        <p:spPr>
          <a:xfrm>
            <a:off x="8001000" y="4892040"/>
            <a:ext cx="1371600" cy="566928"/>
          </a:xfrm>
          <a:prstGeom prst="roundRect">
            <a:avLst/>
          </a:prstGeom>
          <a:solidFill>
            <a:srgbClr val="FBEFE6"/>
          </a:solidFill>
          <a:ln w="22225">
            <a:solidFill>
              <a:srgbClr val="E46C0A"/>
            </a:solidFill>
          </a:ln>
        </p:spPr>
        <p:txBody>
          <a:bodyPr wrap="square" lIns="45720" rIns="45720" anchor="ctr"/>
          <a:lstStyle/>
          <a:p>
            <a:pPr algn="ctr"/>
            <a:r>
              <a:rPr lang="zh-CN" altLang="en-US" dirty="0" sz="1700" b="1">
                <a:solidFill>
                  <a:srgbClr val="000000"/>
                </a:solidFill>
              </a:rPr>
              <a:t>大模型</a:t>
            </a:r>
          </a:p>
        </p:txBody>
      </p:sp>
      <p:cxnSp>
        <p:nvCxnSpPr>
          <p:cNvPr id="20" name="连线20"/>
          <p:cNvCxnSpPr/>
          <p:nvPr/>
        </p:nvCxnSpPr>
        <p:spPr>
          <a:xfrm>
            <a:off x="9418320" y="5175503"/>
            <a:ext cx="594359" cy="0"/>
          </a:xfrm>
          <a:prstGeom prst="line">
            <a:avLst/>
          </a:prstGeom>
          <a:ln w="28575">
            <a:solidFill>
              <a:srgbClr val="7F7F7F"/>
            </a:solidFill>
            <a:tailEnd type="triangle"/>
          </a:ln>
        </p:spPr>
      </p:cxnSp>
      <p:sp>
        <p:nvSpPr>
          <p:cNvPr id="21" name="回答5.35"/>
          <p:cNvSpPr/>
          <p:nvPr/>
        </p:nvSpPr>
        <p:spPr>
          <a:xfrm>
            <a:off x="10058400" y="4892040"/>
            <a:ext cx="1188720" cy="566928"/>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回答</a:t>
            </a:r>
          </a:p>
        </p:txBody>
      </p:sp>
      <p:cxnSp>
        <p:nvCxnSpPr>
          <p:cNvPr id="22" name="连线22"/>
          <p:cNvCxnSpPr/>
          <p:nvPr/>
        </p:nvCxnSpPr>
        <p:spPr>
          <a:xfrm>
            <a:off x="6537960" y="4032504"/>
            <a:ext cx="0" cy="822959"/>
          </a:xfrm>
          <a:prstGeom prst="line">
            <a:avLst/>
          </a:prstGeom>
          <a:ln w="28575">
            <a:solidFill>
              <a:srgbClr val="7F7F7F"/>
            </a:solidFill>
            <a:tailEnd type="triangle"/>
          </a:ln>
        </p:spPr>
      </p:cxnSp>
      <p:sp>
        <p:nvSpPr>
          <p:cNvPr id="23" name="topk"/>
          <p:cNvSpPr/>
          <p:nvPr/>
        </p:nvSpPr>
        <p:spPr>
          <a:xfrm>
            <a:off x="6629400" y="4133088"/>
            <a:ext cx="3291840" cy="365760"/>
          </a:xfrm>
          <a:prstGeom prst="rect">
            <a:avLst/>
          </a:prstGeom>
          <a:noFill/>
          <a:ln w="22225">
            <a:noFill/>
          </a:ln>
        </p:spPr>
        <p:txBody>
          <a:bodyPr wrap="square" lIns="45720" rIns="45720" anchor="ctr"/>
          <a:lstStyle/>
          <a:p>
            <a:pPr algn="l"/>
            <a:r>
              <a:rPr lang="zh-CN" altLang="en-US" dirty="0" sz="1400">
                <a:solidFill>
                  <a:srgbClr val="595959"/>
                </a:solidFill>
              </a:rPr>
              <a:t>Top-k 证据（典型 k = 3～10）</a:t>
            </a:r>
          </a:p>
        </p:txBody>
      </p:sp>
      <p:sp>
        <p:nvSpPr>
          <p:cNvPr id="24" name="图源"/>
          <p:cNvSpPr/>
          <p:nvPr/>
        </p:nvSpPr>
        <p:spPr>
          <a:xfrm>
            <a:off x="5486400" y="5669280"/>
            <a:ext cx="5852160" cy="292608"/>
          </a:xfrm>
          <a:prstGeom prst="rect">
            <a:avLst/>
          </a:prstGeom>
          <a:noFill/>
          <a:ln w="22225">
            <a:noFill/>
          </a:ln>
        </p:spPr>
        <p:txBody>
          <a:bodyPr wrap="square" lIns="45720" rIns="45720" anchor="ctr"/>
          <a:lstStyle/>
          <a:p>
            <a:pPr algn="r"/>
            <a:r>
              <a:rPr lang="zh-CN" altLang="en-US" dirty="0" sz="1100">
                <a:solidFill>
                  <a:srgbClr val="7F7F7F"/>
                </a:solidFill>
              </a:rPr>
              <a:t>据图11.1重绘　图源：邱锡鹏《大模型与智能体》</a:t>
            </a:r>
          </a:p>
        </p:txBody>
      </p:sp>
    </p:spTree>
    <p:extLst>
      <p:ext uri="{BB962C8B-B14F-4D97-AF65-F5344CB8AC3E}">
        <p14:creationId xmlns:p14="http://schemas.microsoft.com/office/powerpoint/2010/main" val="29128382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r>
              <a:rPr lang="zh-CN" altLang="en-US" dirty="0"/>
              <a:t>现实中的产品形态：编程智能体的三条路径</a:t>
            </a:r>
          </a:p>
        </p:txBody>
      </p:sp>
      <p:sp>
        <p:nvSpPr>
          <p:cNvPr id="6" name="TextBox 5"/>
          <p:cNvSpPr txBox="1"/>
          <p:nvPr/>
        </p:nvSpPr>
        <p:spPr>
          <a:xfrm>
            <a:off x="5486400" y="6053328"/>
            <a:ext cx="5852160" cy="320040"/>
          </a:xfrm>
        </p:spPr>
        <p:txBody>
          <a:bodyPr wrap="square">
            </a:bodyPr>
          <a:lstStyle/>
          <a:p>
            <a:pPr algn="r"/>
            <a:r>
              <a:rPr lang="zh-CN" altLang="en-US" dirty="0" sz="1200">
                <a:solidFill>
                  <a:srgbClr val="7F7F7F"/>
                </a:solidFill>
              </a:rPr>
              <a:t>内容来源：邱锡鹏《大模型与智能体》10.5.1</a:t>
            </a:r>
          </a:p>
        </p:txBody>
      </p:sp>
      <p:sp>
        <p:nvSpPr>
          <p:cNvPr id="7" name="端到端工程智能体"/>
          <p:cNvSpPr/>
          <p:nvPr/>
        </p:nvSpPr>
        <p:spPr>
          <a:xfrm>
            <a:off x="632307" y="1188720"/>
            <a:ext cx="3429000" cy="566928"/>
          </a:xfrm>
          <a:prstGeom prst="rect">
            <a:avLst/>
          </a:prstGeom>
          <a:solidFill>
            <a:srgbClr val="E46C0A"/>
          </a:solidFill>
          <a:ln w="22225">
            <a:solidFill>
              <a:srgbClr val="E46C0A"/>
            </a:solidFill>
          </a:ln>
        </p:spPr>
        <p:txBody>
          <a:bodyPr wrap="square" lIns="45720" rIns="45720" anchor="ctr"/>
          <a:lstStyle/>
          <a:p>
            <a:pPr algn="ctr"/>
            <a:r>
              <a:rPr lang="zh-CN" altLang="en-US" dirty="0" sz="2000" b="1">
                <a:solidFill>
                  <a:srgbClr val="FFFFFF"/>
                </a:solidFill>
              </a:rPr>
              <a:t>端到端工程智能体</a:t>
            </a:r>
          </a:p>
        </p:txBody>
      </p:sp>
      <p:sp>
        <p:nvSpPr>
          <p:cNvPr id="8" name="端到端工程智能体内容"/>
          <p:cNvSpPr/>
          <p:nvPr/>
        </p:nvSpPr>
        <p:spPr>
          <a:xfrm>
            <a:off x="632307" y="1755648"/>
            <a:ext cx="3429000" cy="2103120"/>
          </a:xfrm>
          <a:prstGeom prst="rect">
            <a:avLst/>
          </a:prstGeom>
          <a:solidFill>
            <a:srgbClr val="FFFFFF"/>
          </a:solidFill>
          <a:ln w="22225">
            <a:solidFill>
              <a:srgbClr val="E46C0A"/>
            </a:solidFill>
          </a:ln>
        </p:spPr>
        <p:txBody>
          <a:bodyPr wrap="square" lIns="118872" rIns="118872" anchor="t" tIns="91440"/>
          <a:lstStyle/>
          <a:p>
            <a:pPr algn="l"/>
            <a:r>
              <a:rPr lang="zh-CN" altLang="en-US" dirty="0" sz="1600" b="1">
                <a:solidFill>
                  <a:srgbClr val="C00000"/>
                </a:solidFill>
              </a:rPr>
              <a:t>代表：Devin</a:t>
            </a:r>
          </a:p>
          <a:p>
            <a:pPr algn="l">
              <a:spcBef>
                <a:spcPts val="900"/>
              </a:spcBef>
            </a:pPr>
            <a:r>
              <a:rPr lang="zh-CN" altLang="en-US" dirty="0" sz="1600">
                <a:solidFill>
                  <a:srgbClr val="000000"/>
                </a:solidFill>
              </a:rPr>
              <a:t>从 GitHub Issue 出发，自主完成整个合并请求</a:t>
            </a:r>
          </a:p>
          <a:p>
            <a:pPr algn="l">
              <a:spcBef>
                <a:spcPts val="900"/>
              </a:spcBef>
            </a:pPr>
            <a:r>
              <a:rPr lang="zh-CN" altLang="en-US" dirty="0" sz="1500">
                <a:solidFill>
                  <a:srgbClr val="595959"/>
                </a:solidFill>
              </a:rPr>
              <a:t>最激进：长程规划 + 沙箱内 Shell/编辑器/浏览器</a:t>
            </a:r>
          </a:p>
        </p:txBody>
      </p:sp>
      <p:sp>
        <p:nvSpPr>
          <p:cNvPr id="9" name="命令行 / 本地仓库"/>
          <p:cNvSpPr/>
          <p:nvPr/>
        </p:nvSpPr>
        <p:spPr>
          <a:xfrm>
            <a:off x="4381347" y="1188720"/>
            <a:ext cx="3429000" cy="566928"/>
          </a:xfrm>
          <a:prstGeom prst="rect">
            <a:avLst/>
          </a:prstGeom>
          <a:solidFill>
            <a:srgbClr val="E46C0A"/>
          </a:solidFill>
          <a:ln w="22225">
            <a:solidFill>
              <a:srgbClr val="E46C0A"/>
            </a:solidFill>
          </a:ln>
        </p:spPr>
        <p:txBody>
          <a:bodyPr wrap="square" lIns="45720" rIns="45720" anchor="ctr"/>
          <a:lstStyle/>
          <a:p>
            <a:pPr algn="ctr"/>
            <a:r>
              <a:rPr lang="zh-CN" altLang="en-US" dirty="0" sz="2000" b="1">
                <a:solidFill>
                  <a:srgbClr val="FFFFFF"/>
                </a:solidFill>
              </a:rPr>
              <a:t>命令行 / 本地仓库</a:t>
            </a:r>
          </a:p>
        </p:txBody>
      </p:sp>
      <p:sp>
        <p:nvSpPr>
          <p:cNvPr id="10" name="命令行 / 本地仓库内容"/>
          <p:cNvSpPr/>
          <p:nvPr/>
        </p:nvSpPr>
        <p:spPr>
          <a:xfrm>
            <a:off x="4381347" y="1755648"/>
            <a:ext cx="3429000" cy="2103120"/>
          </a:xfrm>
          <a:prstGeom prst="rect">
            <a:avLst/>
          </a:prstGeom>
          <a:solidFill>
            <a:srgbClr val="FFFFFF"/>
          </a:solidFill>
          <a:ln w="22225">
            <a:solidFill>
              <a:srgbClr val="E46C0A"/>
            </a:solidFill>
          </a:ln>
        </p:spPr>
        <p:txBody>
          <a:bodyPr wrap="square" lIns="118872" rIns="118872" anchor="t" tIns="91440"/>
          <a:lstStyle/>
          <a:p>
            <a:pPr algn="l"/>
            <a:r>
              <a:rPr lang="zh-CN" altLang="en-US" dirty="0" sz="1600" b="1">
                <a:solidFill>
                  <a:srgbClr val="C00000"/>
                </a:solidFill>
              </a:rPr>
              <a:t>代表：Claude Code CLI、Codex CLI</a:t>
            </a:r>
          </a:p>
          <a:p>
            <a:pPr algn="l">
              <a:spcBef>
                <a:spcPts val="900"/>
              </a:spcBef>
            </a:pPr>
            <a:r>
              <a:rPr lang="zh-CN" altLang="en-US" dirty="0" sz="1600">
                <a:solidFill>
                  <a:srgbClr val="000000"/>
                </a:solidFill>
              </a:rPr>
              <a:t>在用户终端里搜代码、改文件、跑测试、调 Git</a:t>
            </a:r>
          </a:p>
          <a:p>
            <a:pPr algn="l">
              <a:spcBef>
                <a:spcPts val="900"/>
              </a:spcBef>
            </a:pPr>
            <a:r>
              <a:rPr lang="zh-CN" altLang="en-US" dirty="0" sz="1500">
                <a:solidFill>
                  <a:srgbClr val="595959"/>
                </a:solidFill>
              </a:rPr>
              <a:t>最贴近现有工作流：主控权和审查权在程序员手里</a:t>
            </a:r>
          </a:p>
        </p:txBody>
      </p:sp>
      <p:sp>
        <p:nvSpPr>
          <p:cNvPr id="11" name="AI IDE / 后台智能体"/>
          <p:cNvSpPr/>
          <p:nvPr/>
        </p:nvSpPr>
        <p:spPr>
          <a:xfrm>
            <a:off x="8130387" y="1188720"/>
            <a:ext cx="3429000" cy="566928"/>
          </a:xfrm>
          <a:prstGeom prst="rect">
            <a:avLst/>
          </a:prstGeom>
          <a:solidFill>
            <a:srgbClr val="E46C0A"/>
          </a:solidFill>
          <a:ln w="22225">
            <a:solidFill>
              <a:srgbClr val="E46C0A"/>
            </a:solidFill>
          </a:ln>
        </p:spPr>
        <p:txBody>
          <a:bodyPr wrap="square" lIns="45720" rIns="45720" anchor="ctr"/>
          <a:lstStyle/>
          <a:p>
            <a:pPr algn="ctr"/>
            <a:r>
              <a:rPr lang="zh-CN" altLang="en-US" dirty="0" sz="2000" b="1">
                <a:solidFill>
                  <a:srgbClr val="FFFFFF"/>
                </a:solidFill>
              </a:rPr>
              <a:t>AI IDE / 后台智能体</a:t>
            </a:r>
          </a:p>
        </p:txBody>
      </p:sp>
      <p:sp>
        <p:nvSpPr>
          <p:cNvPr id="12" name="AI IDE / 后台智能体内容"/>
          <p:cNvSpPr/>
          <p:nvPr/>
        </p:nvSpPr>
        <p:spPr>
          <a:xfrm>
            <a:off x="8130387" y="1755648"/>
            <a:ext cx="3429000" cy="2103120"/>
          </a:xfrm>
          <a:prstGeom prst="rect">
            <a:avLst/>
          </a:prstGeom>
          <a:solidFill>
            <a:srgbClr val="FFFFFF"/>
          </a:solidFill>
          <a:ln w="22225">
            <a:solidFill>
              <a:srgbClr val="E46C0A"/>
            </a:solidFill>
          </a:ln>
        </p:spPr>
        <p:txBody>
          <a:bodyPr wrap="square" lIns="118872" rIns="118872" anchor="t" tIns="91440"/>
          <a:lstStyle/>
          <a:p>
            <a:pPr algn="l"/>
            <a:r>
              <a:rPr lang="zh-CN" altLang="en-US" dirty="0" sz="1600" b="1">
                <a:solidFill>
                  <a:srgbClr val="C00000"/>
                </a:solidFill>
              </a:rPr>
              <a:t>代表：Cursor</a:t>
            </a:r>
          </a:p>
          <a:p>
            <a:pPr algn="l">
              <a:spcBef>
                <a:spcPts val="900"/>
              </a:spcBef>
            </a:pPr>
            <a:r>
              <a:rPr lang="zh-CN" altLang="en-US" dirty="0" sz="1600">
                <a:solidFill>
                  <a:srgbClr val="000000"/>
                </a:solidFill>
              </a:rPr>
              <a:t>IDE 内协作，长任务放进后台/云端异步执行</a:t>
            </a:r>
          </a:p>
          <a:p>
            <a:pPr algn="l">
              <a:spcBef>
                <a:spcPts val="900"/>
              </a:spcBef>
            </a:pPr>
            <a:r>
              <a:rPr lang="zh-CN" altLang="en-US" dirty="0" sz="1500">
                <a:solidFill>
                  <a:srgbClr val="595959"/>
                </a:solidFill>
              </a:rPr>
              <a:t>最强调上下文密度；类似路径：Windsurf、Copilot Workspace</a:t>
            </a:r>
          </a:p>
        </p:txBody>
      </p:sp>
      <p:sp>
        <p:nvSpPr>
          <p:cNvPr id="13" name="为什么"/>
          <p:cNvSpPr/>
          <p:nvPr/>
        </p:nvSpPr>
        <p:spPr>
          <a:xfrm>
            <a:off x="632307" y="4114800"/>
            <a:ext cx="10927080" cy="685800"/>
          </a:xfrm>
          <a:prstGeom prst="rect">
            <a:avLst/>
          </a:prstGeom>
          <a:solidFill>
            <a:srgbClr val="FBEFE6"/>
          </a:solidFill>
          <a:ln w="22225">
            <a:noFill/>
          </a:ln>
        </p:spPr>
        <p:txBody>
          <a:bodyPr wrap="square" lIns="45720" rIns="45720" anchor="ctr"/>
          <a:lstStyle/>
          <a:p>
            <a:pPr algn="ctr"/>
            <a:r>
              <a:rPr lang="zh-CN" altLang="en-US" dirty="0" sz="1800" b="1">
                <a:solidFill>
                  <a:srgbClr val="C00000"/>
                </a:solidFill>
              </a:rPr>
              <a:t>为什么编程先落地：</a:t>
            </a:r>
            <a:r>
              <a:rPr lang="zh-CN" altLang="en-US" dirty="0" sz="1700">
                <a:solidFill>
                  <a:srgbClr val="000000"/>
                </a:solidFill>
              </a:rPr>
              <a:t>Git 让改动可追溯，单元测试让正确性可验证，编译器即时报错，CI 自动反馈</a:t>
            </a:r>
          </a:p>
        </p:txBody>
      </p:sp>
      <p:sp>
        <p:nvSpPr>
          <p:cNvPr id="14" name="共同点"/>
          <p:cNvSpPr/>
          <p:nvPr/>
        </p:nvSpPr>
        <p:spPr>
          <a:xfrm>
            <a:off x="632307" y="4983480"/>
            <a:ext cx="10927080" cy="868680"/>
          </a:xfrm>
          <a:prstGeom prst="rect">
            <a:avLst/>
          </a:prstGeom>
          <a:noFill/>
          <a:ln w="22225">
            <a:noFill/>
          </a:ln>
        </p:spPr>
        <p:txBody>
          <a:bodyPr wrap="square" lIns="45720" rIns="45720" anchor="t"/>
          <a:lstStyle/>
          <a:p>
            <a:pPr algn="l"/>
            <a:r>
              <a:rPr lang="zh-CN" altLang="en-US" dirty="0" sz="1800" b="1">
                <a:solidFill>
                  <a:srgbClr val="C00000"/>
                </a:solidFill>
              </a:rPr>
              <a:t>共同点：</a:t>
            </a:r>
            <a:r>
              <a:rPr lang="zh-CN" altLang="en-US" dirty="0" sz="1700">
                <a:solidFill>
                  <a:srgbClr val="000000"/>
                </a:solidFill>
              </a:rPr>
              <a:t>最适合边界清晰、可自动验证的任务（补测试、修小 Bug、批量改格式、API 迁移）</a:t>
            </a:r>
          </a:p>
          <a:p>
            <a:pPr algn="l"/>
            <a:r>
              <a:rPr lang="zh-CN" altLang="en-US" dirty="0" sz="1800" b="1">
                <a:solidFill>
                  <a:srgbClr val="C00000"/>
                </a:solidFill>
              </a:rPr>
              <a:t>不擅长：</a:t>
            </a:r>
            <a:r>
              <a:rPr lang="zh-CN" altLang="en-US" dirty="0" sz="1700">
                <a:solidFill>
                  <a:srgbClr val="000000"/>
                </a:solidFill>
              </a:rPr>
              <a:t>“重构得更优雅”“架构合不合理”这类没有客观判据的开放任务</a:t>
            </a:r>
          </a:p>
        </p:txBody>
      </p:sp>
    </p:spTree>
    <p:extLst>
      <p:ext uri="{BB962C8B-B14F-4D97-AF65-F5344CB8AC3E}">
        <p14:creationId xmlns:p14="http://schemas.microsoft.com/office/powerpoint/2010/main" val="22275049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19E14CE0-3C62-4301-9EBF-AB5494EBD51A}"/>
              </a:ext>
            </a:extLst>
          </p:cNvPr>
          <p:cNvSpPr>
            <a:spLocks noGrp="1"/>
          </p:cNvSpPr>
          <p:nvPr>
            <p:ph type="title"/>
          </p:nvPr>
        </p:nvSpPr>
        <p:spPr/>
        <p:txBody>
          <a:bodyPr/>
          <a:lstStyle/>
          <a:p>
            <a:pPr/>
            <a:r>
              <a:rPr lang="zh-CN" altLang="en-US" dirty="0"/>
              <a:t>人形机器人：从科幻到商业</a:t>
            </a:r>
          </a:p>
        </p:txBody>
      </p:sp>
      <p:sp>
        <p:nvSpPr>
          <p:cNvPr id="3" name="标"/>
          <p:cNvSpPr/>
          <p:nvPr/>
        </p:nvSpPr>
        <p:spPr>
          <a:xfrm>
            <a:off x="640080" y="960120"/>
            <a:ext cx="10972800" cy="411480"/>
          </a:xfrm>
          <a:prstGeom prst="rect">
            <a:avLst/>
          </a:prstGeom>
          <a:noFill/>
          <a:ln w="22225">
            <a:noFill/>
          </a:ln>
        </p:spPr>
        <p:txBody>
          <a:bodyPr wrap="square" lIns="45720" rIns="45720" anchor="ctr"/>
          <a:lstStyle/>
          <a:p>
            <a:pPr algn="l"/>
            <a:r>
              <a:rPr lang="zh-CN" altLang="en-US" dirty="0" sz="1800" b="1">
                <a:solidFill>
                  <a:srgbClr val="C00000"/>
                </a:solidFill>
              </a:rPr>
              <a:t>能演示不等于能交付，小规模测试不等于大规模量产</a:t>
            </a:r>
          </a:p>
        </p:txBody>
      </p:sp>
      <p:cxnSp>
        <p:nvCxnSpPr>
          <p:cNvPr id="4" name="连线4"/>
          <p:cNvCxnSpPr/>
          <p:nvPr/>
        </p:nvCxnSpPr>
        <p:spPr>
          <a:xfrm>
            <a:off x="640080" y="2103120"/>
            <a:ext cx="10972800" cy="0"/>
          </a:xfrm>
          <a:prstGeom prst="line">
            <a:avLst/>
          </a:prstGeom>
          <a:ln w="28575">
            <a:solidFill>
              <a:srgbClr val="7F7F7F"/>
            </a:solidFill>
            <a:tailEnd type="triangle"/>
          </a:ln>
        </p:spPr>
      </p:cxnSp>
      <p:sp>
        <p:nvSpPr>
          <p:cNvPr id="5" name="点"/>
          <p:cNvSpPr/>
          <p:nvPr/>
        </p:nvSpPr>
        <p:spPr>
          <a:xfrm>
            <a:off x="1307592" y="1993391"/>
            <a:ext cx="219456" cy="219456"/>
          </a:xfrm>
          <a:prstGeom prst="ellipse">
            <a:avLst/>
          </a:prstGeom>
          <a:solidFill>
            <a:srgbClr val="A6A6A6"/>
          </a:solidFill>
          <a:ln w="22225">
            <a:solidFill>
              <a:srgbClr val="A6A6A6"/>
            </a:solidFill>
          </a:ln>
        </p:spPr>
        <p:txBody>
          <a:bodyPr wrap="square" lIns="45720" rIns="45720" anchor="ctr"/>
          <a:lstStyle/>
          <a:p>
            <a:pPr algn="ctr"/>
          </a:p>
        </p:txBody>
      </p:sp>
      <p:sp>
        <p:nvSpPr>
          <p:cNvPr id="6" name="标"/>
          <p:cNvSpPr/>
          <p:nvPr/>
        </p:nvSpPr>
        <p:spPr>
          <a:xfrm>
            <a:off x="685800" y="1536191"/>
            <a:ext cx="1463040" cy="365760"/>
          </a:xfrm>
          <a:prstGeom prst="rect">
            <a:avLst/>
          </a:prstGeom>
          <a:noFill/>
          <a:ln w="22225">
            <a:noFill/>
          </a:ln>
        </p:spPr>
        <p:txBody>
          <a:bodyPr wrap="square" lIns="45720" rIns="45720" anchor="ctr"/>
          <a:lstStyle/>
          <a:p>
            <a:pPr algn="ctr"/>
            <a:r>
              <a:rPr lang="zh-CN" altLang="en-US" dirty="0" sz="1500" b="1">
                <a:solidFill>
                  <a:srgbClr val="000000"/>
                </a:solidFill>
              </a:rPr>
              <a:t>1973 年</a:t>
            </a:r>
          </a:p>
        </p:txBody>
      </p:sp>
      <p:sp>
        <p:nvSpPr>
          <p:cNvPr id="26" name="WABOT-1"/>
          <p:cNvSpPr/>
          <p:nvPr/>
        </p:nvSpPr>
        <p:spPr>
          <a:xfrm>
            <a:off x="685800" y="2377439"/>
            <a:ext cx="1463040" cy="1234440"/>
          </a:xfrm>
          <a:prstGeom prst="rect">
            <a:avLst/>
          </a:prstGeom>
          <a:solidFill>
            <a:srgbClr val="FFFFFF"/>
          </a:solidFill>
          <a:ln w="22225">
            <a:solidFill>
              <a:srgbClr val="A6A6A6"/>
            </a:solidFill>
          </a:ln>
        </p:spPr>
        <p:txBody>
          <a:bodyPr wrap="square" lIns="45720" rIns="45720" anchor="t"/>
          <a:lstStyle/>
          <a:p>
            <a:pPr algn="ctr"/>
            <a:r>
              <a:rPr lang="zh-CN" altLang="en-US" dirty="0" sz="1350" b="1">
                <a:solidFill>
                  <a:srgbClr val="000000"/>
                </a:solidFill>
              </a:rPr>
              <a:t>WABOT-1</a:t>
            </a:r>
          </a:p>
          <a:p>
            <a:pPr algn="ctr">
              <a:spcBef>
                <a:spcPts val="200"/>
              </a:spcBef>
            </a:pPr>
            <a:r>
              <a:rPr lang="zh-CN" altLang="en-US" dirty="0" sz="1150">
                <a:solidFill>
                  <a:srgbClr val="595959"/>
                </a:solidFill>
              </a:rPr>
              <a:t>早稻田大学</a:t>
            </a:r>
          </a:p>
          <a:p>
            <a:pPr algn="ctr">
              <a:spcBef>
                <a:spcPts val="200"/>
              </a:spcBef>
            </a:pPr>
            <a:r>
              <a:rPr lang="zh-CN" altLang="en-US" dirty="0" sz="1250" b="1">
                <a:solidFill>
                  <a:srgbClr val="C00000"/>
                </a:solidFill>
              </a:rPr>
              <a:t>第一台</a:t>
            </a:r>
          </a:p>
        </p:txBody>
      </p:sp>
      <p:sp>
        <p:nvSpPr>
          <p:cNvPr id="7" name="点"/>
          <p:cNvSpPr/>
          <p:nvPr/>
        </p:nvSpPr>
        <p:spPr>
          <a:xfrm>
            <a:off x="2907791" y="1993391"/>
            <a:ext cx="219456" cy="219456"/>
          </a:xfrm>
          <a:prstGeom prst="ellipse">
            <a:avLst/>
          </a:prstGeom>
          <a:solidFill>
            <a:srgbClr val="A6A6A6"/>
          </a:solidFill>
          <a:ln w="22225">
            <a:solidFill>
              <a:srgbClr val="A6A6A6"/>
            </a:solidFill>
          </a:ln>
        </p:spPr>
        <p:txBody>
          <a:bodyPr wrap="square" lIns="45720" rIns="45720" anchor="ctr"/>
          <a:lstStyle/>
          <a:p>
            <a:pPr algn="ctr"/>
          </a:p>
        </p:txBody>
      </p:sp>
      <p:sp>
        <p:nvSpPr>
          <p:cNvPr id="8" name="标"/>
          <p:cNvSpPr/>
          <p:nvPr/>
        </p:nvSpPr>
        <p:spPr>
          <a:xfrm>
            <a:off x="2286000" y="1536191"/>
            <a:ext cx="1463040" cy="365760"/>
          </a:xfrm>
          <a:prstGeom prst="rect">
            <a:avLst/>
          </a:prstGeom>
          <a:noFill/>
          <a:ln w="22225">
            <a:noFill/>
          </a:ln>
        </p:spPr>
        <p:txBody>
          <a:bodyPr wrap="square" lIns="45720" rIns="45720" anchor="ctr"/>
          <a:lstStyle/>
          <a:p>
            <a:pPr algn="ctr"/>
            <a:r>
              <a:rPr lang="zh-CN" altLang="en-US" dirty="0" sz="1500" b="1">
                <a:solidFill>
                  <a:srgbClr val="000000"/>
                </a:solidFill>
              </a:rPr>
              <a:t>2000 年</a:t>
            </a:r>
          </a:p>
        </p:txBody>
      </p:sp>
      <p:sp>
        <p:nvSpPr>
          <p:cNvPr id="27" name="ASIMO"/>
          <p:cNvSpPr/>
          <p:nvPr/>
        </p:nvSpPr>
        <p:spPr>
          <a:xfrm>
            <a:off x="2286000" y="2377439"/>
            <a:ext cx="1463040" cy="1234440"/>
          </a:xfrm>
          <a:prstGeom prst="rect">
            <a:avLst/>
          </a:prstGeom>
          <a:solidFill>
            <a:srgbClr val="FFFFFF"/>
          </a:solidFill>
          <a:ln w="22225">
            <a:solidFill>
              <a:srgbClr val="A6A6A6"/>
            </a:solidFill>
          </a:ln>
        </p:spPr>
        <p:txBody>
          <a:bodyPr wrap="square" lIns="45720" rIns="45720" anchor="t"/>
          <a:lstStyle/>
          <a:p>
            <a:pPr algn="ctr"/>
            <a:r>
              <a:rPr lang="zh-CN" altLang="en-US" dirty="0" sz="1350" b="1">
                <a:solidFill>
                  <a:srgbClr val="000000"/>
                </a:solidFill>
              </a:rPr>
              <a:t>ASIMO</a:t>
            </a:r>
          </a:p>
          <a:p>
            <a:pPr algn="ctr">
              <a:spcBef>
                <a:spcPts val="200"/>
              </a:spcBef>
            </a:pPr>
            <a:r>
              <a:rPr lang="zh-CN" altLang="en-US" dirty="0" sz="1150">
                <a:solidFill>
                  <a:srgbClr val="595959"/>
                </a:solidFill>
              </a:rPr>
              <a:t>本田</a:t>
            </a:r>
          </a:p>
          <a:p>
            <a:pPr algn="ctr">
              <a:spcBef>
                <a:spcPts val="200"/>
              </a:spcBef>
            </a:pPr>
            <a:r>
              <a:rPr lang="zh-CN" altLang="en-US" dirty="0" sz="1250" b="1">
                <a:solidFill>
                  <a:srgbClr val="C00000"/>
                </a:solidFill>
              </a:rPr>
              <a:t>会上楼梯</a:t>
            </a:r>
          </a:p>
        </p:txBody>
      </p:sp>
      <p:sp>
        <p:nvSpPr>
          <p:cNvPr id="9" name="点"/>
          <p:cNvSpPr/>
          <p:nvPr/>
        </p:nvSpPr>
        <p:spPr>
          <a:xfrm>
            <a:off x="4507992" y="1993391"/>
            <a:ext cx="219456" cy="219456"/>
          </a:xfrm>
          <a:prstGeom prst="ellipse">
            <a:avLst/>
          </a:prstGeom>
          <a:solidFill>
            <a:srgbClr val="A6A6A6"/>
          </a:solidFill>
          <a:ln w="22225">
            <a:solidFill>
              <a:srgbClr val="A6A6A6"/>
            </a:solidFill>
          </a:ln>
        </p:spPr>
        <p:txBody>
          <a:bodyPr wrap="square" lIns="45720" rIns="45720" anchor="ctr"/>
          <a:lstStyle/>
          <a:p>
            <a:pPr algn="ctr"/>
          </a:p>
        </p:txBody>
      </p:sp>
      <p:sp>
        <p:nvSpPr>
          <p:cNvPr id="10" name="标"/>
          <p:cNvSpPr/>
          <p:nvPr/>
        </p:nvSpPr>
        <p:spPr>
          <a:xfrm>
            <a:off x="3886200" y="1536191"/>
            <a:ext cx="1463040" cy="365760"/>
          </a:xfrm>
          <a:prstGeom prst="rect">
            <a:avLst/>
          </a:prstGeom>
          <a:noFill/>
          <a:ln w="22225">
            <a:noFill/>
          </a:ln>
        </p:spPr>
        <p:txBody>
          <a:bodyPr wrap="square" lIns="45720" rIns="45720" anchor="ctr"/>
          <a:lstStyle/>
          <a:p>
            <a:pPr algn="ctr"/>
            <a:r>
              <a:rPr lang="zh-CN" altLang="en-US" dirty="0" sz="1500" b="1">
                <a:solidFill>
                  <a:srgbClr val="000000"/>
                </a:solidFill>
              </a:rPr>
              <a:t>2013 年</a:t>
            </a:r>
          </a:p>
        </p:txBody>
      </p:sp>
      <p:sp>
        <p:nvSpPr>
          <p:cNvPr id="28" name="Atlas"/>
          <p:cNvSpPr/>
          <p:nvPr/>
        </p:nvSpPr>
        <p:spPr>
          <a:xfrm>
            <a:off x="3886200" y="2377439"/>
            <a:ext cx="1463040" cy="1234440"/>
          </a:xfrm>
          <a:prstGeom prst="rect">
            <a:avLst/>
          </a:prstGeom>
          <a:solidFill>
            <a:srgbClr val="FFFFFF"/>
          </a:solidFill>
          <a:ln w="22225">
            <a:solidFill>
              <a:srgbClr val="A6A6A6"/>
            </a:solidFill>
          </a:ln>
        </p:spPr>
        <p:txBody>
          <a:bodyPr wrap="square" lIns="45720" rIns="45720" anchor="t"/>
          <a:lstStyle/>
          <a:p>
            <a:pPr algn="ctr"/>
            <a:r>
              <a:rPr lang="zh-CN" altLang="en-US" dirty="0" sz="1350" b="1">
                <a:solidFill>
                  <a:srgbClr val="000000"/>
                </a:solidFill>
              </a:rPr>
              <a:t>Atlas</a:t>
            </a:r>
          </a:p>
          <a:p>
            <a:pPr algn="ctr">
              <a:spcBef>
                <a:spcPts val="200"/>
              </a:spcBef>
            </a:pPr>
            <a:r>
              <a:rPr lang="zh-CN" altLang="en-US" dirty="0" sz="1150">
                <a:solidFill>
                  <a:srgbClr val="595959"/>
                </a:solidFill>
              </a:rPr>
              <a:t>波士顿动力</a:t>
            </a:r>
          </a:p>
          <a:p>
            <a:pPr algn="ctr">
              <a:spcBef>
                <a:spcPts val="200"/>
              </a:spcBef>
            </a:pPr>
            <a:r>
              <a:rPr lang="zh-CN" altLang="en-US" dirty="0" sz="1250" b="1">
                <a:solidFill>
                  <a:srgbClr val="C00000"/>
                </a:solidFill>
              </a:rPr>
              <a:t>后空翻</a:t>
            </a:r>
          </a:p>
        </p:txBody>
      </p:sp>
      <p:sp>
        <p:nvSpPr>
          <p:cNvPr id="11" name="点"/>
          <p:cNvSpPr/>
          <p:nvPr/>
        </p:nvSpPr>
        <p:spPr>
          <a:xfrm>
            <a:off x="6108192" y="1993391"/>
            <a:ext cx="219456" cy="219456"/>
          </a:xfrm>
          <a:prstGeom prst="ellipse">
            <a:avLst/>
          </a:prstGeom>
          <a:solidFill>
            <a:srgbClr val="E46C0A"/>
          </a:solidFill>
          <a:ln w="22225">
            <a:solidFill>
              <a:srgbClr val="E46C0A"/>
            </a:solidFill>
          </a:ln>
        </p:spPr>
        <p:txBody>
          <a:bodyPr wrap="square" lIns="45720" rIns="45720" anchor="ctr"/>
          <a:lstStyle/>
          <a:p>
            <a:pPr algn="ctr"/>
          </a:p>
        </p:txBody>
      </p:sp>
      <p:sp>
        <p:nvSpPr>
          <p:cNvPr id="12" name="标"/>
          <p:cNvSpPr/>
          <p:nvPr/>
        </p:nvSpPr>
        <p:spPr>
          <a:xfrm>
            <a:off x="5486400" y="1536191"/>
            <a:ext cx="1463040" cy="365760"/>
          </a:xfrm>
          <a:prstGeom prst="rect">
            <a:avLst/>
          </a:prstGeom>
          <a:noFill/>
          <a:ln w="22225">
            <a:noFill/>
          </a:ln>
        </p:spPr>
        <p:txBody>
          <a:bodyPr wrap="square" lIns="45720" rIns="45720" anchor="ctr"/>
          <a:lstStyle/>
          <a:p>
            <a:pPr algn="ctr"/>
            <a:r>
              <a:rPr lang="zh-CN" altLang="en-US" dirty="0" sz="1500" b="1">
                <a:solidFill>
                  <a:srgbClr val="000000"/>
                </a:solidFill>
              </a:rPr>
              <a:t>2021 年</a:t>
            </a:r>
          </a:p>
        </p:txBody>
      </p:sp>
      <p:sp>
        <p:nvSpPr>
          <p:cNvPr id="29" name="Optimus"/>
          <p:cNvSpPr/>
          <p:nvPr/>
        </p:nvSpPr>
        <p:spPr>
          <a:xfrm>
            <a:off x="5486400" y="2377439"/>
            <a:ext cx="1463040" cy="1234440"/>
          </a:xfrm>
          <a:prstGeom prst="rect">
            <a:avLst/>
          </a:prstGeom>
          <a:solidFill>
            <a:srgbClr val="FBEFE6"/>
          </a:solidFill>
          <a:ln w="22225">
            <a:solidFill>
              <a:srgbClr val="E46C0A"/>
            </a:solidFill>
          </a:ln>
        </p:spPr>
        <p:txBody>
          <a:bodyPr wrap="square" lIns="45720" rIns="45720" anchor="t"/>
          <a:lstStyle/>
          <a:p>
            <a:pPr algn="ctr"/>
            <a:r>
              <a:rPr lang="zh-CN" altLang="en-US" dirty="0" sz="1350" b="1">
                <a:solidFill>
                  <a:srgbClr val="000000"/>
                </a:solidFill>
              </a:rPr>
              <a:t>Optimus</a:t>
            </a:r>
          </a:p>
          <a:p>
            <a:pPr algn="ctr">
              <a:spcBef>
                <a:spcPts val="200"/>
              </a:spcBef>
            </a:pPr>
            <a:r>
              <a:rPr lang="zh-CN" altLang="en-US" dirty="0" sz="1150">
                <a:solidFill>
                  <a:srgbClr val="595959"/>
                </a:solidFill>
              </a:rPr>
              <a:t>特斯拉</a:t>
            </a:r>
          </a:p>
          <a:p>
            <a:pPr algn="ctr">
              <a:spcBef>
                <a:spcPts val="200"/>
              </a:spcBef>
            </a:pPr>
            <a:r>
              <a:rPr lang="zh-CN" altLang="en-US" dirty="0" sz="1250" b="1">
                <a:solidFill>
                  <a:srgbClr val="C00000"/>
                </a:solidFill>
              </a:rPr>
              <a:t>演员代演</a:t>
            </a:r>
          </a:p>
        </p:txBody>
      </p:sp>
      <p:sp>
        <p:nvSpPr>
          <p:cNvPr id="13" name="点"/>
          <p:cNvSpPr/>
          <p:nvPr/>
        </p:nvSpPr>
        <p:spPr>
          <a:xfrm>
            <a:off x="7708392" y="1993391"/>
            <a:ext cx="219456" cy="219456"/>
          </a:xfrm>
          <a:prstGeom prst="ellipse">
            <a:avLst/>
          </a:prstGeom>
          <a:solidFill>
            <a:srgbClr val="E46C0A"/>
          </a:solidFill>
          <a:ln w="22225">
            <a:solidFill>
              <a:srgbClr val="E46C0A"/>
            </a:solidFill>
          </a:ln>
        </p:spPr>
        <p:txBody>
          <a:bodyPr wrap="square" lIns="45720" rIns="45720" anchor="ctr"/>
          <a:lstStyle/>
          <a:p>
            <a:pPr algn="ctr"/>
          </a:p>
        </p:txBody>
      </p:sp>
      <p:sp>
        <p:nvSpPr>
          <p:cNvPr id="14" name="标"/>
          <p:cNvSpPr/>
          <p:nvPr/>
        </p:nvSpPr>
        <p:spPr>
          <a:xfrm>
            <a:off x="7086600" y="1536191"/>
            <a:ext cx="1463040" cy="365760"/>
          </a:xfrm>
          <a:prstGeom prst="rect">
            <a:avLst/>
          </a:prstGeom>
          <a:noFill/>
          <a:ln w="22225">
            <a:noFill/>
          </a:ln>
        </p:spPr>
        <p:txBody>
          <a:bodyPr wrap="square" lIns="45720" rIns="45720" anchor="ctr"/>
          <a:lstStyle/>
          <a:p>
            <a:pPr algn="ctr"/>
            <a:r>
              <a:rPr lang="zh-CN" altLang="en-US" dirty="0" sz="1500" b="1">
                <a:solidFill>
                  <a:srgbClr val="000000"/>
                </a:solidFill>
              </a:rPr>
              <a:t>2023 年</a:t>
            </a:r>
          </a:p>
        </p:txBody>
      </p:sp>
      <p:sp>
        <p:nvSpPr>
          <p:cNvPr id="30" name="H1 / Figure 01"/>
          <p:cNvSpPr/>
          <p:nvPr/>
        </p:nvSpPr>
        <p:spPr>
          <a:xfrm>
            <a:off x="7086600" y="2377439"/>
            <a:ext cx="1463040" cy="1234440"/>
          </a:xfrm>
          <a:prstGeom prst="rect">
            <a:avLst/>
          </a:prstGeom>
          <a:solidFill>
            <a:srgbClr val="FBEFE6"/>
          </a:solidFill>
          <a:ln w="22225">
            <a:solidFill>
              <a:srgbClr val="E46C0A"/>
            </a:solidFill>
          </a:ln>
        </p:spPr>
        <p:txBody>
          <a:bodyPr wrap="square" lIns="45720" rIns="45720" anchor="t"/>
          <a:lstStyle/>
          <a:p>
            <a:pPr algn="ctr"/>
            <a:r>
              <a:rPr lang="zh-CN" altLang="en-US" dirty="0" sz="1350" b="1">
                <a:solidFill>
                  <a:srgbClr val="000000"/>
                </a:solidFill>
              </a:rPr>
              <a:t>H1 / Figure 01</a:t>
            </a:r>
          </a:p>
          <a:p>
            <a:pPr algn="ctr">
              <a:spcBef>
                <a:spcPts val="200"/>
              </a:spcBef>
            </a:pPr>
            <a:r>
              <a:rPr lang="zh-CN" altLang="en-US" dirty="0" sz="1150">
                <a:solidFill>
                  <a:srgbClr val="595959"/>
                </a:solidFill>
              </a:rPr>
              <a:t>宇树 / Figure</a:t>
            </a:r>
          </a:p>
          <a:p>
            <a:pPr algn="ctr">
              <a:spcBef>
                <a:spcPts val="200"/>
              </a:spcBef>
            </a:pPr>
            <a:r>
              <a:rPr lang="zh-CN" altLang="en-US" dirty="0" sz="1250" b="1">
                <a:solidFill>
                  <a:srgbClr val="C00000"/>
                </a:solidFill>
              </a:rPr>
              <a:t>价格初降</a:t>
            </a:r>
          </a:p>
        </p:txBody>
      </p:sp>
      <p:sp>
        <p:nvSpPr>
          <p:cNvPr id="15" name="点"/>
          <p:cNvSpPr/>
          <p:nvPr/>
        </p:nvSpPr>
        <p:spPr>
          <a:xfrm>
            <a:off x="9308592" y="1993391"/>
            <a:ext cx="219456" cy="219456"/>
          </a:xfrm>
          <a:prstGeom prst="ellipse">
            <a:avLst/>
          </a:prstGeom>
          <a:solidFill>
            <a:srgbClr val="E46C0A"/>
          </a:solidFill>
          <a:ln w="22225">
            <a:solidFill>
              <a:srgbClr val="E46C0A"/>
            </a:solidFill>
          </a:ln>
        </p:spPr>
        <p:txBody>
          <a:bodyPr wrap="square" lIns="45720" rIns="45720" anchor="ctr"/>
          <a:lstStyle/>
          <a:p>
            <a:pPr algn="ctr"/>
          </a:p>
        </p:txBody>
      </p:sp>
      <p:sp>
        <p:nvSpPr>
          <p:cNvPr id="16" name="标"/>
          <p:cNvSpPr/>
          <p:nvPr/>
        </p:nvSpPr>
        <p:spPr>
          <a:xfrm>
            <a:off x="8686800" y="1536191"/>
            <a:ext cx="1463040" cy="365760"/>
          </a:xfrm>
          <a:prstGeom prst="rect">
            <a:avLst/>
          </a:prstGeom>
          <a:noFill/>
          <a:ln w="22225">
            <a:noFill/>
          </a:ln>
        </p:spPr>
        <p:txBody>
          <a:bodyPr wrap="square" lIns="45720" rIns="45720" anchor="ctr"/>
          <a:lstStyle/>
          <a:p>
            <a:pPr algn="ctr"/>
            <a:r>
              <a:rPr lang="zh-CN" altLang="en-US" dirty="0" sz="1500" b="1">
                <a:solidFill>
                  <a:srgbClr val="000000"/>
                </a:solidFill>
              </a:rPr>
              <a:t>2024 年</a:t>
            </a:r>
          </a:p>
        </p:txBody>
      </p:sp>
      <p:sp>
        <p:nvSpPr>
          <p:cNvPr id="31" name="电动 Atlas 等"/>
          <p:cNvSpPr/>
          <p:nvPr/>
        </p:nvSpPr>
        <p:spPr>
          <a:xfrm>
            <a:off x="8686800" y="2377439"/>
            <a:ext cx="1463040" cy="1234440"/>
          </a:xfrm>
          <a:prstGeom prst="rect">
            <a:avLst/>
          </a:prstGeom>
          <a:solidFill>
            <a:srgbClr val="FBEFE6"/>
          </a:solidFill>
          <a:ln w="22225">
            <a:solidFill>
              <a:srgbClr val="E46C0A"/>
            </a:solidFill>
          </a:ln>
        </p:spPr>
        <p:txBody>
          <a:bodyPr wrap="square" lIns="45720" rIns="45720" anchor="t"/>
          <a:lstStyle/>
          <a:p>
            <a:pPr algn="ctr"/>
            <a:r>
              <a:rPr lang="zh-CN" altLang="en-US" dirty="0" sz="1350" b="1">
                <a:solidFill>
                  <a:srgbClr val="000000"/>
                </a:solidFill>
              </a:rPr>
              <a:t>电动 Atlas 等</a:t>
            </a:r>
          </a:p>
          <a:p>
            <a:pPr algn="ctr">
              <a:spcBef>
                <a:spcPts val="200"/>
              </a:spcBef>
            </a:pPr>
            <a:r>
              <a:rPr lang="zh-CN" altLang="en-US" dirty="0" sz="1150">
                <a:solidFill>
                  <a:srgbClr val="595959"/>
                </a:solidFill>
              </a:rPr>
              <a:t>G1 / 02 / V2</a:t>
            </a:r>
          </a:p>
          <a:p>
            <a:pPr algn="ctr">
              <a:spcBef>
                <a:spcPts val="200"/>
              </a:spcBef>
            </a:pPr>
            <a:r>
              <a:rPr lang="zh-CN" altLang="en-US" dirty="0" sz="1250" b="1">
                <a:solidFill>
                  <a:srgbClr val="C00000"/>
                </a:solidFill>
              </a:rPr>
              <a:t>VLA 进厂</a:t>
            </a:r>
          </a:p>
        </p:txBody>
      </p:sp>
      <p:sp>
        <p:nvSpPr>
          <p:cNvPr id="17" name="点"/>
          <p:cNvSpPr/>
          <p:nvPr/>
        </p:nvSpPr>
        <p:spPr>
          <a:xfrm>
            <a:off x="10908792" y="1993391"/>
            <a:ext cx="219456" cy="219456"/>
          </a:xfrm>
          <a:prstGeom prst="ellipse">
            <a:avLst/>
          </a:prstGeom>
          <a:solidFill>
            <a:srgbClr val="E46C0A"/>
          </a:solidFill>
          <a:ln w="22225">
            <a:solidFill>
              <a:srgbClr val="E46C0A"/>
            </a:solidFill>
          </a:ln>
        </p:spPr>
        <p:txBody>
          <a:bodyPr wrap="square" lIns="45720" rIns="45720" anchor="ctr"/>
          <a:lstStyle/>
          <a:p>
            <a:pPr algn="ctr"/>
          </a:p>
        </p:txBody>
      </p:sp>
      <p:sp>
        <p:nvSpPr>
          <p:cNvPr id="18" name="标"/>
          <p:cNvSpPr/>
          <p:nvPr/>
        </p:nvSpPr>
        <p:spPr>
          <a:xfrm>
            <a:off x="10287000" y="1536191"/>
            <a:ext cx="1463040" cy="365760"/>
          </a:xfrm>
          <a:prstGeom prst="rect">
            <a:avLst/>
          </a:prstGeom>
          <a:noFill/>
          <a:ln w="22225">
            <a:noFill/>
          </a:ln>
        </p:spPr>
        <p:txBody>
          <a:bodyPr wrap="square" lIns="45720" rIns="45720" anchor="ctr"/>
          <a:lstStyle/>
          <a:p>
            <a:pPr algn="ctr"/>
            <a:r>
              <a:rPr lang="zh-CN" altLang="en-US" dirty="0" sz="1500" b="1">
                <a:solidFill>
                  <a:srgbClr val="000000"/>
                </a:solidFill>
              </a:rPr>
              <a:t>2025 年</a:t>
            </a:r>
          </a:p>
        </p:txBody>
      </p:sp>
      <p:sp>
        <p:nvSpPr>
          <p:cNvPr id="32" name="Helix / π"/>
          <p:cNvSpPr/>
          <p:nvPr/>
        </p:nvSpPr>
        <p:spPr>
          <a:xfrm>
            <a:off x="10287000" y="2377439"/>
            <a:ext cx="1463040" cy="1234440"/>
          </a:xfrm>
          <a:prstGeom prst="rect">
            <a:avLst/>
          </a:prstGeom>
          <a:solidFill>
            <a:srgbClr val="FBEFE6"/>
          </a:solidFill>
          <a:ln w="22225">
            <a:solidFill>
              <a:srgbClr val="E46C0A"/>
            </a:solidFill>
          </a:ln>
        </p:spPr>
        <p:txBody>
          <a:bodyPr wrap="square" lIns="45720" rIns="45720" anchor="t"/>
          <a:lstStyle/>
          <a:p>
            <a:pPr algn="ctr"/>
            <a:r>
              <a:rPr lang="zh-CN" altLang="en-US" dirty="0" sz="1350" b="1">
                <a:solidFill>
                  <a:srgbClr val="000000"/>
                </a:solidFill>
              </a:rPr>
              <a:t>Helix / π</a:t>
            </a:r>
          </a:p>
          <a:p>
            <a:pPr algn="ctr">
              <a:spcBef>
                <a:spcPts val="200"/>
              </a:spcBef>
            </a:pPr>
            <a:r>
              <a:rPr lang="zh-CN" altLang="en-US" dirty="0" sz="1150">
                <a:solidFill>
                  <a:srgbClr val="595959"/>
                </a:solidFill>
              </a:rPr>
              <a:t>多家公司</a:t>
            </a:r>
          </a:p>
          <a:p>
            <a:pPr algn="ctr">
              <a:spcBef>
                <a:spcPts val="200"/>
              </a:spcBef>
            </a:pPr>
            <a:r>
              <a:rPr lang="zh-CN" altLang="en-US" dirty="0" sz="1250" b="1">
                <a:solidFill>
                  <a:srgbClr val="C00000"/>
                </a:solidFill>
              </a:rPr>
              <a:t>通用尝试</a:t>
            </a:r>
          </a:p>
        </p:txBody>
      </p:sp>
      <p:sp>
        <p:nvSpPr>
          <p:cNvPr id="19" name="标"/>
          <p:cNvSpPr/>
          <p:nvPr/>
        </p:nvSpPr>
        <p:spPr>
          <a:xfrm>
            <a:off x="685800" y="3657600"/>
            <a:ext cx="4754880" cy="320040"/>
          </a:xfrm>
          <a:prstGeom prst="rect">
            <a:avLst/>
          </a:prstGeom>
          <a:noFill/>
          <a:ln w="22225">
            <a:noFill/>
          </a:ln>
        </p:spPr>
        <p:txBody>
          <a:bodyPr wrap="square" lIns="45720" rIns="45720" anchor="ctr"/>
          <a:lstStyle/>
          <a:p>
            <a:pPr algn="ctr"/>
            <a:r>
              <a:rPr lang="zh-CN" altLang="en-US" dirty="0" sz="1300">
                <a:solidFill>
                  <a:srgbClr val="7F7F7F"/>
                </a:solidFill>
              </a:rPr>
              <a:t>实验室时代（约 50 年）</a:t>
            </a:r>
          </a:p>
        </p:txBody>
      </p:sp>
      <p:sp>
        <p:nvSpPr>
          <p:cNvPr id="20" name="标"/>
          <p:cNvSpPr/>
          <p:nvPr/>
        </p:nvSpPr>
        <p:spPr>
          <a:xfrm>
            <a:off x="5486400" y="3657600"/>
            <a:ext cx="6035040" cy="320040"/>
          </a:xfrm>
          <a:prstGeom prst="rect">
            <a:avLst/>
          </a:prstGeom>
          <a:noFill/>
          <a:ln w="22225">
            <a:noFill/>
          </a:ln>
        </p:spPr>
        <p:txBody>
          <a:bodyPr wrap="square" lIns="45720" rIns="45720" anchor="ctr"/>
          <a:lstStyle/>
          <a:p>
            <a:pPr algn="ctr"/>
            <a:r>
              <a:rPr lang="zh-CN" altLang="en-US" dirty="0" sz="1300" b="1">
                <a:solidFill>
                  <a:srgbClr val="E46C0A"/>
                </a:solidFill>
              </a:rPr>
              <a:t>量产前夜（近几年）</a:t>
            </a:r>
          </a:p>
        </p:txBody>
      </p:sp>
      <p:sp>
        <p:nvSpPr>
          <p:cNvPr id="21" name="标"/>
          <p:cNvSpPr/>
          <p:nvPr/>
        </p:nvSpPr>
        <p:spPr>
          <a:xfrm>
            <a:off x="640080" y="4114800"/>
            <a:ext cx="10972800" cy="365760"/>
          </a:xfrm>
          <a:prstGeom prst="rect">
            <a:avLst/>
          </a:prstGeom>
          <a:noFill/>
          <a:ln w="22225">
            <a:noFill/>
          </a:ln>
        </p:spPr>
        <p:txBody>
          <a:bodyPr wrap="square" lIns="45720" rIns="45720" anchor="ctr"/>
          <a:lstStyle/>
          <a:p>
            <a:pPr algn="l"/>
            <a:r>
              <a:rPr lang="zh-CN" altLang="en-US" dirty="0" sz="1700" b="1">
                <a:solidFill>
                  <a:srgbClr val="C00000"/>
                </a:solidFill>
              </a:rPr>
              <a:t>2026 年前后的三类进展</a:t>
            </a:r>
          </a:p>
        </p:txBody>
      </p:sp>
      <p:sp>
        <p:nvSpPr>
          <p:cNvPr id="22" name="工厂与仓库的受控试点"/>
          <p:cNvSpPr/>
          <p:nvPr/>
        </p:nvSpPr>
        <p:spPr>
          <a:xfrm>
            <a:off x="640080" y="4526280"/>
            <a:ext cx="3520440" cy="960120"/>
          </a:xfrm>
          <a:prstGeom prst="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工厂与仓库的受控试点</a:t>
            </a:r>
          </a:p>
          <a:p>
            <a:pPr algn="ctr"/>
            <a:r>
              <a:rPr lang="zh-CN" altLang="en-US" dirty="0" sz="1250">
                <a:solidFill>
                  <a:srgbClr val="595959"/>
                </a:solidFill>
              </a:rPr>
              <a:t>固定工位里积累数据</a:t>
            </a:r>
          </a:p>
        </p:txBody>
      </p:sp>
      <p:sp>
        <p:nvSpPr>
          <p:cNvPr id="23" name="家庭与通用服务的早期探索"/>
          <p:cNvSpPr/>
          <p:nvPr/>
        </p:nvSpPr>
        <p:spPr>
          <a:xfrm>
            <a:off x="4366260" y="4526280"/>
            <a:ext cx="3520440" cy="960120"/>
          </a:xfrm>
          <a:prstGeom prst="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家庭与通用服务的早期探索</a:t>
            </a:r>
          </a:p>
          <a:p>
            <a:pPr algn="ctr"/>
            <a:r>
              <a:rPr lang="zh-CN" altLang="en-US" dirty="0" sz="1250">
                <a:solidFill>
                  <a:srgbClr val="595959"/>
                </a:solidFill>
              </a:rPr>
              <a:t>多处在演示、远程监督或小范围测试</a:t>
            </a:r>
          </a:p>
        </p:txBody>
      </p:sp>
      <p:sp>
        <p:nvSpPr>
          <p:cNvPr id="24" name="开发者平台与研究样机"/>
          <p:cNvSpPr/>
          <p:nvPr/>
        </p:nvSpPr>
        <p:spPr>
          <a:xfrm>
            <a:off x="8092440" y="4526280"/>
            <a:ext cx="3520440" cy="960120"/>
          </a:xfrm>
          <a:prstGeom prst="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开发者平台与研究样机</a:t>
            </a:r>
          </a:p>
          <a:p>
            <a:pPr algn="ctr"/>
            <a:r>
              <a:rPr lang="zh-CN" altLang="en-US" dirty="0" sz="1250">
                <a:solidFill>
                  <a:srgbClr val="595959"/>
                </a:solidFill>
              </a:rPr>
              <a:t>较低成本，让更多团队采集数据</a:t>
            </a:r>
          </a:p>
        </p:txBody>
      </p:sp>
      <p:sp>
        <p:nvSpPr>
          <p:cNvPr id="25" name="标"/>
          <p:cNvSpPr/>
          <p:nvPr/>
        </p:nvSpPr>
        <p:spPr>
          <a:xfrm>
            <a:off x="6400800" y="5532120"/>
            <a:ext cx="5257800" cy="274320"/>
          </a:xfrm>
          <a:prstGeom prst="rect">
            <a:avLst/>
          </a:prstGeom>
          <a:noFill/>
          <a:ln w="22225">
            <a:noFill/>
          </a:ln>
        </p:spPr>
        <p:txBody>
          <a:bodyPr wrap="square" lIns="45720" rIns="45720" anchor="ctr"/>
          <a:lstStyle/>
          <a:p>
            <a:pPr algn="r"/>
            <a:r>
              <a:rPr lang="zh-CN" altLang="en-US" dirty="0" sz="1100">
                <a:solidFill>
                  <a:srgbClr val="595959"/>
                </a:solidFill>
              </a:rPr>
              <a:t>据图14.4重绘　图源：邱锡鹏《大模型与智能体》</a:t>
            </a:r>
          </a:p>
        </p:txBody>
      </p:sp>
    </p:spTree>
    <p:extLst>
      <p:ext uri="{BB962C8B-B14F-4D97-AF65-F5344CB8AC3E}">
        <p14:creationId xmlns:p14="http://schemas.microsoft.com/office/powerpoint/2010/main" val="31715836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277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r>
              <a:rPr lang="zh-CN" altLang="en-US" dirty="0"/>
              <a:t>产品形态全景：六类智能体</a:t>
            </a:r>
          </a:p>
        </p:txBody>
      </p:sp>
      <p:sp>
        <p:nvSpPr>
          <p:cNvPr id="5" name="TextBox 4"/>
          <p:cNvSpPr txBox="1"/>
          <p:nvPr/>
        </p:nvSpPr>
        <p:spPr>
          <a:xfrm>
            <a:off x="5486400" y="5897880"/>
            <a:ext cx="5852160" cy="320040"/>
          </a:xfrm>
        </p:spPr>
        <p:txBody>
          <a:bodyPr wrap="square">
            </a:bodyPr>
          <a:lstStyle/>
          <a:p>
            <a:pPr algn="r"/>
            <a:r>
              <a:rPr lang="zh-CN" altLang="en-US" dirty="0" sz="1200">
                <a:solidFill>
                  <a:srgbClr val="7F7F7F"/>
                </a:solidFill>
              </a:rPr>
              <a:t>内容来源：邱锡鹏《大模型与智能体》10.5.1（据正文整理）</a:t>
            </a:r>
          </a:p>
        </p:txBody>
      </p:sp>
      <p:graphicFrame>
        <p:nvGraphicFramePr>
          <p:cNvPr id="6" name="产品形态表"/>
          <p:cNvGraphicFramePr>
            <a:graphicFrameLocks noGrp="1"/>
          </p:cNvGraphicFramePr>
          <p:nvPr/>
        </p:nvGraphicFramePr>
        <p:xfrm>
          <a:off x="457200" y="1188720"/>
          <a:ext cx="11247119" cy="4608576"/>
        </p:xfrm>
        <a:graphic>
          <a:graphicData uri="http://schemas.openxmlformats.org/drawingml/2006/table">
            <a:tbl>
              <a:tblPr firstRow="1" bandRow="1"/>
              <a:tblGrid>
                <a:gridCol w="2194560"/>
                <a:gridCol w="3931920"/>
                <a:gridCol w="5120640"/>
              </a:tblGrid>
              <a:tr h="658368">
                <a:tc>
                  <a:txBody>
                    <a:bodyPr/>
                    <a:lstStyle/>
                    <a:p>
                      <a:r>
                        <a:rPr lang="zh-CN" altLang="en-US" dirty="0" sz="1800" b="1">
                          <a:solidFill>
                            <a:srgbClr val="FFFFFF"/>
                          </a:solidFill>
                        </a:rPr>
                        <a:t>类别</a:t>
                      </a:r>
                    </a:p>
                  </a:txBody>
                  <a:tcPr anchor="ctr" marL="91440" marR="91440">
                    <a:lnL w="9525">
                      <a:noFill/>
                    </a:lnL>
                    <a:lnR w="9525">
                      <a:noFill/>
                    </a:lnR>
                    <a:lnT w="9525">
                      <a:solidFill>
                        <a:srgbClr val="BFBFBF"/>
                      </a:solidFill>
                    </a:lnT>
                    <a:lnB w="9525">
                      <a:solidFill>
                        <a:srgbClr val="BFBFBF"/>
                      </a:solidFill>
                    </a:lnB>
                    <a:solidFill>
                      <a:srgbClr val="E46C0A"/>
                    </a:solidFill>
                  </a:tcPr>
                </a:tc>
                <a:tc>
                  <a:txBody>
                    <a:bodyPr/>
                    <a:lstStyle/>
                    <a:p>
                      <a:r>
                        <a:rPr lang="zh-CN" altLang="en-US" dirty="0" sz="1800" b="1">
                          <a:solidFill>
                            <a:srgbClr val="FFFFFF"/>
                          </a:solidFill>
                        </a:rPr>
                        <a:t>代表</a:t>
                      </a:r>
                    </a:p>
                  </a:txBody>
                  <a:tcPr anchor="ctr" marL="91440" marR="91440">
                    <a:lnL w="9525">
                      <a:noFill/>
                    </a:lnL>
                    <a:lnR w="9525">
                      <a:noFill/>
                    </a:lnR>
                    <a:lnT w="9525">
                      <a:solidFill>
                        <a:srgbClr val="BFBFBF"/>
                      </a:solidFill>
                    </a:lnT>
                    <a:lnB w="9525">
                      <a:solidFill>
                        <a:srgbClr val="BFBFBF"/>
                      </a:solidFill>
                    </a:lnB>
                    <a:solidFill>
                      <a:srgbClr val="E46C0A"/>
                    </a:solidFill>
                  </a:tcPr>
                </a:tc>
                <a:tc>
                  <a:txBody>
                    <a:bodyPr/>
                    <a:lstStyle/>
                    <a:p>
                      <a:r>
                        <a:rPr lang="zh-CN" altLang="en-US" dirty="0" sz="1800" b="1">
                          <a:solidFill>
                            <a:srgbClr val="FFFFFF"/>
                          </a:solidFill>
                        </a:rPr>
                        <a:t>要点</a:t>
                      </a:r>
                    </a:p>
                  </a:txBody>
                  <a:tcPr anchor="ctr" marL="91440" marR="91440">
                    <a:lnL w="9525">
                      <a:noFill/>
                    </a:lnL>
                    <a:lnR w="9525">
                      <a:noFill/>
                    </a:lnR>
                    <a:lnT w="9525">
                      <a:solidFill>
                        <a:srgbClr val="BFBFBF"/>
                      </a:solidFill>
                    </a:lnT>
                    <a:lnB w="9525">
                      <a:solidFill>
                        <a:srgbClr val="BFBFBF"/>
                      </a:solidFill>
                    </a:lnB>
                    <a:solidFill>
                      <a:srgbClr val="E46C0A"/>
                    </a:solidFill>
                  </a:tcPr>
                </a:tc>
              </a:tr>
              <a:tr h="658368">
                <a:tc>
                  <a:txBody>
                    <a:bodyPr/>
                    <a:lstStyle/>
                    <a:p>
                      <a:r>
                        <a:rPr lang="zh-CN" altLang="en-US" dirty="0" sz="1800" b="1">
                          <a:solidFill>
                            <a:srgbClr val="C00000"/>
                          </a:solidFill>
                        </a:rPr>
                        <a:t>编程智能体</a:t>
                      </a:r>
                    </a:p>
                  </a:txBody>
                  <a:tcPr anchor="ctr" marL="91440" marR="91440">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500">
                          <a:solidFill>
                            <a:srgbClr val="000000"/>
                          </a:solidFill>
                        </a:rPr>
                        <a:t>Claude Code、Codex、Cursor、Devin</a:t>
                      </a:r>
                    </a:p>
                  </a:txBody>
                  <a:tcPr anchor="ctr" marL="91440" marR="91440">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500">
                          <a:solidFill>
                            <a:srgbClr val="000000"/>
                          </a:solidFill>
                        </a:rPr>
                        <a:t>代码有文件、测试和可执行反馈，天然适合闭环</a:t>
                      </a:r>
                    </a:p>
                  </a:txBody>
                  <a:tcPr anchor="ctr" marL="91440" marR="91440">
                    <a:lnL w="9525">
                      <a:noFill/>
                    </a:lnL>
                    <a:lnR w="9525">
                      <a:noFill/>
                    </a:lnR>
                    <a:lnT w="9525">
                      <a:solidFill>
                        <a:srgbClr val="BFBFBF"/>
                      </a:solidFill>
                    </a:lnT>
                    <a:lnB w="9525">
                      <a:solidFill>
                        <a:srgbClr val="BFBFBF"/>
                      </a:solidFill>
                    </a:lnB>
                    <a:solidFill>
                      <a:srgbClr val="FFFFFF"/>
                    </a:solidFill>
                  </a:tcPr>
                </a:tc>
              </a:tr>
              <a:tr h="658368">
                <a:tc>
                  <a:txBody>
                    <a:bodyPr/>
                    <a:lstStyle/>
                    <a:p>
                      <a:r>
                        <a:rPr lang="zh-CN" altLang="en-US" dirty="0" sz="1800" b="1">
                          <a:solidFill>
                            <a:srgbClr val="C00000"/>
                          </a:solidFill>
                        </a:rPr>
                        <a:t>浏览器与电脑操作</a:t>
                      </a:r>
                    </a:p>
                  </a:txBody>
                  <a:tcPr anchor="ctr" marL="91440" marR="91440">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500">
                          <a:solidFill>
                            <a:srgbClr val="000000"/>
                          </a:solidFill>
                        </a:rPr>
                        <a:t>Computer Use、Project Mariner、Operator → ChatGPT Agent</a:t>
                      </a:r>
                    </a:p>
                  </a:txBody>
                  <a:tcPr anchor="ctr" marL="91440" marR="91440">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500">
                          <a:solidFill>
                            <a:srgbClr val="000000"/>
                          </a:solidFill>
                        </a:rPr>
                        <a:t>“看屏幕 + 操作”要可靠：布局变化、弹窗、登录失效</a:t>
                      </a:r>
                    </a:p>
                  </a:txBody>
                  <a:tcPr anchor="ctr" marL="91440" marR="91440">
                    <a:lnL w="9525">
                      <a:noFill/>
                    </a:lnL>
                    <a:lnR w="9525">
                      <a:noFill/>
                    </a:lnR>
                    <a:lnT w="9525">
                      <a:solidFill>
                        <a:srgbClr val="BFBFBF"/>
                      </a:solidFill>
                    </a:lnT>
                    <a:lnB w="9525">
                      <a:solidFill>
                        <a:srgbClr val="BFBFBF"/>
                      </a:solidFill>
                    </a:lnB>
                    <a:solidFill>
                      <a:srgbClr val="FBEFE6"/>
                    </a:solidFill>
                  </a:tcPr>
                </a:tc>
              </a:tr>
              <a:tr h="658368">
                <a:tc>
                  <a:txBody>
                    <a:bodyPr/>
                    <a:lstStyle/>
                    <a:p>
                      <a:r>
                        <a:rPr lang="zh-CN" altLang="en-US" dirty="0" sz="1800" b="1">
                          <a:solidFill>
                            <a:srgbClr val="C00000"/>
                          </a:solidFill>
                        </a:rPr>
                        <a:t>通用任务</a:t>
                      </a:r>
                    </a:p>
                  </a:txBody>
                  <a:tcPr anchor="ctr" marL="91440" marR="91440">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500">
                          <a:solidFill>
                            <a:srgbClr val="000000"/>
                          </a:solidFill>
                        </a:rPr>
                        <a:t>Manus、AutoGPT、BabyAGI</a:t>
                      </a:r>
                    </a:p>
                  </a:txBody>
                  <a:tcPr anchor="ctr" marL="91440" marR="91440">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500">
                          <a:solidFill>
                            <a:srgbClr val="000000"/>
                          </a:solidFill>
                        </a:rPr>
                        <a:t>自主拆解高层目标，从“概念烟花”走向交付成果</a:t>
                      </a:r>
                    </a:p>
                  </a:txBody>
                  <a:tcPr anchor="ctr" marL="91440" marR="91440">
                    <a:lnL w="9525">
                      <a:noFill/>
                    </a:lnL>
                    <a:lnR w="9525">
                      <a:noFill/>
                    </a:lnR>
                    <a:lnT w="9525">
                      <a:solidFill>
                        <a:srgbClr val="BFBFBF"/>
                      </a:solidFill>
                    </a:lnT>
                    <a:lnB w="9525">
                      <a:solidFill>
                        <a:srgbClr val="BFBFBF"/>
                      </a:solidFill>
                    </a:lnB>
                    <a:solidFill>
                      <a:srgbClr val="FFFFFF"/>
                    </a:solidFill>
                  </a:tcPr>
                </a:tc>
              </a:tr>
              <a:tr h="658368">
                <a:tc>
                  <a:txBody>
                    <a:bodyPr/>
                    <a:lstStyle/>
                    <a:p>
                      <a:r>
                        <a:rPr lang="zh-CN" altLang="en-US" dirty="0" sz="1800" b="1">
                          <a:solidFill>
                            <a:srgbClr val="C00000"/>
                          </a:solidFill>
                        </a:rPr>
                        <a:t>深度研究</a:t>
                      </a:r>
                    </a:p>
                  </a:txBody>
                  <a:tcPr anchor="ctr" marL="91440" marR="91440">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500">
                          <a:solidFill>
                            <a:srgbClr val="000000"/>
                          </a:solidFill>
                        </a:rPr>
                        <a:t>检索—交叉核验—综合写作</a:t>
                      </a:r>
                    </a:p>
                  </a:txBody>
                  <a:tcPr anchor="ctr" marL="91440" marR="91440">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500">
                          <a:solidFill>
                            <a:srgbClr val="000000"/>
                          </a:solidFill>
                        </a:rPr>
                        <a:t>交付带引用的报告；“有引用”不等于“结论正确”</a:t>
                      </a:r>
                    </a:p>
                  </a:txBody>
                  <a:tcPr anchor="ctr" marL="91440" marR="91440">
                    <a:lnL w="9525">
                      <a:noFill/>
                    </a:lnL>
                    <a:lnR w="9525">
                      <a:noFill/>
                    </a:lnR>
                    <a:lnT w="9525">
                      <a:solidFill>
                        <a:srgbClr val="BFBFBF"/>
                      </a:solidFill>
                    </a:lnT>
                    <a:lnB w="9525">
                      <a:solidFill>
                        <a:srgbClr val="BFBFBF"/>
                      </a:solidFill>
                    </a:lnB>
                    <a:solidFill>
                      <a:srgbClr val="FBEFE6"/>
                    </a:solidFill>
                  </a:tcPr>
                </a:tc>
              </a:tr>
              <a:tr h="658368">
                <a:tc>
                  <a:txBody>
                    <a:bodyPr/>
                    <a:lstStyle/>
                    <a:p>
                      <a:r>
                        <a:rPr lang="zh-CN" altLang="en-US" dirty="0" sz="1800" b="1">
                          <a:solidFill>
                            <a:srgbClr val="C00000"/>
                          </a:solidFill>
                        </a:rPr>
                        <a:t>开源与本地优先</a:t>
                      </a:r>
                    </a:p>
                  </a:txBody>
                  <a:tcPr anchor="ctr" marL="91440" marR="91440">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500">
                          <a:solidFill>
                            <a:srgbClr val="000000"/>
                          </a:solidFill>
                        </a:rPr>
                        <a:t>本地运行的个人助手</a:t>
                      </a:r>
                    </a:p>
                  </a:txBody>
                  <a:tcPr anchor="ctr" marL="91440" marR="91440">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500">
                          <a:solidFill>
                            <a:srgbClr val="000000"/>
                          </a:solidFill>
                        </a:rPr>
                        <a:t>记忆可见、权限可控、可离线、可审计</a:t>
                      </a:r>
                    </a:p>
                  </a:txBody>
                  <a:tcPr anchor="ctr" marL="91440" marR="91440">
                    <a:lnL w="9525">
                      <a:noFill/>
                    </a:lnL>
                    <a:lnR w="9525">
                      <a:noFill/>
                    </a:lnR>
                    <a:lnT w="9525">
                      <a:solidFill>
                        <a:srgbClr val="BFBFBF"/>
                      </a:solidFill>
                    </a:lnT>
                    <a:lnB w="9525">
                      <a:solidFill>
                        <a:srgbClr val="BFBFBF"/>
                      </a:solidFill>
                    </a:lnB>
                    <a:solidFill>
                      <a:srgbClr val="FFFFFF"/>
                    </a:solidFill>
                  </a:tcPr>
                </a:tc>
              </a:tr>
              <a:tr h="658368">
                <a:tc>
                  <a:txBody>
                    <a:bodyPr/>
                    <a:lstStyle/>
                    <a:p>
                      <a:r>
                        <a:rPr lang="zh-CN" altLang="en-US" dirty="0" sz="1800" b="1">
                          <a:solidFill>
                            <a:srgbClr val="C00000"/>
                          </a:solidFill>
                        </a:rPr>
                        <a:t>企业智能体</a:t>
                      </a:r>
                    </a:p>
                  </a:txBody>
                  <a:tcPr anchor="ctr" marL="91440" marR="91440">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500">
                          <a:solidFill>
                            <a:srgbClr val="000000"/>
                          </a:solidFill>
                        </a:rPr>
                        <a:t>Salesforce Agentforce、Microsoft 365 Copilot、智能自动化</a:t>
                      </a:r>
                    </a:p>
                  </a:txBody>
                  <a:tcPr anchor="ctr" marL="91440" marR="91440">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500">
                          <a:solidFill>
                            <a:srgbClr val="000000"/>
                          </a:solidFill>
                        </a:rPr>
                        <a:t>重组流程清晰、重复性强的“中间劳动”</a:t>
                      </a:r>
                    </a:p>
                  </a:txBody>
                  <a:tcPr anchor="ctr" marL="91440" marR="91440">
                    <a:lnL w="9525">
                      <a:noFill/>
                    </a:lnL>
                    <a:lnR w="9525">
                      <a:noFill/>
                    </a:lnR>
                    <a:lnT w="9525">
                      <a:solidFill>
                        <a:srgbClr val="BFBFBF"/>
                      </a:solidFill>
                    </a:lnT>
                    <a:lnB w="9525">
                      <a:solidFill>
                        <a:srgbClr val="BFBFBF"/>
                      </a:solidFill>
                    </a:lnB>
                    <a:solidFill>
                      <a:srgbClr val="FBEFE6"/>
                    </a:solidFill>
                  </a:tcPr>
                </a:tc>
              </a:tr>
            </a:tbl>
          </a:graphicData>
        </a:graphic>
      </p:graphicFrame>
    </p:spTree>
    <p:extLst>
      <p:ext uri="{BB962C8B-B14F-4D97-AF65-F5344CB8AC3E}">
        <p14:creationId xmlns:p14="http://schemas.microsoft.com/office/powerpoint/2010/main" val="37098605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r>
              <a:rPr lang="zh-CN" altLang="en-US" dirty="0"/>
              <a:t>多智能体协作：围绕共享工作区分工</a:t>
            </a:r>
          </a:p>
        </p:txBody>
      </p:sp>
      <p:sp>
        <p:nvSpPr>
          <p:cNvPr id="3" name="Content Placeholder 2"/>
          <p:cNvSpPr>
            <a:spLocks noGrp="1"/>
          </p:cNvSpPr>
          <p:nvPr>
            <p:ph idx="1"/>
          </p:nvPr>
        </p:nvSpPr>
        <p:spPr>
          <a:xfrm>
            <a:off x="502920" y="1005840"/>
            <a:ext cx="11155680" cy="548640"/>
          </a:xfrm>
        </p:spPr>
        <p:txBody>
          <a:bodyPr/>
          <a:lstStyle/>
          <a:p>
            <a:pPr lvl="1"/>
            <a:r>
              <a:rPr lang="zh-CN" altLang="en-US" dirty="0">
                <a:solidFill>
                  <a:srgbClr val="C00000"/>
                </a:solidFill>
              </a:rPr>
              <a:t>不是默认升级：</a:t>
            </a:r>
            <a:r>
              <a:rPr lang="zh-CN" altLang="en-US" dirty="0"/>
              <a:t>任务天然可分解、交付物可分段验收、收益大于协调成本时才上场</a:t>
            </a:r>
          </a:p>
        </p:txBody>
      </p:sp>
      <p:sp>
        <p:nvSpPr>
          <p:cNvPr id="7" name="矩形 6">
            <a:extLst>
              <a:ext uri="{FF2B5EF4-FFF2-40B4-BE49-F238E27FC236}">
                <a16:creationId xmlns:a16="http://schemas.microsoft.com/office/drawing/2014/main" id="{158D32A5-008D-4B3E-898C-192D1407C45A}"/>
              </a:ext>
            </a:extLst>
          </p:cNvPr>
          <p:cNvSpPr/>
          <p:nvPr/>
        </p:nvSpPr>
        <p:spPr>
          <a:xfrm>
            <a:off x="5486400" y="5623560"/>
            <a:ext cx="5943600" cy="320040"/>
          </a:xfrm>
        </p:spPr>
        <p:txBody>
          <a:bodyPr wrap="square">
            </a:bodyPr>
          <a:lstStyle/>
          <a:p>
            <a:pPr algn="r"/>
            <a:r>
              <a:rPr lang="zh-CN" altLang="en-US" dirty="0" sz="1100">
                <a:solidFill>
                  <a:srgbClr val="7F7F7F"/>
                </a:solidFill>
              </a:rPr>
              <a:t>据图12.2重绘　图源：邱锡鹏《大模型与智能体》</a:t>
            </a:r>
          </a:p>
        </p:txBody>
      </p:sp>
      <p:sp>
        <p:nvSpPr>
          <p:cNvPr id="8" name="工作区"/>
          <p:cNvSpPr/>
          <p:nvPr/>
        </p:nvSpPr>
        <p:spPr>
          <a:xfrm>
            <a:off x="1737360" y="2514600"/>
            <a:ext cx="4206240" cy="2194560"/>
          </a:xfrm>
          <a:prstGeom prst="roundRect">
            <a:avLst/>
          </a:prstGeom>
          <a:solidFill>
            <a:srgbClr val="FBEFE6"/>
          </a:solidFill>
          <a:ln w="22225">
            <a:solidFill>
              <a:srgbClr val="BFBFBF"/>
            </a:solidFill>
          </a:ln>
        </p:spPr>
        <p:txBody>
          <a:bodyPr wrap="square" lIns="45720" rIns="45720" anchor="ctr"/>
          <a:lstStyle/>
          <a:p>
            <a:pPr algn="ctr"/>
          </a:p>
        </p:txBody>
      </p:sp>
      <p:sp>
        <p:nvSpPr>
          <p:cNvPr id="9" name="工作区名"/>
          <p:cNvSpPr/>
          <p:nvPr/>
        </p:nvSpPr>
        <p:spPr>
          <a:xfrm>
            <a:off x="1828800" y="2560320"/>
            <a:ext cx="4023360" cy="320040"/>
          </a:xfrm>
          <a:prstGeom prst="rect">
            <a:avLst/>
          </a:prstGeom>
          <a:noFill/>
          <a:ln w="22225">
            <a:noFill/>
          </a:ln>
        </p:spPr>
        <p:txBody>
          <a:bodyPr wrap="square" lIns="45720" rIns="45720" anchor="ctr"/>
          <a:lstStyle/>
          <a:p>
            <a:pPr algn="ctr"/>
            <a:r>
              <a:rPr lang="zh-CN" altLang="en-US" dirty="0" sz="1300">
                <a:solidFill>
                  <a:srgbClr val="595959"/>
                </a:solidFill>
              </a:rPr>
              <a:t>共享工作区</a:t>
            </a:r>
          </a:p>
        </p:txBody>
      </p:sp>
      <p:cxnSp>
        <p:nvCxnSpPr>
          <p:cNvPr id="10" name="连线10"/>
          <p:cNvCxnSpPr/>
          <p:nvPr/>
        </p:nvCxnSpPr>
        <p:spPr>
          <a:xfrm>
            <a:off x="1417319" y="2148839"/>
            <a:ext cx="2423160" cy="1463040"/>
          </a:xfrm>
          <a:prstGeom prst="line">
            <a:avLst/>
          </a:prstGeom>
          <a:ln w="28575">
            <a:solidFill>
              <a:srgbClr val="7F7F7F"/>
            </a:solidFill>
          </a:ln>
        </p:spPr>
      </p:cxnSp>
      <p:cxnSp>
        <p:nvCxnSpPr>
          <p:cNvPr id="11" name="连线11"/>
          <p:cNvCxnSpPr/>
          <p:nvPr/>
        </p:nvCxnSpPr>
        <p:spPr>
          <a:xfrm flipH="1">
            <a:off x="3840480" y="2148839"/>
            <a:ext cx="2423159" cy="1463040"/>
          </a:xfrm>
          <a:prstGeom prst="line">
            <a:avLst/>
          </a:prstGeom>
          <a:ln w="28575">
            <a:solidFill>
              <a:srgbClr val="7F7F7F"/>
            </a:solidFill>
          </a:ln>
        </p:spPr>
      </p:cxnSp>
      <p:cxnSp>
        <p:nvCxnSpPr>
          <p:cNvPr id="12" name="连线12"/>
          <p:cNvCxnSpPr/>
          <p:nvPr/>
        </p:nvCxnSpPr>
        <p:spPr>
          <a:xfrm flipV="1">
            <a:off x="1417319" y="3611880"/>
            <a:ext cx="2423160" cy="1463039"/>
          </a:xfrm>
          <a:prstGeom prst="line">
            <a:avLst/>
          </a:prstGeom>
          <a:ln w="28575">
            <a:solidFill>
              <a:srgbClr val="7F7F7F"/>
            </a:solidFill>
          </a:ln>
        </p:spPr>
      </p:cxnSp>
      <p:cxnSp>
        <p:nvCxnSpPr>
          <p:cNvPr id="13" name="连线13"/>
          <p:cNvCxnSpPr/>
          <p:nvPr/>
        </p:nvCxnSpPr>
        <p:spPr>
          <a:xfrm flipH="1" flipV="1">
            <a:off x="3840480" y="3611880"/>
            <a:ext cx="2423159" cy="1463039"/>
          </a:xfrm>
          <a:prstGeom prst="line">
            <a:avLst/>
          </a:prstGeom>
          <a:ln w="28575">
            <a:solidFill>
              <a:srgbClr val="7F7F7F"/>
            </a:solidFill>
          </a:ln>
        </p:spPr>
      </p:cxnSp>
      <p:sp>
        <p:nvSpPr>
          <p:cNvPr id="14" name="协调者"/>
          <p:cNvSpPr/>
          <p:nvPr/>
        </p:nvSpPr>
        <p:spPr>
          <a:xfrm>
            <a:off x="2971800" y="3264408"/>
            <a:ext cx="1737360" cy="694944"/>
          </a:xfrm>
          <a:prstGeom prst="roundRect">
            <a:avLst/>
          </a:prstGeom>
          <a:solidFill>
            <a:srgbClr val="E46C0A"/>
          </a:solidFill>
          <a:ln w="22225">
            <a:solidFill>
              <a:srgbClr val="E46C0A"/>
            </a:solidFill>
          </a:ln>
        </p:spPr>
        <p:txBody>
          <a:bodyPr wrap="square" lIns="45720" rIns="45720" anchor="ctr"/>
          <a:lstStyle/>
          <a:p>
            <a:pPr algn="ctr"/>
            <a:r>
              <a:rPr lang="zh-CN" altLang="en-US" dirty="0" sz="2000" b="1">
                <a:solidFill>
                  <a:srgbClr val="FFFFFF"/>
                </a:solidFill>
              </a:rPr>
              <a:t>协调者</a:t>
            </a:r>
          </a:p>
        </p:txBody>
      </p:sp>
      <p:sp>
        <p:nvSpPr>
          <p:cNvPr id="15" name="研究员"/>
          <p:cNvSpPr/>
          <p:nvPr/>
        </p:nvSpPr>
        <p:spPr>
          <a:xfrm>
            <a:off x="640080" y="1874519"/>
            <a:ext cx="1554480" cy="548640"/>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研究员</a:t>
            </a:r>
          </a:p>
        </p:txBody>
      </p:sp>
      <p:sp>
        <p:nvSpPr>
          <p:cNvPr id="16" name="执行者"/>
          <p:cNvSpPr/>
          <p:nvPr/>
        </p:nvSpPr>
        <p:spPr>
          <a:xfrm>
            <a:off x="5486400" y="1874519"/>
            <a:ext cx="1554480" cy="548640"/>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执行者</a:t>
            </a:r>
          </a:p>
        </p:txBody>
      </p:sp>
      <p:sp>
        <p:nvSpPr>
          <p:cNvPr id="17" name="测试者"/>
          <p:cNvSpPr/>
          <p:nvPr/>
        </p:nvSpPr>
        <p:spPr>
          <a:xfrm>
            <a:off x="640080" y="4800600"/>
            <a:ext cx="1554480" cy="548640"/>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测试者</a:t>
            </a:r>
          </a:p>
        </p:txBody>
      </p:sp>
      <p:sp>
        <p:nvSpPr>
          <p:cNvPr id="18" name="评审者"/>
          <p:cNvSpPr/>
          <p:nvPr/>
        </p:nvSpPr>
        <p:spPr>
          <a:xfrm>
            <a:off x="5486400" y="4800600"/>
            <a:ext cx="1554480" cy="548640"/>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评审者</a:t>
            </a:r>
          </a:p>
        </p:txBody>
      </p:sp>
      <p:sp>
        <p:nvSpPr>
          <p:cNvPr id="19" name="要点"/>
          <p:cNvSpPr/>
          <p:nvPr/>
        </p:nvSpPr>
        <p:spPr>
          <a:xfrm>
            <a:off x="7589520" y="1828800"/>
            <a:ext cx="4023360" cy="3657600"/>
          </a:xfrm>
          <a:prstGeom prst="rect">
            <a:avLst/>
          </a:prstGeom>
          <a:noFill/>
          <a:ln w="22225">
            <a:noFill/>
          </a:ln>
        </p:spPr>
        <p:txBody>
          <a:bodyPr wrap="square" lIns="45720" rIns="45720" anchor="t"/>
          <a:lstStyle/>
          <a:p>
            <a:pPr algn="l"/>
            <a:r>
              <a:rPr lang="zh-CN" altLang="en-US" dirty="0" sz="1700" b="1">
                <a:solidFill>
                  <a:srgbClr val="C00000"/>
                </a:solidFill>
              </a:rPr>
              <a:t>共享工作区：</a:t>
            </a:r>
          </a:p>
          <a:p>
            <a:pPr algn="l"/>
            <a:r>
              <a:rPr lang="zh-CN" altLang="en-US" dirty="0" sz="1600">
                <a:solidFill>
                  <a:srgbClr val="000000"/>
                </a:solidFill>
              </a:rPr>
              <a:t>任务板、证据卡片、待办树或设计文档；写明来源、置信度与未决问题</a:t>
            </a:r>
          </a:p>
          <a:p>
            <a:pPr algn="l">
              <a:spcBef>
                <a:spcPts val="1200"/>
              </a:spcBef>
            </a:pPr>
            <a:r>
              <a:rPr lang="zh-CN" altLang="en-US" dirty="0" sz="1700" b="1">
                <a:solidFill>
                  <a:srgbClr val="C00000"/>
                </a:solidFill>
              </a:rPr>
              <a:t>协议化交接：</a:t>
            </a:r>
          </a:p>
          <a:p>
            <a:pPr algn="l"/>
            <a:r>
              <a:rPr lang="zh-CN" altLang="en-US" dirty="0" sz="1600">
                <a:solidFill>
                  <a:srgbClr val="000000"/>
                </a:solidFill>
              </a:rPr>
              <a:t>目标、阶段、证据、未决问题、风险标记、建议接手动作</a:t>
            </a:r>
          </a:p>
          <a:p>
            <a:pPr algn="l">
              <a:spcBef>
                <a:spcPts val="1200"/>
              </a:spcBef>
            </a:pPr>
            <a:r>
              <a:rPr lang="zh-CN" altLang="en-US" dirty="0" sz="1700" b="1">
                <a:solidFill>
                  <a:srgbClr val="C00000"/>
                </a:solidFill>
              </a:rPr>
              <a:t>最怕责任边界模糊：</a:t>
            </a:r>
          </a:p>
          <a:p>
            <a:pPr algn="l"/>
            <a:r>
              <a:rPr lang="zh-CN" altLang="en-US" dirty="0" sz="1600">
                <a:solidFill>
                  <a:srgbClr val="000000"/>
                </a:solidFill>
              </a:rPr>
              <a:t>谁决定结束、谁裁决冲突、谁维护共享状态</a:t>
            </a:r>
          </a:p>
        </p:txBody>
      </p:sp>
    </p:spTree>
    <p:extLst>
      <p:ext uri="{BB962C8B-B14F-4D97-AF65-F5344CB8AC3E}">
        <p14:creationId xmlns:p14="http://schemas.microsoft.com/office/powerpoint/2010/main" val="35884002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r>
              <a:rPr lang="zh-CN" altLang="en-US" dirty="0"/>
              <a:t>工具协议：从私有按钮到可发现的工具生态</a:t>
            </a:r>
          </a:p>
        </p:txBody>
      </p:sp>
      <p:sp>
        <p:nvSpPr>
          <p:cNvPr id="3" name="Content Placeholder 2"/>
          <p:cNvSpPr>
            <a:spLocks noGrp="1"/>
          </p:cNvSpPr>
          <p:nvPr>
            <p:ph idx="1"/>
          </p:nvPr>
        </p:nvSpPr>
        <p:spPr>
          <a:xfrm>
            <a:off x="502920" y="1005840"/>
            <a:ext cx="11155680" cy="548640"/>
          </a:xfrm>
        </p:spPr>
        <p:txBody>
          <a:bodyPr/>
          <a:lstStyle/>
          <a:p>
            <a:pPr lvl="1"/>
            <a:r>
              <a:rPr lang="zh-CN" altLang="en-US" dirty="0">
                <a:solidFill>
                  <a:srgbClr val="C00000"/>
                </a:solidFill>
              </a:rPr>
              <a:t>协议回答三个问题：</a:t>
            </a:r>
            <a:r>
              <a:rPr lang="zh-CN" altLang="en-US" dirty="0"/>
              <a:t>工具如何被发现、如何被描述、如何被调用</a:t>
            </a:r>
          </a:p>
        </p:txBody>
      </p:sp>
      <p:sp>
        <p:nvSpPr>
          <p:cNvPr id="4" name="客户端"/>
          <p:cNvSpPr/>
          <p:nvPr/>
        </p:nvSpPr>
        <p:spPr>
          <a:xfrm>
            <a:off x="1188720" y="1783080"/>
            <a:ext cx="3840480" cy="1600200"/>
          </a:xfrm>
          <a:prstGeom prst="round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MCP 客户端</a:t>
            </a:r>
          </a:p>
          <a:p>
            <a:pPr algn="ctr"/>
            <a:r>
              <a:rPr lang="zh-CN" altLang="en-US" dirty="0" sz="1400">
                <a:solidFill>
                  <a:srgbClr val="595959"/>
                </a:solidFill>
              </a:rPr>
              <a:t>嵌在 Claude Desktop、Cursor 等应用里</a:t>
            </a:r>
          </a:p>
          <a:p>
            <a:pPr algn="ctr"/>
            <a:r>
              <a:rPr lang="zh-CN" altLang="en-US" dirty="0" sz="1400">
                <a:solidFill>
                  <a:srgbClr val="595959"/>
                </a:solidFill>
              </a:rPr>
              <a:t>统一负责发现、鉴权和调用</a:t>
            </a:r>
          </a:p>
        </p:txBody>
      </p:sp>
      <p:cxnSp>
        <p:nvCxnSpPr>
          <p:cNvPr id="5" name="连线5"/>
          <p:cNvCxnSpPr/>
          <p:nvPr/>
        </p:nvCxnSpPr>
        <p:spPr>
          <a:xfrm>
            <a:off x="5120640" y="2446020"/>
            <a:ext cx="1920240" cy="0"/>
          </a:xfrm>
          <a:prstGeom prst="line">
            <a:avLst/>
          </a:prstGeom>
          <a:ln w="28575">
            <a:solidFill>
              <a:srgbClr val="7F7F7F"/>
            </a:solidFill>
            <a:tailEnd type="triangle"/>
          </a:ln>
        </p:spPr>
      </p:cxnSp>
      <p:cxnSp>
        <p:nvCxnSpPr>
          <p:cNvPr id="6" name="连线6"/>
          <p:cNvCxnSpPr/>
          <p:nvPr/>
        </p:nvCxnSpPr>
        <p:spPr>
          <a:xfrm flipH="1">
            <a:off x="5120640" y="2720340"/>
            <a:ext cx="1920240" cy="0"/>
          </a:xfrm>
          <a:prstGeom prst="line">
            <a:avLst/>
          </a:prstGeom>
          <a:ln w="28575">
            <a:solidFill>
              <a:srgbClr val="7F7F7F"/>
            </a:solidFill>
            <a:tailEnd type="triangle"/>
          </a:ln>
        </p:spPr>
      </p:cxnSp>
      <p:sp>
        <p:nvSpPr>
          <p:cNvPr id="7" name="协议"/>
          <p:cNvSpPr/>
          <p:nvPr/>
        </p:nvSpPr>
        <p:spPr>
          <a:xfrm>
            <a:off x="5074920" y="2784348"/>
            <a:ext cx="2011680" cy="320040"/>
          </a:xfrm>
          <a:prstGeom prst="rect">
            <a:avLst/>
          </a:prstGeom>
          <a:noFill/>
          <a:ln w="22225">
            <a:noFill/>
          </a:ln>
        </p:spPr>
        <p:txBody>
          <a:bodyPr wrap="square" lIns="45720" rIns="45720" anchor="ctr"/>
          <a:lstStyle/>
          <a:p>
            <a:pPr algn="ctr"/>
            <a:r>
              <a:rPr lang="zh-CN" altLang="en-US" dirty="0" sz="1400">
                <a:solidFill>
                  <a:srgbClr val="7F7F7F"/>
                </a:solidFill>
              </a:rPr>
              <a:t>协议</a:t>
            </a:r>
          </a:p>
        </p:txBody>
      </p:sp>
      <p:sp>
        <p:nvSpPr>
          <p:cNvPr id="8" name="服务器"/>
          <p:cNvSpPr/>
          <p:nvPr/>
        </p:nvSpPr>
        <p:spPr>
          <a:xfrm>
            <a:off x="7132320" y="1783080"/>
            <a:ext cx="3840480" cy="1600200"/>
          </a:xfrm>
          <a:prstGeom prst="roundRect">
            <a:avLst/>
          </a:prstGeom>
          <a:solidFill>
            <a:srgbClr val="FBEFE6"/>
          </a:solidFill>
          <a:ln w="22225">
            <a:solidFill>
              <a:srgbClr val="E46C0A"/>
            </a:solidFill>
          </a:ln>
        </p:spPr>
        <p:txBody>
          <a:bodyPr wrap="square" lIns="45720" rIns="45720" anchor="ctr"/>
          <a:lstStyle/>
          <a:p>
            <a:pPr algn="ctr"/>
            <a:r>
              <a:rPr lang="zh-CN" altLang="en-US" dirty="0" sz="2000" b="1">
                <a:solidFill>
                  <a:srgbClr val="000000"/>
                </a:solidFill>
              </a:rPr>
              <a:t>MCP 服务器（持续运行）</a:t>
            </a:r>
          </a:p>
          <a:p>
            <a:pPr algn="ctr"/>
            <a:r>
              <a:rPr lang="zh-CN" altLang="en-US" dirty="0" sz="1400">
                <a:solidFill>
                  <a:srgbClr val="595959"/>
                </a:solidFill>
              </a:rPr>
              <a:t>tools：可调用的工具</a:t>
            </a:r>
          </a:p>
          <a:p>
            <a:pPr algn="ctr"/>
            <a:r>
              <a:rPr lang="zh-CN" altLang="en-US" dirty="0" sz="1400">
                <a:solidFill>
                  <a:srgbClr val="595959"/>
                </a:solidFill>
              </a:rPr>
              <a:t>resources：可读取的资源</a:t>
            </a:r>
          </a:p>
          <a:p>
            <a:pPr algn="ctr"/>
            <a:r>
              <a:rPr lang="zh-CN" altLang="en-US" dirty="0" sz="1400">
                <a:solidFill>
                  <a:srgbClr val="595959"/>
                </a:solidFill>
              </a:rPr>
              <a:t>prompts：可注入的提示模板</a:t>
            </a:r>
          </a:p>
        </p:txBody>
      </p:sp>
      <p:sp>
        <p:nvSpPr>
          <p:cNvPr id="9" name="对比"/>
          <p:cNvSpPr/>
          <p:nvPr/>
        </p:nvSpPr>
        <p:spPr>
          <a:xfrm>
            <a:off x="640080" y="3611880"/>
            <a:ext cx="10972800" cy="2377440"/>
          </a:xfrm>
          <a:prstGeom prst="rect">
            <a:avLst/>
          </a:prstGeom>
          <a:noFill/>
          <a:ln w="22225">
            <a:noFill/>
          </a:ln>
        </p:spPr>
        <p:txBody>
          <a:bodyPr wrap="square" lIns="45720" rIns="45720" anchor="t"/>
          <a:lstStyle/>
          <a:p>
            <a:pPr/>
            <a:r>
              <a:rPr lang="zh-CN" altLang="en-US" dirty="0" sz="1800" b="1">
                <a:solidFill>
                  <a:srgbClr val="C00000"/>
                </a:solidFill>
              </a:rPr>
              <a:t>Function Calling：</a:t>
            </a:r>
            <a:r>
              <a:rPr lang="zh-CN" altLang="en-US" dirty="0" sz="1800">
                <a:solidFill>
                  <a:srgbClr val="000000"/>
                </a:solidFill>
              </a:rPr>
              <a:t>单次请求里的工具 Schema，生命周期与一次请求绑定</a:t>
            </a:r>
          </a:p>
          <a:p>
            <a:pPr>
              <a:spcBef>
                <a:spcPts val="600"/>
              </a:spcBef>
            </a:pPr>
            <a:r>
              <a:rPr lang="zh-CN" altLang="en-US" dirty="0" sz="1800" b="1">
                <a:solidFill>
                  <a:srgbClr val="C00000"/>
                </a:solidFill>
              </a:rPr>
              <a:t>OpenAPI / GraphQL：</a:t>
            </a:r>
            <a:r>
              <a:rPr lang="zh-CN" altLang="en-US" dirty="0" sz="1800">
                <a:solidFill>
                  <a:srgbClr val="000000"/>
                </a:solidFill>
              </a:rPr>
              <a:t>给程序员描述 Web 接口，不专为模型的多轮上下文设计</a:t>
            </a:r>
          </a:p>
          <a:p>
            <a:pPr>
              <a:spcBef>
                <a:spcPts val="600"/>
              </a:spcBef>
            </a:pPr>
            <a:r>
              <a:rPr lang="zh-CN" altLang="en-US" dirty="0" sz="1800" b="1">
                <a:solidFill>
                  <a:srgbClr val="C00000"/>
                </a:solidFill>
              </a:rPr>
              <a:t>MCP：</a:t>
            </a:r>
            <a:r>
              <a:rPr lang="zh-CN" altLang="en-US" dirty="0" sz="1800">
                <a:solidFill>
                  <a:srgbClr val="000000"/>
                </a:solidFill>
              </a:rPr>
              <a:t>长期运行的工具生态被多个模型应用共享接入；三者并不互斥</a:t>
            </a:r>
          </a:p>
          <a:p>
            <a:pPr>
              <a:spcBef>
                <a:spcPts val="600"/>
              </a:spcBef>
            </a:pPr>
            <a:r>
              <a:rPr lang="zh-CN" altLang="en-US" dirty="0" sz="1800" b="1">
                <a:solidFill>
                  <a:srgbClr val="C00000"/>
                </a:solidFill>
              </a:rPr>
              <a:t>分层地图：</a:t>
            </a:r>
            <a:r>
              <a:rPr lang="zh-CN" altLang="en-US" dirty="0" sz="1800">
                <a:solidFill>
                  <a:srgbClr val="000000"/>
                </a:solidFill>
              </a:rPr>
              <a:t>AG-UI 连接用户界面，MCP 连接工具与上下文，A2A 连接智能体</a:t>
            </a:r>
          </a:p>
          <a:p>
            <a:pPr>
              <a:spcBef>
                <a:spcPts val="600"/>
              </a:spcBef>
            </a:pPr>
            <a:r>
              <a:rPr lang="zh-CN" altLang="en-US" dirty="0" sz="1800" b="1">
                <a:solidFill>
                  <a:srgbClr val="C00000"/>
                </a:solidFill>
              </a:rPr>
              <a:t>注意：</a:t>
            </a:r>
            <a:r>
              <a:rPr lang="zh-CN" altLang="en-US" dirty="0" sz="1800">
                <a:solidFill>
                  <a:srgbClr val="000000"/>
                </a:solidFill>
              </a:rPr>
              <a:t>协议只解决连接和描述；“可被发现”不等于“值得信任”（工具投毒）</a:t>
            </a:r>
          </a:p>
        </p:txBody>
      </p:sp>
    </p:spTree>
    <p:extLst>
      <p:ext uri="{BB962C8B-B14F-4D97-AF65-F5344CB8AC3E}">
        <p14:creationId xmlns:p14="http://schemas.microsoft.com/office/powerpoint/2010/main" val="113159820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r>
              <a:rPr lang="zh-CN" altLang="en-US" dirty="0"/>
              <a:t>软件环境接口：浏览器、终端与桌面</a:t>
            </a:r>
          </a:p>
        </p:txBody>
      </p:sp>
      <p:sp>
        <p:nvSpPr>
          <p:cNvPr id="3" name="持续运行的任务环境"/>
          <p:cNvSpPr/>
          <p:nvPr/>
        </p:nvSpPr>
        <p:spPr>
          <a:xfrm>
            <a:off x="640080" y="1234440"/>
            <a:ext cx="2651760" cy="658368"/>
          </a:xfrm>
          <a:prstGeom prst="roundRect">
            <a:avLst/>
          </a:prstGeom>
          <a:solidFill>
            <a:srgbClr val="E46C0A"/>
          </a:solidFill>
          <a:ln w="22225">
            <a:solidFill>
              <a:srgbClr val="E46C0A"/>
            </a:solidFill>
          </a:ln>
        </p:spPr>
        <p:txBody>
          <a:bodyPr wrap="square" lIns="45720" rIns="45720" anchor="ctr"/>
          <a:lstStyle/>
          <a:p>
            <a:pPr algn="ctr"/>
            <a:r>
              <a:rPr lang="zh-CN" altLang="en-US" dirty="0" sz="1800" b="1">
                <a:solidFill>
                  <a:srgbClr val="FFFFFF"/>
                </a:solidFill>
              </a:rPr>
              <a:t>持续运行的任务环境</a:t>
            </a:r>
          </a:p>
        </p:txBody>
      </p:sp>
      <p:cxnSp>
        <p:nvCxnSpPr>
          <p:cNvPr id="4" name="连线4"/>
          <p:cNvCxnSpPr/>
          <p:nvPr/>
        </p:nvCxnSpPr>
        <p:spPr>
          <a:xfrm flipV="1">
            <a:off x="1965960" y="1929384"/>
            <a:ext cx="0" cy="411479"/>
          </a:xfrm>
          <a:prstGeom prst="line">
            <a:avLst/>
          </a:prstGeom>
          <a:ln w="28575">
            <a:solidFill>
              <a:srgbClr val="7F7F7F"/>
            </a:solidFill>
            <a:tailEnd type="triangle"/>
          </a:ln>
        </p:spPr>
      </p:cxnSp>
      <p:sp>
        <p:nvSpPr>
          <p:cNvPr id="5" name="整台电脑"/>
          <p:cNvSpPr/>
          <p:nvPr/>
        </p:nvSpPr>
        <p:spPr>
          <a:xfrm>
            <a:off x="640080" y="2377440"/>
            <a:ext cx="2651760" cy="658368"/>
          </a:xfrm>
          <a:prstGeom prst="roundRect">
            <a:avLst/>
          </a:prstGeom>
          <a:solidFill>
            <a:srgbClr val="FBEFE6"/>
          </a:solidFill>
          <a:ln w="22225">
            <a:solidFill>
              <a:srgbClr val="E46C0A"/>
            </a:solidFill>
          </a:ln>
        </p:spPr>
        <p:txBody>
          <a:bodyPr wrap="square" lIns="45720" rIns="45720" anchor="ctr"/>
          <a:lstStyle/>
          <a:p>
            <a:pPr algn="ctr"/>
            <a:r>
              <a:rPr lang="zh-CN" altLang="en-US" dirty="0" sz="1800" b="1">
                <a:solidFill>
                  <a:srgbClr val="000000"/>
                </a:solidFill>
              </a:rPr>
              <a:t>整台电脑</a:t>
            </a:r>
          </a:p>
        </p:txBody>
      </p:sp>
      <p:cxnSp>
        <p:nvCxnSpPr>
          <p:cNvPr id="6" name="连线6"/>
          <p:cNvCxnSpPr/>
          <p:nvPr/>
        </p:nvCxnSpPr>
        <p:spPr>
          <a:xfrm flipV="1">
            <a:off x="1965960" y="3072384"/>
            <a:ext cx="0" cy="411479"/>
          </a:xfrm>
          <a:prstGeom prst="line">
            <a:avLst/>
          </a:prstGeom>
          <a:ln w="28575">
            <a:solidFill>
              <a:srgbClr val="7F7F7F"/>
            </a:solidFill>
            <a:tailEnd type="triangle"/>
          </a:ln>
        </p:spPr>
      </p:cxnSp>
      <p:sp>
        <p:nvSpPr>
          <p:cNvPr id="7" name="浏览器"/>
          <p:cNvSpPr/>
          <p:nvPr/>
        </p:nvSpPr>
        <p:spPr>
          <a:xfrm>
            <a:off x="640080" y="3520440"/>
            <a:ext cx="2651760" cy="658368"/>
          </a:xfrm>
          <a:prstGeom prst="roundRect">
            <a:avLst/>
          </a:prstGeom>
          <a:solidFill>
            <a:srgbClr val="FBEFE6"/>
          </a:solidFill>
          <a:ln w="22225">
            <a:solidFill>
              <a:srgbClr val="E46C0A"/>
            </a:solidFill>
          </a:ln>
        </p:spPr>
        <p:txBody>
          <a:bodyPr wrap="square" lIns="45720" rIns="45720" anchor="ctr"/>
          <a:lstStyle/>
          <a:p>
            <a:pPr algn="ctr"/>
            <a:r>
              <a:rPr lang="zh-CN" altLang="en-US" dirty="0" sz="1800" b="1">
                <a:solidFill>
                  <a:srgbClr val="000000"/>
                </a:solidFill>
              </a:rPr>
              <a:t>浏览器</a:t>
            </a:r>
          </a:p>
        </p:txBody>
      </p:sp>
      <p:cxnSp>
        <p:nvCxnSpPr>
          <p:cNvPr id="8" name="连线8"/>
          <p:cNvCxnSpPr/>
          <p:nvPr/>
        </p:nvCxnSpPr>
        <p:spPr>
          <a:xfrm flipV="1">
            <a:off x="1965960" y="4215384"/>
            <a:ext cx="0" cy="411479"/>
          </a:xfrm>
          <a:prstGeom prst="line">
            <a:avLst/>
          </a:prstGeom>
          <a:ln w="28575">
            <a:solidFill>
              <a:srgbClr val="7F7F7F"/>
            </a:solidFill>
            <a:tailEnd type="triangle"/>
          </a:ln>
        </p:spPr>
      </p:cxnSp>
      <p:sp>
        <p:nvSpPr>
          <p:cNvPr id="9" name="函数"/>
          <p:cNvSpPr/>
          <p:nvPr/>
        </p:nvSpPr>
        <p:spPr>
          <a:xfrm>
            <a:off x="640080" y="4663440"/>
            <a:ext cx="2651760" cy="658368"/>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函数</a:t>
            </a:r>
          </a:p>
        </p:txBody>
      </p:sp>
      <p:sp>
        <p:nvSpPr>
          <p:cNvPr id="10" name="注"/>
          <p:cNvSpPr/>
          <p:nvPr/>
        </p:nvSpPr>
        <p:spPr>
          <a:xfrm>
            <a:off x="548640" y="5440680"/>
            <a:ext cx="2834640" cy="594360"/>
          </a:xfrm>
          <a:prstGeom prst="rect">
            <a:avLst/>
          </a:prstGeom>
          <a:noFill/>
          <a:ln w="22225">
            <a:noFill/>
          </a:ln>
        </p:spPr>
        <p:txBody>
          <a:bodyPr wrap="square" lIns="45720" rIns="45720" anchor="ctr"/>
          <a:lstStyle/>
          <a:p>
            <a:pPr algn="ctr"/>
            <a:r>
              <a:rPr lang="zh-CN" altLang="en-US" dirty="0" sz="1200">
                <a:solidFill>
                  <a:srgbClr val="595959"/>
                </a:solidFill>
              </a:rPr>
              <a:t>可操作对象逐步扩展：复杂度、权限与回滚难题同步放大</a:t>
            </a:r>
          </a:p>
        </p:txBody>
      </p:sp>
      <p:sp>
        <p:nvSpPr>
          <p:cNvPr id="11" name="要点"/>
          <p:cNvSpPr/>
          <p:nvPr/>
        </p:nvSpPr>
        <p:spPr>
          <a:xfrm>
            <a:off x="3657600" y="1143000"/>
            <a:ext cx="7955279" cy="1920240"/>
          </a:xfrm>
          <a:prstGeom prst="rect">
            <a:avLst/>
          </a:prstGeom>
          <a:noFill/>
          <a:ln w="22225">
            <a:noFill/>
          </a:ln>
        </p:spPr>
        <p:txBody>
          <a:bodyPr wrap="square" lIns="45720" rIns="45720" anchor="t"/>
          <a:lstStyle/>
          <a:p>
            <a:pPr/>
            <a:r>
              <a:rPr lang="zh-CN" altLang="en-US" dirty="0" sz="1800" b="1">
                <a:solidFill>
                  <a:srgbClr val="C00000"/>
                </a:solidFill>
              </a:rPr>
              <a:t>浏览器：</a:t>
            </a:r>
            <a:r>
              <a:rPr lang="zh-CN" altLang="en-US" dirty="0" sz="1800">
                <a:solidFill>
                  <a:srgbClr val="000000"/>
                </a:solidFill>
              </a:rPr>
              <a:t>页面结构、表单、按钮、跳转与登录态</a:t>
            </a:r>
          </a:p>
          <a:p>
            <a:pPr>
              <a:spcBef>
                <a:spcPts val="500"/>
              </a:spcBef>
            </a:pPr>
            <a:r>
              <a:rPr lang="zh-CN" altLang="en-US" dirty="0" sz="1800" b="1">
                <a:solidFill>
                  <a:srgbClr val="C00000"/>
                </a:solidFill>
              </a:rPr>
              <a:t>终端：</a:t>
            </a:r>
            <a:r>
              <a:rPr lang="zh-CN" altLang="en-US" dirty="0" sz="1800">
                <a:solidFill>
                  <a:srgbClr val="000000"/>
                </a:solidFill>
              </a:rPr>
              <a:t>读懂命令输出、文件路径、报错与副作用</a:t>
            </a:r>
          </a:p>
          <a:p>
            <a:pPr>
              <a:spcBef>
                <a:spcPts val="500"/>
              </a:spcBef>
            </a:pPr>
            <a:r>
              <a:rPr lang="zh-CN" altLang="en-US" dirty="0" sz="1800" b="1">
                <a:solidFill>
                  <a:srgbClr val="C00000"/>
                </a:solidFill>
              </a:rPr>
              <a:t>桌面：</a:t>
            </a:r>
            <a:r>
              <a:rPr lang="zh-CN" altLang="en-US" dirty="0" sz="1800">
                <a:solidFill>
                  <a:srgbClr val="000000"/>
                </a:solidFill>
              </a:rPr>
              <a:t>窗口、菜单、截图与鼠标键盘交互</a:t>
            </a:r>
          </a:p>
          <a:p>
            <a:pPr>
              <a:spcBef>
                <a:spcPts val="500"/>
              </a:spcBef>
            </a:pPr>
            <a:r>
              <a:rPr lang="zh-CN" altLang="en-US" dirty="0" sz="1800" b="1">
                <a:solidFill>
                  <a:srgbClr val="C00000"/>
                </a:solidFill>
              </a:rPr>
              <a:t>ACI：</a:t>
            </a:r>
            <a:r>
              <a:rPr lang="zh-CN" altLang="en-US" dirty="0" sz="1800">
                <a:solidFill>
                  <a:srgbClr val="000000"/>
                </a:solidFill>
              </a:rPr>
              <a:t>把“人机界面”改造成“机机界面”，缩小动作空间</a:t>
            </a:r>
          </a:p>
        </p:txBody>
      </p:sp>
      <p:graphicFrame>
        <p:nvGraphicFramePr>
          <p:cNvPr id="12" name="表格"/>
          <p:cNvGraphicFramePr>
            <a:graphicFrameLocks noGrp="1"/>
          </p:cNvGraphicFramePr>
          <p:nvPr/>
        </p:nvGraphicFramePr>
        <p:xfrm>
          <a:off x="3657600" y="3246120"/>
          <a:ext cx="7955279" cy="2743200"/>
        </p:xfrm>
        <a:graphic>
          <a:graphicData uri="http://schemas.openxmlformats.org/drawingml/2006/table">
            <a:tbl>
              <a:tblPr firstRow="1" bandRow="1"/>
              <a:tblGrid>
                <a:gridCol w="1371600"/>
                <a:gridCol w="3291840"/>
                <a:gridCol w="3291840"/>
              </a:tblGrid>
              <a:tr h="685800">
                <a:tc>
                  <a:txBody>
                    <a:bodyPr/>
                    <a:lstStyle/>
                    <a:p>
                      <a:r>
                        <a:rPr lang="zh-CN" altLang="en-US" dirty="0" sz="1600" b="1">
                          <a:solidFill>
                            <a:srgbClr val="FFFFFF"/>
                          </a:solidFill>
                        </a:rPr>
                        <a:t/>
                      </a:r>
                    </a:p>
                  </a:txBody>
                  <a:tcPr anchor="ctr" marL="73152" marR="73152" marT="27432" marB="27432">
                    <a:lnL w="9525">
                      <a:noFill/>
                    </a:lnL>
                    <a:lnR w="9525">
                      <a:noFill/>
                    </a:lnR>
                    <a:lnT w="9525">
                      <a:solidFill>
                        <a:srgbClr val="BFBFBF"/>
                      </a:solidFill>
                    </a:lnT>
                    <a:lnB w="9525">
                      <a:solidFill>
                        <a:srgbClr val="BFBFBF"/>
                      </a:solidFill>
                    </a:lnB>
                    <a:solidFill>
                      <a:srgbClr val="E46C0A"/>
                    </a:solidFill>
                  </a:tcPr>
                </a:tc>
                <a:tc>
                  <a:txBody>
                    <a:bodyPr/>
                    <a:lstStyle/>
                    <a:p>
                      <a:r>
                        <a:rPr lang="zh-CN" altLang="en-US" dirty="0" sz="1600" b="1">
                          <a:solidFill>
                            <a:srgbClr val="FFFFFF"/>
                          </a:solidFill>
                        </a:rPr>
                        <a:t>Computer Use</a:t>
                      </a:r>
                    </a:p>
                  </a:txBody>
                  <a:tcPr anchor="ctr" marL="73152" marR="73152" marT="27432" marB="27432">
                    <a:lnL w="9525">
                      <a:noFill/>
                    </a:lnL>
                    <a:lnR w="9525">
                      <a:noFill/>
                    </a:lnR>
                    <a:lnT w="9525">
                      <a:solidFill>
                        <a:srgbClr val="BFBFBF"/>
                      </a:solidFill>
                    </a:lnT>
                    <a:lnB w="9525">
                      <a:solidFill>
                        <a:srgbClr val="BFBFBF"/>
                      </a:solidFill>
                    </a:lnB>
                    <a:solidFill>
                      <a:srgbClr val="E46C0A"/>
                    </a:solidFill>
                  </a:tcPr>
                </a:tc>
                <a:tc>
                  <a:txBody>
                    <a:bodyPr/>
                    <a:lstStyle/>
                    <a:p>
                      <a:r>
                        <a:rPr lang="zh-CN" altLang="en-US" dirty="0" sz="1600" b="1">
                          <a:solidFill>
                            <a:srgbClr val="FFFFFF"/>
                          </a:solidFill>
                        </a:rPr>
                        <a:t>Browser Use</a:t>
                      </a:r>
                    </a:p>
                  </a:txBody>
                  <a:tcPr anchor="ctr" marL="73152" marR="73152" marT="27432" marB="27432">
                    <a:lnL w="9525">
                      <a:noFill/>
                    </a:lnL>
                    <a:lnR w="9525">
                      <a:noFill/>
                    </a:lnR>
                    <a:lnT w="9525">
                      <a:solidFill>
                        <a:srgbClr val="BFBFBF"/>
                      </a:solidFill>
                    </a:lnT>
                    <a:lnB w="9525">
                      <a:solidFill>
                        <a:srgbClr val="BFBFBF"/>
                      </a:solidFill>
                    </a:lnB>
                    <a:solidFill>
                      <a:srgbClr val="E46C0A"/>
                    </a:solidFill>
                  </a:tcPr>
                </a:tc>
              </a:tr>
              <a:tr h="685800">
                <a:tc>
                  <a:txBody>
                    <a:bodyPr/>
                    <a:lstStyle/>
                    <a:p>
                      <a:r>
                        <a:rPr lang="zh-CN" altLang="en-US" dirty="0" sz="1500" b="1">
                          <a:solidFill>
                            <a:srgbClr val="C00000"/>
                          </a:solidFill>
                        </a:rPr>
                        <a:t>适用范围</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400">
                          <a:solidFill>
                            <a:srgbClr val="000000"/>
                          </a:solidFill>
                        </a:rPr>
                        <a:t>整台计算机：跨浏览器、文件、桌面软件</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400">
                          <a:solidFill>
                            <a:srgbClr val="000000"/>
                          </a:solidFill>
                        </a:rPr>
                        <a:t>Web 任务：信息抽取、表单、订票、后台录入</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r>
              <a:tr h="685800">
                <a:tc>
                  <a:txBody>
                    <a:bodyPr/>
                    <a:lstStyle/>
                    <a:p>
                      <a:r>
                        <a:rPr lang="zh-CN" altLang="en-US" dirty="0" sz="1500" b="1">
                          <a:solidFill>
                            <a:srgbClr val="C00000"/>
                          </a:solidFill>
                        </a:rPr>
                        <a:t>开发复杂度</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400">
                          <a:solidFill>
                            <a:srgbClr val="000000"/>
                          </a:solidFill>
                        </a:rPr>
                        <a:t>操作系统、窗口焦点、文件权限，工程面更宽</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400">
                          <a:solidFill>
                            <a:srgbClr val="000000"/>
                          </a:solidFill>
                        </a:rPr>
                        <a:t>动作收束到 DOM、截图、标签页与导航</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r>
              <a:tr h="685800">
                <a:tc>
                  <a:txBody>
                    <a:bodyPr/>
                    <a:lstStyle/>
                    <a:p>
                      <a:r>
                        <a:rPr lang="zh-CN" altLang="en-US" dirty="0" sz="1500" b="1">
                          <a:solidFill>
                            <a:srgbClr val="C00000"/>
                          </a:solidFill>
                        </a:rPr>
                        <a:t>安全风险</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400">
                          <a:solidFill>
                            <a:srgbClr val="000000"/>
                          </a:solidFill>
                        </a:rPr>
                        <a:t>误删文件、泄露本地数据、改坏配置</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400">
                          <a:solidFill>
                            <a:srgbClr val="000000"/>
                          </a:solidFill>
                        </a:rPr>
                        <a:t>网页权限、账号会话、表单提交、网站注入</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r>
            </a:tbl>
          </a:graphicData>
        </a:graphic>
      </p:graphicFrame>
    </p:spTree>
    <p:extLst>
      <p:ext uri="{BB962C8B-B14F-4D97-AF65-F5344CB8AC3E}">
        <p14:creationId xmlns:p14="http://schemas.microsoft.com/office/powerpoint/2010/main" val="29617722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r>
              <a:rPr lang="zh-CN" altLang="en-US" dirty="0"/>
              <a:t>四、训练、评测与系统工程</a:t>
            </a:r>
          </a:p>
        </p:txBody>
      </p:sp>
    </p:spTree>
    <p:extLst>
      <p:ext uri="{BB962C8B-B14F-4D97-AF65-F5344CB8AC3E}">
        <p14:creationId xmlns:p14="http://schemas.microsoft.com/office/powerpoint/2010/main" val="309780461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训练数据与学习信号</a:t>
            </a:r>
          </a:p>
        </p:txBody>
      </p:sp>
      <p:sp>
        <p:nvSpPr>
          <p:cNvPr id="3" name="内容占位符 2"/>
          <p:cNvSpPr>
            <a:spLocks noGrp="1"/>
          </p:cNvSpPr>
          <p:nvPr>
            <p:ph idx="1"/>
          </p:nvPr>
        </p:nvSpPr>
        <p:spPr>
          <a:xfrm>
            <a:off x="502920" y="1005840"/>
            <a:ext cx="11155680" cy="3017520"/>
          </a:xfrm>
        </p:spPr>
        <p:txBody>
          <a:bodyPr/>
          <a:lstStyle/>
          <a:p>
            <a:pPr lvl="1">
              <a:spcBef>
                <a:spcPts val="1800"/>
              </a:spcBef>
            </a:pPr>
            <a:r>
              <a:rPr lang="zh-CN" altLang="en-US" dirty="0">
                <a:solidFill>
                  <a:srgbClr val="C00000"/>
                </a:solidFill>
              </a:rPr>
              <a:t>轨迹是共同语言：</a:t>
            </a:r>
            <a:r>
              <a:rPr lang="zh-CN" altLang="en-US" dirty="0"/>
              <a:t>训练、评测、排障和复盘都围绕同一份完整轨迹展开</a:t>
            </a:r>
          </a:p>
          <a:p>
            <a:pPr lvl="1">
              <a:spcBef>
                <a:spcPts val="1800"/>
              </a:spcBef>
            </a:pPr>
            <a:r>
              <a:rPr lang="zh-CN" altLang="en-US" dirty="0">
                <a:solidFill>
                  <a:srgbClr val="C00000"/>
                </a:solidFill>
              </a:rPr>
              <a:t>既收集好答案，也收集过程：</a:t>
            </a:r>
            <a:r>
              <a:rPr lang="zh-CN" altLang="en-US" dirty="0"/>
              <a:t>成功轨迹给出可模仿路径，失败轨迹暴露边界和难例</a:t>
            </a:r>
          </a:p>
          <a:p>
            <a:pPr lvl="1">
              <a:spcBef>
                <a:spcPts val="1800"/>
              </a:spcBef>
            </a:pPr>
            <a:r>
              <a:rPr lang="zh-CN" altLang="en-US" dirty="0">
                <a:solidFill>
                  <a:srgbClr val="C00000"/>
                </a:solidFill>
              </a:rPr>
              <a:t>环境反馈：</a:t>
            </a:r>
            <a:r>
              <a:rPr lang="zh-CN" altLang="en-US" dirty="0"/>
              <a:t>网页是否推进到下一页、命令是否生成目标文件、检索是否找到所需信息</a:t>
            </a:r>
          </a:p>
          <a:p>
            <a:pPr lvl="1">
              <a:spcBef>
                <a:spcPts val="1800"/>
              </a:spcBef>
            </a:pPr>
            <a:r>
              <a:rPr lang="zh-CN" altLang="en-US" dirty="0">
                <a:solidFill>
                  <a:srgbClr val="C00000"/>
                </a:solidFill>
              </a:rPr>
              <a:t>现实训练路径：</a:t>
            </a:r>
            <a:r>
              <a:rPr lang="zh-CN" altLang="en-US" dirty="0"/>
              <a:t>先模仿学习，再用规则检查器、奖励模型或环境结果筛选排序，最后在受控环境（沙箱、模拟账户、可回滚文件系统）中探索</a:t>
            </a:r>
          </a:p>
        </p:txBody>
      </p:sp>
      <p:sp>
        <p:nvSpPr>
          <p:cNvPr id="4" name="公式"/>
          <p:cNvSpPr/>
          <p:nvPr/>
        </p:nvSpPr>
        <p:spPr>
          <a:xfrm>
            <a:off x="548640" y="4206240"/>
            <a:ext cx="11064240" cy="822960"/>
          </a:xfrm>
          <a:prstGeom prst="rect">
            <a:avLst/>
          </a:prstGeom>
          <a:solidFill>
            <a:srgbClr val="FBEFE6"/>
          </a:solidFill>
          <a:ln w="22225">
            <a:solidFill>
              <a:srgbClr val="E46C0A"/>
            </a:solidFill>
          </a:ln>
        </p:spPr>
        <p:txBody>
          <a:bodyPr wrap="square" lIns="45720" rIns="45720" anchor="ctr"/>
          <a:lstStyle/>
          <a:p>
            <a:pPr algn="ctr"/>
            <a:r>
              <a:rPr lang="zh-CN" altLang="en-US" dirty="0" sz="1800" b="1">
                <a:solidFill>
                  <a:srgbClr val="000000"/>
                </a:solidFill>
              </a:rPr>
              <a:t>轨迹样本 = ⟨ 任务目标，环境状态，工具调用，工具返回，模型决策，人工接管点，最终结果 ⟩</a:t>
            </a:r>
          </a:p>
        </p:txBody>
      </p:sp>
      <p:sp>
        <p:nvSpPr>
          <p:cNvPr id="5" name="示意"/>
          <p:cNvSpPr/>
          <p:nvPr/>
        </p:nvSpPr>
        <p:spPr>
          <a:xfrm>
            <a:off x="10881360" y="5029200"/>
            <a:ext cx="731520" cy="274320"/>
          </a:xfrm>
          <a:prstGeom prst="rect">
            <a:avLst/>
          </a:prstGeom>
          <a:noFill/>
          <a:ln w="22225">
            <a:noFill/>
          </a:ln>
        </p:spPr>
        <p:txBody>
          <a:bodyPr wrap="square" lIns="45720" rIns="45720" anchor="ctr"/>
          <a:lstStyle/>
          <a:p>
            <a:pPr algn="ctr"/>
            <a:r>
              <a:rPr lang="zh-CN" altLang="en-US" dirty="0" sz="1100">
                <a:solidFill>
                  <a:srgbClr val="7F7F7F"/>
                </a:solidFill>
              </a:rPr>
              <a:t>（示意）</a:t>
            </a:r>
          </a:p>
        </p:txBody>
      </p:sp>
      <p:sp>
        <p:nvSpPr>
          <p:cNvPr id="6" name="注"/>
          <p:cNvSpPr/>
          <p:nvPr/>
        </p:nvSpPr>
        <p:spPr>
          <a:xfrm>
            <a:off x="548640" y="5120640"/>
            <a:ext cx="9144000" cy="548640"/>
          </a:xfrm>
          <a:prstGeom prst="rect">
            <a:avLst/>
          </a:prstGeom>
          <a:noFill/>
          <a:ln w="22225">
            <a:noFill/>
          </a:ln>
        </p:spPr>
        <p:txBody>
          <a:bodyPr wrap="square" lIns="45720" rIns="45720" anchor="t"/>
          <a:lstStyle/>
          <a:p>
            <a:pPr/>
            <a:r>
              <a:rPr lang="zh-CN" altLang="en-US" dirty="0" sz="1500">
                <a:solidFill>
                  <a:srgbClr val="595959"/>
                </a:solidFill>
              </a:rPr>
              <a:t>一条高质量轨迹至少包含这七项；只留最终输出，出错后就无从追查。</a:t>
            </a:r>
          </a:p>
        </p:txBody>
      </p:sp>
    </p:spTree>
    <p:extLst>
      <p:ext uri="{BB962C8B-B14F-4D97-AF65-F5344CB8AC3E}">
        <p14:creationId xmlns:p14="http://schemas.microsoft.com/office/powerpoint/2010/main" val="319338291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强化学习信号：奖励怎么设计</a:t>
            </a:r>
          </a:p>
        </p:txBody>
      </p:sp>
      <p:sp>
        <p:nvSpPr>
          <p:cNvPr id="3" name="内容占位符 2"/>
          <p:cNvSpPr>
            <a:spLocks noGrp="1"/>
          </p:cNvSpPr>
          <p:nvPr>
            <p:ph idx="1"/>
          </p:nvPr>
        </p:nvSpPr>
        <p:spPr>
          <a:xfrm>
            <a:off x="502920" y="960120"/>
            <a:ext cx="11155680" cy="548640"/>
          </a:xfrm>
        </p:spPr>
        <p:txBody>
          <a:bodyPr/>
          <a:lstStyle/>
          <a:p>
            <a:pPr lvl="1">
              <a:spcBef>
                <a:spcPts val="1800"/>
              </a:spcBef>
            </a:pPr>
            <a:r>
              <a:rPr lang="zh-CN" altLang="en-US" dirty="0"/>
              <a:t>智能体训练的重要信号来自环境本身，但真实环境噪声大、反馈稀疏</a:t>
            </a:r>
          </a:p>
        </p:txBody>
      </p:sp>
      <p:sp>
        <p:nvSpPr>
          <p:cNvPr id="4" name="公式"/>
          <p:cNvSpPr/>
          <p:nvPr/>
        </p:nvSpPr>
        <p:spPr>
          <a:xfrm>
            <a:off x="2194560" y="2377440"/>
            <a:ext cx="7772400" cy="914400"/>
          </a:xfrm>
          <a:prstGeom prst="rect">
            <a:avLst/>
          </a:prstGeom>
          <a:solidFill>
            <a:srgbClr val="FBEFE6"/>
          </a:solidFill>
          <a:ln w="22225">
            <a:solidFill>
              <a:srgbClr val="E46C0A"/>
            </a:solidFill>
          </a:ln>
        </p:spPr>
        <p:txBody>
          <a:bodyPr wrap="square" lIns="45720" rIns="45720" anchor="ctr"/>
          <a:lstStyle/>
          <a:p>
            <a:pPr algn="ctr"/>
            <a:r>
              <a:rPr lang="zh-CN" altLang="en-US" dirty="0" sz="2600" b="1">
                <a:solidFill>
                  <a:srgbClr val="000000"/>
                </a:solidFill>
              </a:rPr>
              <a:t>奖励 ＝ </a:t>
            </a:r>
            <a:r>
              <a:rPr lang="zh-CN" altLang="en-US" dirty="0" sz="2600" b="1">
                <a:solidFill>
                  <a:srgbClr val="C00000"/>
                </a:solidFill>
              </a:rPr>
              <a:t>最终结果奖励</a:t>
            </a:r>
            <a:r>
              <a:rPr lang="zh-CN" altLang="en-US" dirty="0" sz="2600" b="1">
                <a:solidFill>
                  <a:srgbClr val="000000"/>
                </a:solidFill>
              </a:rPr>
              <a:t> ＋ </a:t>
            </a:r>
            <a:r>
              <a:rPr lang="zh-CN" altLang="en-US" dirty="0" sz="2600" b="1">
                <a:solidFill>
                  <a:srgbClr val="E46C0A"/>
                </a:solidFill>
              </a:rPr>
              <a:t>中间奖励</a:t>
            </a:r>
          </a:p>
        </p:txBody>
      </p:sp>
      <p:sp>
        <p:nvSpPr>
          <p:cNvPr id="5" name="示意"/>
          <p:cNvSpPr/>
          <p:nvPr/>
        </p:nvSpPr>
        <p:spPr>
          <a:xfrm>
            <a:off x="9235440" y="3291840"/>
            <a:ext cx="731520" cy="274320"/>
          </a:xfrm>
          <a:prstGeom prst="rect">
            <a:avLst/>
          </a:prstGeom>
          <a:noFill/>
          <a:ln w="22225">
            <a:noFill/>
          </a:ln>
        </p:spPr>
        <p:txBody>
          <a:bodyPr wrap="square" lIns="45720" rIns="45720" anchor="ctr"/>
          <a:lstStyle/>
          <a:p>
            <a:pPr algn="ctr"/>
            <a:r>
              <a:rPr lang="zh-CN" altLang="en-US" dirty="0" sz="1100">
                <a:solidFill>
                  <a:srgbClr val="7F7F7F"/>
                </a:solidFill>
              </a:rPr>
              <a:t>（示意）</a:t>
            </a:r>
          </a:p>
        </p:txBody>
      </p:sp>
      <p:sp>
        <p:nvSpPr>
          <p:cNvPr id="6" name="注1"/>
          <p:cNvSpPr/>
          <p:nvPr/>
        </p:nvSpPr>
        <p:spPr>
          <a:xfrm>
            <a:off x="548640" y="1600200"/>
            <a:ext cx="4206240" cy="548640"/>
          </a:xfrm>
          <a:prstGeom prst="rect">
            <a:avLst/>
          </a:prstGeom>
          <a:noFill/>
          <a:ln w="22225">
            <a:noFill/>
          </a:ln>
        </p:spPr>
        <p:txBody>
          <a:bodyPr wrap="square" lIns="45720" rIns="45720" anchor="t"/>
          <a:lstStyle/>
          <a:p>
            <a:pPr algn="ctr"/>
            <a:r>
              <a:rPr lang="zh-CN" altLang="en-US" dirty="0" sz="1600" b="1">
                <a:solidFill>
                  <a:srgbClr val="C00000"/>
                </a:solidFill>
              </a:rPr>
              <a:t>稀疏：目标清晰，但智能体学不动</a:t>
            </a:r>
          </a:p>
        </p:txBody>
      </p:sp>
      <p:cxnSp>
        <p:nvCxnSpPr>
          <p:cNvPr id="7" name="连线7"/>
          <p:cNvCxnSpPr/>
          <p:nvPr/>
        </p:nvCxnSpPr>
        <p:spPr>
          <a:xfrm>
            <a:off x="2743200" y="2103120"/>
            <a:ext cx="1463039" cy="274320"/>
          </a:xfrm>
          <a:prstGeom prst="line">
            <a:avLst/>
          </a:prstGeom>
          <a:ln w="28575">
            <a:solidFill>
              <a:srgbClr val="7F7F7F"/>
            </a:solidFill>
          </a:ln>
        </p:spPr>
      </p:cxnSp>
      <p:sp>
        <p:nvSpPr>
          <p:cNvPr id="8" name="注2"/>
          <p:cNvSpPr/>
          <p:nvPr/>
        </p:nvSpPr>
        <p:spPr>
          <a:xfrm>
            <a:off x="7223760" y="1600200"/>
            <a:ext cx="4572000" cy="548640"/>
          </a:xfrm>
          <a:prstGeom prst="rect">
            <a:avLst/>
          </a:prstGeom>
          <a:noFill/>
          <a:ln w="22225">
            <a:noFill/>
          </a:ln>
        </p:spPr>
        <p:txBody>
          <a:bodyPr wrap="square" lIns="45720" rIns="45720" anchor="t"/>
          <a:lstStyle/>
          <a:p>
            <a:pPr algn="ctr"/>
            <a:r>
              <a:rPr lang="zh-CN" altLang="en-US" dirty="0" sz="1600" b="1">
                <a:solidFill>
                  <a:srgbClr val="E46C0A"/>
                </a:solidFill>
              </a:rPr>
              <a:t>稠密：反馈及时，但容易引入偏差</a:t>
            </a:r>
          </a:p>
        </p:txBody>
      </p:sp>
      <p:cxnSp>
        <p:nvCxnSpPr>
          <p:cNvPr id="9" name="连线9"/>
          <p:cNvCxnSpPr/>
          <p:nvPr/>
        </p:nvCxnSpPr>
        <p:spPr>
          <a:xfrm flipH="1">
            <a:off x="8138160" y="2103120"/>
            <a:ext cx="1371600" cy="274320"/>
          </a:xfrm>
          <a:prstGeom prst="line">
            <a:avLst/>
          </a:prstGeom>
          <a:ln w="28575">
            <a:solidFill>
              <a:srgbClr val="7F7F7F"/>
            </a:solidFill>
          </a:ln>
        </p:spPr>
      </p:cxnSp>
      <p:sp>
        <p:nvSpPr>
          <p:cNvPr id="10" name="注3"/>
          <p:cNvSpPr/>
          <p:nvPr/>
        </p:nvSpPr>
        <p:spPr>
          <a:xfrm>
            <a:off x="2194560" y="3611880"/>
            <a:ext cx="7772400" cy="457200"/>
          </a:xfrm>
          <a:prstGeom prst="rect">
            <a:avLst/>
          </a:prstGeom>
          <a:noFill/>
          <a:ln w="22225">
            <a:noFill/>
          </a:ln>
        </p:spPr>
        <p:txBody>
          <a:bodyPr wrap="square" lIns="45720" rIns="45720" anchor="t"/>
          <a:lstStyle/>
          <a:p>
            <a:pPr algn="ctr"/>
            <a:r>
              <a:rPr lang="zh-CN" altLang="en-US" dirty="0" sz="1500">
                <a:solidFill>
                  <a:srgbClr val="595959"/>
                </a:solidFill>
              </a:rPr>
              <a:t>奖励塑形：在稀疏的最终奖励上叠加启发式中间奖励；塑形不当，AI 会钻空子</a:t>
            </a:r>
          </a:p>
        </p:txBody>
      </p:sp>
      <p:sp>
        <p:nvSpPr>
          <p:cNvPr id="11" name="分层奖励"/>
          <p:cNvSpPr/>
          <p:nvPr/>
        </p:nvSpPr>
        <p:spPr>
          <a:xfrm>
            <a:off x="640080" y="4251960"/>
            <a:ext cx="5349240" cy="1234440"/>
          </a:xfrm>
          <a:prstGeom prst="rect">
            <a:avLst/>
          </a:prstGeom>
          <a:solidFill>
            <a:srgbClr val="FFFFFF"/>
          </a:solidFill>
          <a:ln w="22225">
            <a:solidFill>
              <a:srgbClr val="E46C0A"/>
            </a:solidFill>
          </a:ln>
        </p:spPr>
        <p:txBody>
          <a:bodyPr wrap="square" lIns="45720" rIns="45720" anchor="t"/>
          <a:lstStyle/>
          <a:p>
            <a:pPr/>
            <a:r>
              <a:rPr lang="zh-CN" altLang="en-US" dirty="0" sz="1800" b="1">
                <a:solidFill>
                  <a:srgbClr val="C00000"/>
                </a:solidFill>
              </a:rPr>
              <a:t>分层奖励</a:t>
            </a:r>
          </a:p>
          <a:p>
            <a:pPr>
              <a:spcBef>
                <a:spcPts val="400"/>
              </a:spcBef>
            </a:pPr>
            <a:r>
              <a:rPr lang="zh-CN" altLang="en-US" dirty="0" sz="1600">
                <a:solidFill>
                  <a:srgbClr val="000000"/>
                </a:solidFill>
              </a:rPr>
              <a:t>按任务级、子任务级、动作级分层给奖励，让智能体在每个粒度上都有反馈</a:t>
            </a:r>
          </a:p>
        </p:txBody>
      </p:sp>
      <p:sp>
        <p:nvSpPr>
          <p:cNvPr id="12" name="延迟反馈要归因"/>
          <p:cNvSpPr/>
          <p:nvPr/>
        </p:nvSpPr>
        <p:spPr>
          <a:xfrm>
            <a:off x="6217920" y="4251960"/>
            <a:ext cx="5349240" cy="1234440"/>
          </a:xfrm>
          <a:prstGeom prst="rect">
            <a:avLst/>
          </a:prstGeom>
          <a:solidFill>
            <a:srgbClr val="FFFFFF"/>
          </a:solidFill>
          <a:ln w="22225">
            <a:solidFill>
              <a:srgbClr val="E46C0A"/>
            </a:solidFill>
          </a:ln>
        </p:spPr>
        <p:txBody>
          <a:bodyPr wrap="square" lIns="45720" rIns="45720" anchor="t"/>
          <a:lstStyle/>
          <a:p>
            <a:pPr/>
            <a:r>
              <a:rPr lang="zh-CN" altLang="en-US" dirty="0" sz="1800" b="1">
                <a:solidFill>
                  <a:srgbClr val="C00000"/>
                </a:solidFill>
              </a:rPr>
              <a:t>延迟反馈要归因</a:t>
            </a:r>
          </a:p>
          <a:p>
            <a:pPr>
              <a:spcBef>
                <a:spcPts val="400"/>
              </a:spcBef>
            </a:pPr>
            <a:r>
              <a:rPr lang="zh-CN" altLang="en-US" dirty="0" sz="1600">
                <a:solidFill>
                  <a:srgbClr val="000000"/>
                </a:solidFill>
              </a:rPr>
              <a:t>提交即时、审批约一天、对账约一个月；记录“预期反馈”与“实际反馈”，二者不一致处就是高价值样本</a:t>
            </a:r>
          </a:p>
        </p:txBody>
      </p:sp>
    </p:spTree>
    <p:extLst>
      <p:ext uri="{BB962C8B-B14F-4D97-AF65-F5344CB8AC3E}">
        <p14:creationId xmlns:p14="http://schemas.microsoft.com/office/powerpoint/2010/main" val="220575118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多智能体组织结构：四种通信方式</a:t>
            </a:r>
          </a:p>
        </p:txBody>
      </p:sp>
      <p:sp>
        <p:nvSpPr>
          <p:cNvPr id="3" name="根"/>
          <p:cNvSpPr/>
          <p:nvPr/>
        </p:nvSpPr>
        <p:spPr>
          <a:xfrm>
            <a:off x="4450384" y="1188720"/>
            <a:ext cx="3291840" cy="548640"/>
          </a:xfrm>
          <a:prstGeom prst="roundRect">
            <a:avLst/>
          </a:prstGeom>
          <a:solidFill>
            <a:srgbClr val="E46C0A"/>
          </a:solidFill>
          <a:ln w="22225">
            <a:solidFill>
              <a:srgbClr val="E46C0A"/>
            </a:solidFill>
          </a:ln>
        </p:spPr>
        <p:txBody>
          <a:bodyPr wrap="square" lIns="45720" rIns="45720" anchor="ctr"/>
          <a:lstStyle/>
          <a:p>
            <a:pPr algn="ctr"/>
            <a:r>
              <a:rPr lang="zh-CN" altLang="en-US" dirty="0" sz="2000" b="1">
                <a:solidFill>
                  <a:srgbClr val="FFFFFF"/>
                </a:solidFill>
              </a:rPr>
              <a:t>多智能体通信结构</a:t>
            </a:r>
          </a:p>
        </p:txBody>
      </p:sp>
      <p:cxnSp>
        <p:nvCxnSpPr>
          <p:cNvPr id="4" name="连线4"/>
          <p:cNvCxnSpPr/>
          <p:nvPr/>
        </p:nvCxnSpPr>
        <p:spPr>
          <a:xfrm>
            <a:off x="6096304" y="1737360"/>
            <a:ext cx="0" cy="182880"/>
          </a:xfrm>
          <a:prstGeom prst="line">
            <a:avLst/>
          </a:prstGeom>
          <a:ln w="28575">
            <a:solidFill>
              <a:srgbClr val="7F7F7F"/>
            </a:solidFill>
          </a:ln>
        </p:spPr>
      </p:cxnSp>
      <p:cxnSp>
        <p:nvCxnSpPr>
          <p:cNvPr id="5" name="连线5"/>
          <p:cNvCxnSpPr/>
          <p:nvPr/>
        </p:nvCxnSpPr>
        <p:spPr>
          <a:xfrm>
            <a:off x="1844344" y="1920240"/>
            <a:ext cx="8503920" cy="0"/>
          </a:xfrm>
          <a:prstGeom prst="line">
            <a:avLst/>
          </a:prstGeom>
          <a:ln w="28575">
            <a:solidFill>
              <a:srgbClr val="7F7F7F"/>
            </a:solidFill>
          </a:ln>
        </p:spPr>
      </p:cxnSp>
      <p:cxnSp>
        <p:nvCxnSpPr>
          <p:cNvPr id="6" name="连线6"/>
          <p:cNvCxnSpPr/>
          <p:nvPr/>
        </p:nvCxnSpPr>
        <p:spPr>
          <a:xfrm>
            <a:off x="1844344" y="1920240"/>
            <a:ext cx="0" cy="182879"/>
          </a:xfrm>
          <a:prstGeom prst="line">
            <a:avLst/>
          </a:prstGeom>
          <a:ln w="28575">
            <a:solidFill>
              <a:srgbClr val="7F7F7F"/>
            </a:solidFill>
            <a:tailEnd type="triangle"/>
          </a:ln>
        </p:spPr>
      </p:cxnSp>
      <p:cxnSp>
        <p:nvCxnSpPr>
          <p:cNvPr id="7" name="连线7"/>
          <p:cNvCxnSpPr/>
          <p:nvPr/>
        </p:nvCxnSpPr>
        <p:spPr>
          <a:xfrm>
            <a:off x="4678984" y="1920240"/>
            <a:ext cx="0" cy="182879"/>
          </a:xfrm>
          <a:prstGeom prst="line">
            <a:avLst/>
          </a:prstGeom>
          <a:ln w="28575">
            <a:solidFill>
              <a:srgbClr val="7F7F7F"/>
            </a:solidFill>
            <a:tailEnd type="triangle"/>
          </a:ln>
        </p:spPr>
      </p:cxnSp>
      <p:cxnSp>
        <p:nvCxnSpPr>
          <p:cNvPr id="8" name="连线8"/>
          <p:cNvCxnSpPr/>
          <p:nvPr/>
        </p:nvCxnSpPr>
        <p:spPr>
          <a:xfrm>
            <a:off x="7513624" y="1920240"/>
            <a:ext cx="0" cy="182879"/>
          </a:xfrm>
          <a:prstGeom prst="line">
            <a:avLst/>
          </a:prstGeom>
          <a:ln w="28575">
            <a:solidFill>
              <a:srgbClr val="7F7F7F"/>
            </a:solidFill>
            <a:tailEnd type="triangle"/>
          </a:ln>
        </p:spPr>
      </p:cxnSp>
      <p:cxnSp>
        <p:nvCxnSpPr>
          <p:cNvPr id="9" name="连线9"/>
          <p:cNvCxnSpPr/>
          <p:nvPr/>
        </p:nvCxnSpPr>
        <p:spPr>
          <a:xfrm>
            <a:off x="10348264" y="1920240"/>
            <a:ext cx="0" cy="182879"/>
          </a:xfrm>
          <a:prstGeom prst="line">
            <a:avLst/>
          </a:prstGeom>
          <a:ln w="28575">
            <a:solidFill>
              <a:srgbClr val="7F7F7F"/>
            </a:solidFill>
            <a:tailEnd type="triangle"/>
          </a:ln>
        </p:spPr>
      </p:cxnSp>
      <p:sp>
        <p:nvSpPr>
          <p:cNvPr id="10" name="链式"/>
          <p:cNvSpPr/>
          <p:nvPr/>
        </p:nvSpPr>
        <p:spPr>
          <a:xfrm>
            <a:off x="541324" y="2130552"/>
            <a:ext cx="2606040" cy="2743200"/>
          </a:xfrm>
          <a:prstGeom prst="roundRect">
            <a:avLst/>
          </a:prstGeom>
          <a:solidFill>
            <a:srgbClr val="FFFFFF"/>
          </a:solidFill>
          <a:ln w="22225">
            <a:solidFill>
              <a:srgbClr val="E46C0A"/>
            </a:solidFill>
          </a:ln>
        </p:spPr>
        <p:txBody>
          <a:bodyPr wrap="square" lIns="45720" rIns="45720" anchor="t" tIns="91440"/>
          <a:lstStyle/>
          <a:p>
            <a:pPr algn="ctr"/>
            <a:r>
              <a:rPr lang="zh-CN" altLang="en-US" dirty="0" sz="2000" b="1">
                <a:solidFill>
                  <a:srgbClr val="000000"/>
                </a:solidFill>
              </a:rPr>
              <a:t>链式</a:t>
            </a:r>
          </a:p>
        </p:txBody>
      </p:sp>
      <p:cxnSp>
        <p:nvCxnSpPr>
          <p:cNvPr id="11" name="连线11"/>
          <p:cNvCxnSpPr/>
          <p:nvPr/>
        </p:nvCxnSpPr>
        <p:spPr>
          <a:xfrm>
            <a:off x="1249984" y="3136392"/>
            <a:ext cx="457200" cy="0"/>
          </a:xfrm>
          <a:prstGeom prst="line">
            <a:avLst/>
          </a:prstGeom>
          <a:ln w="28575">
            <a:solidFill>
              <a:srgbClr val="7F7F7F"/>
            </a:solidFill>
            <a:tailEnd type="triangle"/>
          </a:ln>
        </p:spPr>
      </p:cxnSp>
      <p:cxnSp>
        <p:nvCxnSpPr>
          <p:cNvPr id="12" name="连线12"/>
          <p:cNvCxnSpPr/>
          <p:nvPr/>
        </p:nvCxnSpPr>
        <p:spPr>
          <a:xfrm>
            <a:off x="1981504" y="3136392"/>
            <a:ext cx="457200" cy="0"/>
          </a:xfrm>
          <a:prstGeom prst="line">
            <a:avLst/>
          </a:prstGeom>
          <a:ln w="28575">
            <a:solidFill>
              <a:srgbClr val="7F7F7F"/>
            </a:solidFill>
            <a:tailEnd type="triangle"/>
          </a:ln>
        </p:spPr>
      </p:cxnSp>
      <p:sp>
        <p:nvSpPr>
          <p:cNvPr id="13" name="点"/>
          <p:cNvSpPr/>
          <p:nvPr/>
        </p:nvSpPr>
        <p:spPr>
          <a:xfrm>
            <a:off x="993952" y="3017520"/>
            <a:ext cx="237744" cy="237744"/>
          </a:xfrm>
          <a:prstGeom prst="ellipse">
            <a:avLst/>
          </a:prstGeom>
          <a:solidFill>
            <a:srgbClr val="F4B183"/>
          </a:solidFill>
          <a:ln w="22225">
            <a:solidFill>
              <a:srgbClr val="F4B183"/>
            </a:solidFill>
          </a:ln>
        </p:spPr>
        <p:txBody>
          <a:bodyPr wrap="square" lIns="45720" rIns="45720" anchor="ctr"/>
          <a:lstStyle/>
          <a:p>
            <a:pPr algn="ctr"/>
          </a:p>
        </p:txBody>
      </p:sp>
      <p:sp>
        <p:nvSpPr>
          <p:cNvPr id="14" name="点"/>
          <p:cNvSpPr/>
          <p:nvPr/>
        </p:nvSpPr>
        <p:spPr>
          <a:xfrm>
            <a:off x="1725472" y="3017520"/>
            <a:ext cx="237744" cy="237744"/>
          </a:xfrm>
          <a:prstGeom prst="ellipse">
            <a:avLst/>
          </a:prstGeom>
          <a:solidFill>
            <a:srgbClr val="F4B183"/>
          </a:solidFill>
          <a:ln w="22225">
            <a:solidFill>
              <a:srgbClr val="F4B183"/>
            </a:solidFill>
          </a:ln>
        </p:spPr>
        <p:txBody>
          <a:bodyPr wrap="square" lIns="45720" rIns="45720" anchor="ctr"/>
          <a:lstStyle/>
          <a:p>
            <a:pPr algn="ctr"/>
          </a:p>
        </p:txBody>
      </p:sp>
      <p:sp>
        <p:nvSpPr>
          <p:cNvPr id="15" name="点"/>
          <p:cNvSpPr/>
          <p:nvPr/>
        </p:nvSpPr>
        <p:spPr>
          <a:xfrm>
            <a:off x="2456992" y="3017520"/>
            <a:ext cx="237744" cy="237744"/>
          </a:xfrm>
          <a:prstGeom prst="ellipse">
            <a:avLst/>
          </a:prstGeom>
          <a:solidFill>
            <a:srgbClr val="F4B183"/>
          </a:solidFill>
          <a:ln w="22225">
            <a:solidFill>
              <a:srgbClr val="F4B183"/>
            </a:solidFill>
          </a:ln>
        </p:spPr>
        <p:txBody>
          <a:bodyPr wrap="square" lIns="45720" rIns="45720" anchor="ctr"/>
          <a:lstStyle/>
          <a:p>
            <a:pPr algn="ctr"/>
          </a:p>
        </p:txBody>
      </p:sp>
      <p:sp>
        <p:nvSpPr>
          <p:cNvPr id="16" name="链式说明"/>
          <p:cNvSpPr/>
          <p:nvPr/>
        </p:nvSpPr>
        <p:spPr>
          <a:xfrm>
            <a:off x="632764" y="3730752"/>
            <a:ext cx="2423160" cy="1051560"/>
          </a:xfrm>
          <a:prstGeom prst="rect">
            <a:avLst/>
          </a:prstGeom>
          <a:noFill/>
          <a:ln w="22225">
            <a:noFill/>
          </a:ln>
        </p:spPr>
        <p:txBody>
          <a:bodyPr wrap="square" lIns="45720" rIns="45720" anchor="t"/>
          <a:lstStyle/>
          <a:p>
            <a:pPr algn="ctr"/>
            <a:r>
              <a:rPr lang="zh-CN" altLang="en-US" dirty="0" sz="1500" b="1">
                <a:solidFill>
                  <a:srgbClr val="C00000"/>
                </a:solidFill>
              </a:rPr>
              <a:t>固定顺序传递</a:t>
            </a:r>
          </a:p>
          <a:p>
            <a:pPr algn="ctr">
              <a:spcBef>
                <a:spcPts val="400"/>
              </a:spcBef>
            </a:pPr>
            <a:r>
              <a:rPr lang="zh-CN" altLang="en-US" dirty="0" sz="1400">
                <a:solidFill>
                  <a:srgbClr val="000000"/>
                </a:solidFill>
              </a:rPr>
              <a:t>最稳定；流过之后难回头</a:t>
            </a:r>
          </a:p>
        </p:txBody>
      </p:sp>
      <p:sp>
        <p:nvSpPr>
          <p:cNvPr id="17" name="广播"/>
          <p:cNvSpPr/>
          <p:nvPr/>
        </p:nvSpPr>
        <p:spPr>
          <a:xfrm>
            <a:off x="3375964" y="2130552"/>
            <a:ext cx="2606040" cy="2743200"/>
          </a:xfrm>
          <a:prstGeom prst="roundRect">
            <a:avLst/>
          </a:prstGeom>
          <a:solidFill>
            <a:srgbClr val="FFFFFF"/>
          </a:solidFill>
          <a:ln w="22225">
            <a:solidFill>
              <a:srgbClr val="E46C0A"/>
            </a:solidFill>
          </a:ln>
        </p:spPr>
        <p:txBody>
          <a:bodyPr wrap="square" lIns="45720" rIns="45720" anchor="t" tIns="91440"/>
          <a:lstStyle/>
          <a:p>
            <a:pPr algn="ctr"/>
            <a:r>
              <a:rPr lang="zh-CN" altLang="en-US" dirty="0" sz="2000" b="1">
                <a:solidFill>
                  <a:srgbClr val="000000"/>
                </a:solidFill>
              </a:rPr>
              <a:t>广播</a:t>
            </a:r>
          </a:p>
        </p:txBody>
      </p:sp>
      <p:cxnSp>
        <p:nvCxnSpPr>
          <p:cNvPr id="18" name="连线18"/>
          <p:cNvCxnSpPr/>
          <p:nvPr/>
        </p:nvCxnSpPr>
        <p:spPr>
          <a:xfrm flipV="1">
            <a:off x="4176064" y="2770632"/>
            <a:ext cx="914399" cy="365759"/>
          </a:xfrm>
          <a:prstGeom prst="line">
            <a:avLst/>
          </a:prstGeom>
          <a:ln w="28575">
            <a:solidFill>
              <a:srgbClr val="7F7F7F"/>
            </a:solidFill>
            <a:tailEnd type="triangle"/>
          </a:ln>
        </p:spPr>
      </p:cxnSp>
      <p:cxnSp>
        <p:nvCxnSpPr>
          <p:cNvPr id="19" name="连线19"/>
          <p:cNvCxnSpPr/>
          <p:nvPr/>
        </p:nvCxnSpPr>
        <p:spPr>
          <a:xfrm>
            <a:off x="4176064" y="3136392"/>
            <a:ext cx="914399" cy="0"/>
          </a:xfrm>
          <a:prstGeom prst="line">
            <a:avLst/>
          </a:prstGeom>
          <a:ln w="28575">
            <a:solidFill>
              <a:srgbClr val="7F7F7F"/>
            </a:solidFill>
            <a:tailEnd type="triangle"/>
          </a:ln>
        </p:spPr>
      </p:cxnSp>
      <p:cxnSp>
        <p:nvCxnSpPr>
          <p:cNvPr id="20" name="连线20"/>
          <p:cNvCxnSpPr/>
          <p:nvPr/>
        </p:nvCxnSpPr>
        <p:spPr>
          <a:xfrm>
            <a:off x="4176064" y="3136392"/>
            <a:ext cx="914399" cy="365759"/>
          </a:xfrm>
          <a:prstGeom prst="line">
            <a:avLst/>
          </a:prstGeom>
          <a:ln w="28575">
            <a:solidFill>
              <a:srgbClr val="7F7F7F"/>
            </a:solidFill>
            <a:tailEnd type="triangle"/>
          </a:ln>
        </p:spPr>
      </p:cxnSp>
      <p:sp>
        <p:nvSpPr>
          <p:cNvPr id="21" name="点"/>
          <p:cNvSpPr/>
          <p:nvPr/>
        </p:nvSpPr>
        <p:spPr>
          <a:xfrm>
            <a:off x="3920032" y="3017520"/>
            <a:ext cx="237744" cy="237744"/>
          </a:xfrm>
          <a:prstGeom prst="ellipse">
            <a:avLst/>
          </a:prstGeom>
          <a:solidFill>
            <a:srgbClr val="E46C0A"/>
          </a:solidFill>
          <a:ln w="22225">
            <a:solidFill>
              <a:srgbClr val="E46C0A"/>
            </a:solidFill>
          </a:ln>
        </p:spPr>
        <p:txBody>
          <a:bodyPr wrap="square" lIns="45720" rIns="45720" anchor="ctr"/>
          <a:lstStyle/>
          <a:p>
            <a:pPr algn="ctr"/>
          </a:p>
        </p:txBody>
      </p:sp>
      <p:sp>
        <p:nvSpPr>
          <p:cNvPr id="22" name="点"/>
          <p:cNvSpPr/>
          <p:nvPr/>
        </p:nvSpPr>
        <p:spPr>
          <a:xfrm>
            <a:off x="5108752" y="2651760"/>
            <a:ext cx="237744" cy="237744"/>
          </a:xfrm>
          <a:prstGeom prst="ellipse">
            <a:avLst/>
          </a:prstGeom>
          <a:solidFill>
            <a:srgbClr val="F4B183"/>
          </a:solidFill>
          <a:ln w="22225">
            <a:solidFill>
              <a:srgbClr val="F4B183"/>
            </a:solidFill>
          </a:ln>
        </p:spPr>
        <p:txBody>
          <a:bodyPr wrap="square" lIns="45720" rIns="45720" anchor="ctr"/>
          <a:lstStyle/>
          <a:p>
            <a:pPr algn="ctr"/>
          </a:p>
        </p:txBody>
      </p:sp>
      <p:sp>
        <p:nvSpPr>
          <p:cNvPr id="23" name="点"/>
          <p:cNvSpPr/>
          <p:nvPr/>
        </p:nvSpPr>
        <p:spPr>
          <a:xfrm>
            <a:off x="5108752" y="3017520"/>
            <a:ext cx="237744" cy="237744"/>
          </a:xfrm>
          <a:prstGeom prst="ellipse">
            <a:avLst/>
          </a:prstGeom>
          <a:solidFill>
            <a:srgbClr val="F4B183"/>
          </a:solidFill>
          <a:ln w="22225">
            <a:solidFill>
              <a:srgbClr val="F4B183"/>
            </a:solidFill>
          </a:ln>
        </p:spPr>
        <p:txBody>
          <a:bodyPr wrap="square" lIns="45720" rIns="45720" anchor="ctr"/>
          <a:lstStyle/>
          <a:p>
            <a:pPr algn="ctr"/>
          </a:p>
        </p:txBody>
      </p:sp>
      <p:sp>
        <p:nvSpPr>
          <p:cNvPr id="24" name="点"/>
          <p:cNvSpPr/>
          <p:nvPr/>
        </p:nvSpPr>
        <p:spPr>
          <a:xfrm>
            <a:off x="5108752" y="3383280"/>
            <a:ext cx="237744" cy="237744"/>
          </a:xfrm>
          <a:prstGeom prst="ellipse">
            <a:avLst/>
          </a:prstGeom>
          <a:solidFill>
            <a:srgbClr val="F4B183"/>
          </a:solidFill>
          <a:ln w="22225">
            <a:solidFill>
              <a:srgbClr val="F4B183"/>
            </a:solidFill>
          </a:ln>
        </p:spPr>
        <p:txBody>
          <a:bodyPr wrap="square" lIns="45720" rIns="45720" anchor="ctr"/>
          <a:lstStyle/>
          <a:p>
            <a:pPr algn="ctr"/>
          </a:p>
        </p:txBody>
      </p:sp>
      <p:sp>
        <p:nvSpPr>
          <p:cNvPr id="25" name="广播说明"/>
          <p:cNvSpPr/>
          <p:nvPr/>
        </p:nvSpPr>
        <p:spPr>
          <a:xfrm>
            <a:off x="3467404" y="3730752"/>
            <a:ext cx="2423160" cy="1051560"/>
          </a:xfrm>
          <a:prstGeom prst="rect">
            <a:avLst/>
          </a:prstGeom>
          <a:noFill/>
          <a:ln w="22225">
            <a:noFill/>
          </a:ln>
        </p:spPr>
        <p:txBody>
          <a:bodyPr wrap="square" lIns="45720" rIns="45720" anchor="t"/>
          <a:lstStyle/>
          <a:p>
            <a:pPr algn="ctr"/>
            <a:r>
              <a:rPr lang="zh-CN" altLang="en-US" dirty="0" sz="1500" b="1">
                <a:solidFill>
                  <a:srgbClr val="C00000"/>
                </a:solidFill>
              </a:rPr>
              <a:t>一个角色同时发给多个</a:t>
            </a:r>
          </a:p>
          <a:p>
            <a:pPr algn="ctr">
              <a:spcBef>
                <a:spcPts val="400"/>
              </a:spcBef>
            </a:pPr>
            <a:r>
              <a:rPr lang="zh-CN" altLang="en-US" dirty="0" sz="1400">
                <a:solidFill>
                  <a:srgbClr val="000000"/>
                </a:solidFill>
              </a:rPr>
              <a:t>可并行评审；反馈易重复冲突</a:t>
            </a:r>
          </a:p>
        </p:txBody>
      </p:sp>
      <p:sp>
        <p:nvSpPr>
          <p:cNvPr id="26" name="层级"/>
          <p:cNvSpPr/>
          <p:nvPr/>
        </p:nvSpPr>
        <p:spPr>
          <a:xfrm>
            <a:off x="6210604" y="2130552"/>
            <a:ext cx="2606040" cy="2743200"/>
          </a:xfrm>
          <a:prstGeom prst="roundRect">
            <a:avLst/>
          </a:prstGeom>
          <a:solidFill>
            <a:srgbClr val="FFFFFF"/>
          </a:solidFill>
          <a:ln w="22225">
            <a:solidFill>
              <a:srgbClr val="E46C0A"/>
            </a:solidFill>
          </a:ln>
        </p:spPr>
        <p:txBody>
          <a:bodyPr wrap="square" lIns="45720" rIns="45720" anchor="t" tIns="91440"/>
          <a:lstStyle/>
          <a:p>
            <a:pPr algn="ctr"/>
            <a:r>
              <a:rPr lang="zh-CN" altLang="en-US" dirty="0" sz="2000" b="1">
                <a:solidFill>
                  <a:srgbClr val="000000"/>
                </a:solidFill>
              </a:rPr>
              <a:t>层级</a:t>
            </a:r>
          </a:p>
        </p:txBody>
      </p:sp>
      <p:cxnSp>
        <p:nvCxnSpPr>
          <p:cNvPr id="27" name="连线27"/>
          <p:cNvCxnSpPr/>
          <p:nvPr/>
        </p:nvCxnSpPr>
        <p:spPr>
          <a:xfrm flipH="1">
            <a:off x="6873544" y="2889504"/>
            <a:ext cx="640080" cy="475488"/>
          </a:xfrm>
          <a:prstGeom prst="line">
            <a:avLst/>
          </a:prstGeom>
          <a:ln w="28575">
            <a:solidFill>
              <a:srgbClr val="7F7F7F"/>
            </a:solidFill>
          </a:ln>
        </p:spPr>
      </p:cxnSp>
      <p:cxnSp>
        <p:nvCxnSpPr>
          <p:cNvPr id="28" name="连线28"/>
          <p:cNvCxnSpPr/>
          <p:nvPr/>
        </p:nvCxnSpPr>
        <p:spPr>
          <a:xfrm>
            <a:off x="7513624" y="2889504"/>
            <a:ext cx="0" cy="475488"/>
          </a:xfrm>
          <a:prstGeom prst="line">
            <a:avLst/>
          </a:prstGeom>
          <a:ln w="28575">
            <a:solidFill>
              <a:srgbClr val="7F7F7F"/>
            </a:solidFill>
          </a:ln>
        </p:spPr>
      </p:cxnSp>
      <p:cxnSp>
        <p:nvCxnSpPr>
          <p:cNvPr id="29" name="连线29"/>
          <p:cNvCxnSpPr/>
          <p:nvPr/>
        </p:nvCxnSpPr>
        <p:spPr>
          <a:xfrm>
            <a:off x="7513624" y="2889504"/>
            <a:ext cx="640079" cy="475488"/>
          </a:xfrm>
          <a:prstGeom prst="line">
            <a:avLst/>
          </a:prstGeom>
          <a:ln w="28575">
            <a:solidFill>
              <a:srgbClr val="7F7F7F"/>
            </a:solidFill>
          </a:ln>
        </p:spPr>
      </p:cxnSp>
      <p:sp>
        <p:nvSpPr>
          <p:cNvPr id="30" name="点"/>
          <p:cNvSpPr/>
          <p:nvPr/>
        </p:nvSpPr>
        <p:spPr>
          <a:xfrm>
            <a:off x="7394752" y="2651760"/>
            <a:ext cx="237744" cy="237744"/>
          </a:xfrm>
          <a:prstGeom prst="ellipse">
            <a:avLst/>
          </a:prstGeom>
          <a:solidFill>
            <a:srgbClr val="E46C0A"/>
          </a:solidFill>
          <a:ln w="22225">
            <a:solidFill>
              <a:srgbClr val="E46C0A"/>
            </a:solidFill>
          </a:ln>
        </p:spPr>
        <p:txBody>
          <a:bodyPr wrap="square" lIns="45720" rIns="45720" anchor="ctr"/>
          <a:lstStyle/>
          <a:p>
            <a:pPr algn="ctr"/>
          </a:p>
        </p:txBody>
      </p:sp>
      <p:sp>
        <p:nvSpPr>
          <p:cNvPr id="31" name="点"/>
          <p:cNvSpPr/>
          <p:nvPr/>
        </p:nvSpPr>
        <p:spPr>
          <a:xfrm>
            <a:off x="6754672" y="3383280"/>
            <a:ext cx="237744" cy="237744"/>
          </a:xfrm>
          <a:prstGeom prst="ellipse">
            <a:avLst/>
          </a:prstGeom>
          <a:solidFill>
            <a:srgbClr val="F4B183"/>
          </a:solidFill>
          <a:ln w="22225">
            <a:solidFill>
              <a:srgbClr val="F4B183"/>
            </a:solidFill>
          </a:ln>
        </p:spPr>
        <p:txBody>
          <a:bodyPr wrap="square" lIns="45720" rIns="45720" anchor="ctr"/>
          <a:lstStyle/>
          <a:p>
            <a:pPr algn="ctr"/>
          </a:p>
        </p:txBody>
      </p:sp>
      <p:sp>
        <p:nvSpPr>
          <p:cNvPr id="32" name="点"/>
          <p:cNvSpPr/>
          <p:nvPr/>
        </p:nvSpPr>
        <p:spPr>
          <a:xfrm>
            <a:off x="7394752" y="3383280"/>
            <a:ext cx="237744" cy="237744"/>
          </a:xfrm>
          <a:prstGeom prst="ellipse">
            <a:avLst/>
          </a:prstGeom>
          <a:solidFill>
            <a:srgbClr val="F4B183"/>
          </a:solidFill>
          <a:ln w="22225">
            <a:solidFill>
              <a:srgbClr val="F4B183"/>
            </a:solidFill>
          </a:ln>
        </p:spPr>
        <p:txBody>
          <a:bodyPr wrap="square" lIns="45720" rIns="45720" anchor="ctr"/>
          <a:lstStyle/>
          <a:p>
            <a:pPr algn="ctr"/>
          </a:p>
        </p:txBody>
      </p:sp>
      <p:sp>
        <p:nvSpPr>
          <p:cNvPr id="33" name="点"/>
          <p:cNvSpPr/>
          <p:nvPr/>
        </p:nvSpPr>
        <p:spPr>
          <a:xfrm>
            <a:off x="8034832" y="3383280"/>
            <a:ext cx="237744" cy="237744"/>
          </a:xfrm>
          <a:prstGeom prst="ellipse">
            <a:avLst/>
          </a:prstGeom>
          <a:solidFill>
            <a:srgbClr val="F4B183"/>
          </a:solidFill>
          <a:ln w="22225">
            <a:solidFill>
              <a:srgbClr val="F4B183"/>
            </a:solidFill>
          </a:ln>
        </p:spPr>
        <p:txBody>
          <a:bodyPr wrap="square" lIns="45720" rIns="45720" anchor="ctr"/>
          <a:lstStyle/>
          <a:p>
            <a:pPr algn="ctr"/>
          </a:p>
        </p:txBody>
      </p:sp>
      <p:sp>
        <p:nvSpPr>
          <p:cNvPr id="34" name="层级说明"/>
          <p:cNvSpPr/>
          <p:nvPr/>
        </p:nvSpPr>
        <p:spPr>
          <a:xfrm>
            <a:off x="6302044" y="3730752"/>
            <a:ext cx="2423160" cy="1051560"/>
          </a:xfrm>
          <a:prstGeom prst="rect">
            <a:avLst/>
          </a:prstGeom>
          <a:noFill/>
          <a:ln w="22225">
            <a:noFill/>
          </a:ln>
        </p:spPr>
        <p:txBody>
          <a:bodyPr wrap="square" lIns="45720" rIns="45720" anchor="t"/>
          <a:lstStyle/>
          <a:p>
            <a:pPr algn="ctr"/>
            <a:r>
              <a:rPr lang="zh-CN" altLang="en-US" dirty="0" sz="1500" b="1">
                <a:solidFill>
                  <a:srgbClr val="C00000"/>
                </a:solidFill>
              </a:rPr>
              <a:t>经理统一调度下属</a:t>
            </a:r>
          </a:p>
          <a:p>
            <a:pPr algn="ctr">
              <a:spcBef>
                <a:spcPts val="400"/>
              </a:spcBef>
            </a:pPr>
            <a:r>
              <a:rPr lang="zh-CN" altLang="en-US" dirty="0" sz="1400">
                <a:solidFill>
                  <a:srgbClr val="000000"/>
                </a:solidFill>
              </a:rPr>
              <a:t>责任清晰；经理可能成瓶颈</a:t>
            </a:r>
          </a:p>
        </p:txBody>
      </p:sp>
      <p:sp>
        <p:nvSpPr>
          <p:cNvPr id="35" name="对等式"/>
          <p:cNvSpPr/>
          <p:nvPr/>
        </p:nvSpPr>
        <p:spPr>
          <a:xfrm>
            <a:off x="9045244" y="2130552"/>
            <a:ext cx="2606040" cy="2743200"/>
          </a:xfrm>
          <a:prstGeom prst="roundRect">
            <a:avLst/>
          </a:prstGeom>
          <a:solidFill>
            <a:srgbClr val="FFFFFF"/>
          </a:solidFill>
          <a:ln w="22225">
            <a:solidFill>
              <a:srgbClr val="E46C0A"/>
            </a:solidFill>
          </a:ln>
        </p:spPr>
        <p:txBody>
          <a:bodyPr wrap="square" lIns="45720" rIns="45720" anchor="t" tIns="91440"/>
          <a:lstStyle/>
          <a:p>
            <a:pPr algn="ctr"/>
            <a:r>
              <a:rPr lang="zh-CN" altLang="en-US" dirty="0" sz="2000" b="1">
                <a:solidFill>
                  <a:srgbClr val="000000"/>
                </a:solidFill>
              </a:rPr>
              <a:t>对等式</a:t>
            </a:r>
          </a:p>
        </p:txBody>
      </p:sp>
      <p:cxnSp>
        <p:nvCxnSpPr>
          <p:cNvPr id="36" name="连线36"/>
          <p:cNvCxnSpPr/>
          <p:nvPr/>
        </p:nvCxnSpPr>
        <p:spPr>
          <a:xfrm>
            <a:off x="9891064" y="2816352"/>
            <a:ext cx="914400" cy="0"/>
          </a:xfrm>
          <a:prstGeom prst="line">
            <a:avLst/>
          </a:prstGeom>
          <a:ln w="28575">
            <a:solidFill>
              <a:srgbClr val="7F7F7F"/>
            </a:solidFill>
          </a:ln>
        </p:spPr>
      </p:cxnSp>
      <p:cxnSp>
        <p:nvCxnSpPr>
          <p:cNvPr id="37" name="连线37"/>
          <p:cNvCxnSpPr/>
          <p:nvPr/>
        </p:nvCxnSpPr>
        <p:spPr>
          <a:xfrm>
            <a:off x="9891064" y="2816352"/>
            <a:ext cx="0" cy="640080"/>
          </a:xfrm>
          <a:prstGeom prst="line">
            <a:avLst/>
          </a:prstGeom>
          <a:ln w="28575">
            <a:solidFill>
              <a:srgbClr val="7F7F7F"/>
            </a:solidFill>
          </a:ln>
        </p:spPr>
      </p:cxnSp>
      <p:cxnSp>
        <p:nvCxnSpPr>
          <p:cNvPr id="38" name="连线38"/>
          <p:cNvCxnSpPr/>
          <p:nvPr/>
        </p:nvCxnSpPr>
        <p:spPr>
          <a:xfrm>
            <a:off x="9891064" y="2816352"/>
            <a:ext cx="914400" cy="640080"/>
          </a:xfrm>
          <a:prstGeom prst="line">
            <a:avLst/>
          </a:prstGeom>
          <a:ln w="28575">
            <a:solidFill>
              <a:srgbClr val="7F7F7F"/>
            </a:solidFill>
          </a:ln>
        </p:spPr>
      </p:cxnSp>
      <p:cxnSp>
        <p:nvCxnSpPr>
          <p:cNvPr id="39" name="连线39"/>
          <p:cNvCxnSpPr/>
          <p:nvPr/>
        </p:nvCxnSpPr>
        <p:spPr>
          <a:xfrm flipH="1">
            <a:off x="9891064" y="2816352"/>
            <a:ext cx="914400" cy="640080"/>
          </a:xfrm>
          <a:prstGeom prst="line">
            <a:avLst/>
          </a:prstGeom>
          <a:ln w="28575">
            <a:solidFill>
              <a:srgbClr val="7F7F7F"/>
            </a:solidFill>
          </a:ln>
        </p:spPr>
      </p:cxnSp>
      <p:cxnSp>
        <p:nvCxnSpPr>
          <p:cNvPr id="40" name="连线40"/>
          <p:cNvCxnSpPr/>
          <p:nvPr/>
        </p:nvCxnSpPr>
        <p:spPr>
          <a:xfrm>
            <a:off x="10805464" y="2816352"/>
            <a:ext cx="0" cy="640080"/>
          </a:xfrm>
          <a:prstGeom prst="line">
            <a:avLst/>
          </a:prstGeom>
          <a:ln w="28575">
            <a:solidFill>
              <a:srgbClr val="7F7F7F"/>
            </a:solidFill>
          </a:ln>
        </p:spPr>
      </p:cxnSp>
      <p:cxnSp>
        <p:nvCxnSpPr>
          <p:cNvPr id="41" name="连线41"/>
          <p:cNvCxnSpPr/>
          <p:nvPr/>
        </p:nvCxnSpPr>
        <p:spPr>
          <a:xfrm>
            <a:off x="9891064" y="3456432"/>
            <a:ext cx="914400" cy="0"/>
          </a:xfrm>
          <a:prstGeom prst="line">
            <a:avLst/>
          </a:prstGeom>
          <a:ln w="28575">
            <a:solidFill>
              <a:srgbClr val="7F7F7F"/>
            </a:solidFill>
          </a:ln>
        </p:spPr>
      </p:cxnSp>
      <p:sp>
        <p:nvSpPr>
          <p:cNvPr id="42" name="点"/>
          <p:cNvSpPr/>
          <p:nvPr/>
        </p:nvSpPr>
        <p:spPr>
          <a:xfrm>
            <a:off x="9772192" y="2697480"/>
            <a:ext cx="237744" cy="237744"/>
          </a:xfrm>
          <a:prstGeom prst="ellipse">
            <a:avLst/>
          </a:prstGeom>
          <a:solidFill>
            <a:srgbClr val="F4B183"/>
          </a:solidFill>
          <a:ln w="22225">
            <a:solidFill>
              <a:srgbClr val="F4B183"/>
            </a:solidFill>
          </a:ln>
        </p:spPr>
        <p:txBody>
          <a:bodyPr wrap="square" lIns="45720" rIns="45720" anchor="ctr"/>
          <a:lstStyle/>
          <a:p>
            <a:pPr algn="ctr"/>
          </a:p>
        </p:txBody>
      </p:sp>
      <p:sp>
        <p:nvSpPr>
          <p:cNvPr id="43" name="点"/>
          <p:cNvSpPr/>
          <p:nvPr/>
        </p:nvSpPr>
        <p:spPr>
          <a:xfrm>
            <a:off x="10686592" y="2697480"/>
            <a:ext cx="237744" cy="237744"/>
          </a:xfrm>
          <a:prstGeom prst="ellipse">
            <a:avLst/>
          </a:prstGeom>
          <a:solidFill>
            <a:srgbClr val="F4B183"/>
          </a:solidFill>
          <a:ln w="22225">
            <a:solidFill>
              <a:srgbClr val="F4B183"/>
            </a:solidFill>
          </a:ln>
        </p:spPr>
        <p:txBody>
          <a:bodyPr wrap="square" lIns="45720" rIns="45720" anchor="ctr"/>
          <a:lstStyle/>
          <a:p>
            <a:pPr algn="ctr"/>
          </a:p>
        </p:txBody>
      </p:sp>
      <p:sp>
        <p:nvSpPr>
          <p:cNvPr id="44" name="点"/>
          <p:cNvSpPr/>
          <p:nvPr/>
        </p:nvSpPr>
        <p:spPr>
          <a:xfrm>
            <a:off x="9772192" y="3337560"/>
            <a:ext cx="237744" cy="237744"/>
          </a:xfrm>
          <a:prstGeom prst="ellipse">
            <a:avLst/>
          </a:prstGeom>
          <a:solidFill>
            <a:srgbClr val="F4B183"/>
          </a:solidFill>
          <a:ln w="22225">
            <a:solidFill>
              <a:srgbClr val="F4B183"/>
            </a:solidFill>
          </a:ln>
        </p:spPr>
        <p:txBody>
          <a:bodyPr wrap="square" lIns="45720" rIns="45720" anchor="ctr"/>
          <a:lstStyle/>
          <a:p>
            <a:pPr algn="ctr"/>
          </a:p>
        </p:txBody>
      </p:sp>
      <p:sp>
        <p:nvSpPr>
          <p:cNvPr id="45" name="点"/>
          <p:cNvSpPr/>
          <p:nvPr/>
        </p:nvSpPr>
        <p:spPr>
          <a:xfrm>
            <a:off x="10686592" y="3337560"/>
            <a:ext cx="237744" cy="237744"/>
          </a:xfrm>
          <a:prstGeom prst="ellipse">
            <a:avLst/>
          </a:prstGeom>
          <a:solidFill>
            <a:srgbClr val="F4B183"/>
          </a:solidFill>
          <a:ln w="22225">
            <a:solidFill>
              <a:srgbClr val="F4B183"/>
            </a:solidFill>
          </a:ln>
        </p:spPr>
        <p:txBody>
          <a:bodyPr wrap="square" lIns="45720" rIns="45720" anchor="ctr"/>
          <a:lstStyle/>
          <a:p>
            <a:pPr algn="ctr"/>
          </a:p>
        </p:txBody>
      </p:sp>
      <p:sp>
        <p:nvSpPr>
          <p:cNvPr id="46" name="对等式说明"/>
          <p:cNvSpPr/>
          <p:nvPr/>
        </p:nvSpPr>
        <p:spPr>
          <a:xfrm>
            <a:off x="9136684" y="3730752"/>
            <a:ext cx="2423160" cy="1051560"/>
          </a:xfrm>
          <a:prstGeom prst="rect">
            <a:avLst/>
          </a:prstGeom>
          <a:noFill/>
          <a:ln w="22225">
            <a:noFill/>
          </a:ln>
        </p:spPr>
        <p:txBody>
          <a:bodyPr wrap="square" lIns="45720" rIns="45720" anchor="t"/>
          <a:lstStyle/>
          <a:p>
            <a:pPr algn="ctr"/>
            <a:r>
              <a:rPr lang="zh-CN" altLang="en-US" dirty="0" sz="1500" b="1">
                <a:solidFill>
                  <a:srgbClr val="C00000"/>
                </a:solidFill>
              </a:rPr>
              <a:t>谁需要谁就请求谁</a:t>
            </a:r>
          </a:p>
          <a:p>
            <a:pPr algn="ctr">
              <a:spcBef>
                <a:spcPts val="400"/>
              </a:spcBef>
            </a:pPr>
            <a:r>
              <a:rPr lang="zh-CN" altLang="en-US" dirty="0" sz="1400">
                <a:solidFill>
                  <a:srgbClr val="000000"/>
                </a:solidFill>
              </a:rPr>
              <a:t>最灵活；也最容易陷入混乱</a:t>
            </a:r>
          </a:p>
        </p:txBody>
      </p:sp>
      <p:sp>
        <p:nvSpPr>
          <p:cNvPr id="47" name="结语"/>
          <p:cNvSpPr/>
          <p:nvPr/>
        </p:nvSpPr>
        <p:spPr>
          <a:xfrm>
            <a:off x="640080" y="5074920"/>
            <a:ext cx="10972800" cy="914400"/>
          </a:xfrm>
          <a:prstGeom prst="rect">
            <a:avLst/>
          </a:prstGeom>
          <a:noFill/>
          <a:ln w="22225">
            <a:noFill/>
          </a:ln>
        </p:spPr>
        <p:txBody>
          <a:bodyPr wrap="square" lIns="45720" rIns="45720" anchor="t"/>
          <a:lstStyle/>
          <a:p>
            <a:pPr/>
            <a:r>
              <a:rPr lang="zh-CN" altLang="en-US" dirty="0" sz="1700" b="1">
                <a:solidFill>
                  <a:srgbClr val="C00000"/>
                </a:solidFill>
              </a:rPr>
              <a:t>实践中混合使用：</a:t>
            </a:r>
            <a:r>
              <a:rPr lang="zh-CN" altLang="en-US" dirty="0" sz="1700">
                <a:solidFill>
                  <a:srgbClr val="000000"/>
                </a:solidFill>
              </a:rPr>
              <a:t>核心流程用链式或层级保稳定，特殊环节用广播或对等式加速</a:t>
            </a:r>
          </a:p>
          <a:p>
            <a:pPr>
              <a:spcBef>
                <a:spcPts val="500"/>
              </a:spcBef>
            </a:pPr>
            <a:r>
              <a:rPr lang="zh-CN" altLang="en-US" dirty="0" sz="1700" b="1">
                <a:solidFill>
                  <a:srgbClr val="C00000"/>
                </a:solidFill>
              </a:rPr>
              <a:t>分歧升级路径：</a:t>
            </a:r>
            <a:r>
              <a:rPr lang="zh-CN" altLang="en-US" dirty="0" sz="1700">
                <a:solidFill>
                  <a:srgbClr val="000000"/>
                </a:solidFill>
              </a:rPr>
              <a:t>轻量分歧局部复核，中等分歧交仲裁，涉及权限、资金、发布直接交人</a:t>
            </a:r>
          </a:p>
        </p:txBody>
      </p:sp>
    </p:spTree>
    <p:extLst>
      <p:ext uri="{BB962C8B-B14F-4D97-AF65-F5344CB8AC3E}">
        <p14:creationId xmlns:p14="http://schemas.microsoft.com/office/powerpoint/2010/main" val="2897722204"/>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大模型与智能体：从“答得对”到“做成事”</a:t>
            </a:r>
          </a:p>
        </p:txBody>
      </p:sp>
      <p:graphicFrame>
        <p:nvGraphicFramePr>
          <p:cNvPr id="3" name="对比表"/>
          <p:cNvGraphicFramePr>
            <a:graphicFrameLocks noGrp="1"/>
          </p:cNvGraphicFramePr>
          <p:nvPr/>
        </p:nvGraphicFramePr>
        <p:xfrm>
          <a:off x="502920" y="1234440"/>
          <a:ext cx="11155680" cy="4279392"/>
        </p:xfrm>
        <a:graphic>
          <a:graphicData uri="http://schemas.openxmlformats.org/drawingml/2006/table">
            <a:tbl>
              <a:tblPr firstRow="1" bandRow="1"/>
              <a:tblGrid>
                <a:gridCol w="1920240"/>
                <a:gridCol w="3200400"/>
                <a:gridCol w="6035040"/>
              </a:tblGrid>
              <a:tr h="713232">
                <a:tc>
                  <a:txBody>
                    <a:bodyPr/>
                    <a:lstStyle/>
                    <a:p>
                      <a:r>
                        <a:rPr lang="zh-CN" altLang="en-US" dirty="0" sz="2000" b="1">
                          <a:solidFill>
                            <a:srgbClr val="FFFFFF"/>
                          </a:solidFill>
                        </a:rPr>
                        <a:t>维度</a:t>
                      </a:r>
                    </a:p>
                  </a:txBody>
                  <a:tcPr anchor="ctr" marL="109728" marR="109728">
                    <a:lnL w="9525">
                      <a:noFill/>
                    </a:lnL>
                    <a:lnR w="9525">
                      <a:noFill/>
                    </a:lnR>
                    <a:lnT w="9525">
                      <a:solidFill>
                        <a:srgbClr val="BFBFBF"/>
                      </a:solidFill>
                    </a:lnT>
                    <a:lnB w="9525">
                      <a:solidFill>
                        <a:srgbClr val="BFBFBF"/>
                      </a:solidFill>
                    </a:lnB>
                    <a:solidFill>
                      <a:srgbClr val="E46C0A"/>
                    </a:solidFill>
                  </a:tcPr>
                </a:tc>
                <a:tc>
                  <a:txBody>
                    <a:bodyPr/>
                    <a:lstStyle/>
                    <a:p>
                      <a:r>
                        <a:rPr lang="zh-CN" altLang="en-US" dirty="0" sz="2000" b="1">
                          <a:solidFill>
                            <a:srgbClr val="FFFFFF"/>
                          </a:solidFill>
                        </a:rPr>
                        <a:t>对话式大模型</a:t>
                      </a:r>
                    </a:p>
                  </a:txBody>
                  <a:tcPr anchor="ctr" marL="109728" marR="109728">
                    <a:lnL w="9525">
                      <a:noFill/>
                    </a:lnL>
                    <a:lnR w="9525">
                      <a:noFill/>
                    </a:lnR>
                    <a:lnT w="9525">
                      <a:solidFill>
                        <a:srgbClr val="BFBFBF"/>
                      </a:solidFill>
                    </a:lnT>
                    <a:lnB w="9525">
                      <a:solidFill>
                        <a:srgbClr val="BFBFBF"/>
                      </a:solidFill>
                    </a:lnB>
                    <a:solidFill>
                      <a:srgbClr val="E46C0A"/>
                    </a:solidFill>
                  </a:tcPr>
                </a:tc>
                <a:tc>
                  <a:txBody>
                    <a:bodyPr/>
                    <a:lstStyle/>
                    <a:p>
                      <a:r>
                        <a:rPr lang="zh-CN" altLang="en-US" dirty="0" sz="2000" b="1">
                          <a:solidFill>
                            <a:srgbClr val="FFFFFF"/>
                          </a:solidFill>
                        </a:rPr>
                        <a:t>智能体</a:t>
                      </a:r>
                    </a:p>
                  </a:txBody>
                  <a:tcPr anchor="ctr" marL="109728" marR="109728">
                    <a:lnL w="9525">
                      <a:noFill/>
                    </a:lnL>
                    <a:lnR w="9525">
                      <a:noFill/>
                    </a:lnR>
                    <a:lnT w="9525">
                      <a:solidFill>
                        <a:srgbClr val="BFBFBF"/>
                      </a:solidFill>
                    </a:lnT>
                    <a:lnB w="9525">
                      <a:solidFill>
                        <a:srgbClr val="BFBFBF"/>
                      </a:solidFill>
                    </a:lnB>
                    <a:solidFill>
                      <a:srgbClr val="E46C0A"/>
                    </a:solidFill>
                  </a:tcPr>
                </a:tc>
              </a:tr>
              <a:tr h="713232">
                <a:tc>
                  <a:txBody>
                    <a:bodyPr/>
                    <a:lstStyle/>
                    <a:p>
                      <a:r>
                        <a:rPr lang="zh-CN" altLang="en-US" dirty="0" sz="2000" b="1">
                          <a:solidFill>
                            <a:srgbClr val="C00000"/>
                          </a:solidFill>
                        </a:rPr>
                        <a:t>交互方式</a:t>
                      </a:r>
                    </a:p>
                  </a:txBody>
                  <a:tcPr anchor="ctr" marL="109728" marR="109728">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800">
                          <a:solidFill>
                            <a:srgbClr val="000000"/>
                          </a:solidFill>
                        </a:rPr>
                        <a:t>多为一次性生成一个回复</a:t>
                      </a:r>
                    </a:p>
                  </a:txBody>
                  <a:tcPr anchor="ctr" marL="109728" marR="109728">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800">
                          <a:solidFill>
                            <a:srgbClr val="000000"/>
                          </a:solidFill>
                        </a:rPr>
                        <a:t>与外部世界反复交互：观察、行动、再观察</a:t>
                      </a:r>
                    </a:p>
                  </a:txBody>
                  <a:tcPr anchor="ctr" marL="109728" marR="109728">
                    <a:lnL w="9525">
                      <a:noFill/>
                    </a:lnL>
                    <a:lnR w="9525">
                      <a:noFill/>
                    </a:lnR>
                    <a:lnT w="9525">
                      <a:solidFill>
                        <a:srgbClr val="BFBFBF"/>
                      </a:solidFill>
                    </a:lnT>
                    <a:lnB w="9525">
                      <a:solidFill>
                        <a:srgbClr val="BFBFBF"/>
                      </a:solidFill>
                    </a:lnB>
                    <a:solidFill>
                      <a:srgbClr val="FFFFFF"/>
                    </a:solidFill>
                  </a:tcPr>
                </a:tc>
              </a:tr>
              <a:tr h="713232">
                <a:tc>
                  <a:txBody>
                    <a:bodyPr/>
                    <a:lstStyle/>
                    <a:p>
                      <a:r>
                        <a:rPr lang="zh-CN" altLang="en-US" dirty="0" sz="2000" b="1">
                          <a:solidFill>
                            <a:srgbClr val="C00000"/>
                          </a:solidFill>
                        </a:rPr>
                        <a:t>正确性取决于</a:t>
                      </a:r>
                    </a:p>
                  </a:txBody>
                  <a:tcPr anchor="ctr" marL="109728" marR="109728">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800">
                          <a:solidFill>
                            <a:srgbClr val="000000"/>
                          </a:solidFill>
                        </a:rPr>
                        <a:t>这句话说得对不对</a:t>
                      </a:r>
                    </a:p>
                  </a:txBody>
                  <a:tcPr anchor="ctr" marL="109728" marR="109728">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800">
                          <a:solidFill>
                            <a:srgbClr val="000000"/>
                          </a:solidFill>
                        </a:rPr>
                        <a:t>上一步是否把状态推向目标；当前观察能否支撑下一步</a:t>
                      </a:r>
                    </a:p>
                  </a:txBody>
                  <a:tcPr anchor="ctr" marL="109728" marR="109728">
                    <a:lnL w="9525">
                      <a:noFill/>
                    </a:lnL>
                    <a:lnR w="9525">
                      <a:noFill/>
                    </a:lnR>
                    <a:lnT w="9525">
                      <a:solidFill>
                        <a:srgbClr val="BFBFBF"/>
                      </a:solidFill>
                    </a:lnT>
                    <a:lnB w="9525">
                      <a:solidFill>
                        <a:srgbClr val="BFBFBF"/>
                      </a:solidFill>
                    </a:lnB>
                    <a:solidFill>
                      <a:srgbClr val="FBEFE6"/>
                    </a:solidFill>
                  </a:tcPr>
                </a:tc>
              </a:tr>
              <a:tr h="713232">
                <a:tc>
                  <a:txBody>
                    <a:bodyPr/>
                    <a:lstStyle/>
                    <a:p>
                      <a:r>
                        <a:rPr lang="zh-CN" altLang="en-US" dirty="0" sz="2000" b="1">
                          <a:solidFill>
                            <a:srgbClr val="C00000"/>
                          </a:solidFill>
                        </a:rPr>
                        <a:t>评价重心</a:t>
                      </a:r>
                    </a:p>
                  </a:txBody>
                  <a:tcPr anchor="ctr" marL="109728" marR="109728">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800">
                          <a:solidFill>
                            <a:srgbClr val="000000"/>
                          </a:solidFill>
                        </a:rPr>
                        <a:t>回答得像不像</a:t>
                      </a:r>
                    </a:p>
                  </a:txBody>
                  <a:tcPr anchor="ctr" marL="109728" marR="109728">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800">
                          <a:solidFill>
                            <a:srgbClr val="000000"/>
                          </a:solidFill>
                        </a:rPr>
                        <a:t>任务到底算不算完成</a:t>
                      </a:r>
                    </a:p>
                  </a:txBody>
                  <a:tcPr anchor="ctr" marL="109728" marR="109728">
                    <a:lnL w="9525">
                      <a:noFill/>
                    </a:lnL>
                    <a:lnR w="9525">
                      <a:noFill/>
                    </a:lnR>
                    <a:lnT w="9525">
                      <a:solidFill>
                        <a:srgbClr val="BFBFBF"/>
                      </a:solidFill>
                    </a:lnT>
                    <a:lnB w="9525">
                      <a:solidFill>
                        <a:srgbClr val="BFBFBF"/>
                      </a:solidFill>
                    </a:lnB>
                    <a:solidFill>
                      <a:srgbClr val="FFFFFF"/>
                    </a:solidFill>
                  </a:tcPr>
                </a:tc>
              </a:tr>
              <a:tr h="713232">
                <a:tc>
                  <a:txBody>
                    <a:bodyPr/>
                    <a:lstStyle/>
                    <a:p>
                      <a:r>
                        <a:rPr lang="zh-CN" altLang="en-US" dirty="0" sz="2000" b="1">
                          <a:solidFill>
                            <a:srgbClr val="C00000"/>
                          </a:solidFill>
                        </a:rPr>
                        <a:t>错误形态</a:t>
                      </a:r>
                    </a:p>
                  </a:txBody>
                  <a:tcPr anchor="ctr" marL="109728" marR="109728">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800">
                          <a:solidFill>
                            <a:srgbClr val="000000"/>
                          </a:solidFill>
                        </a:rPr>
                        <a:t>一句话答错</a:t>
                      </a:r>
                    </a:p>
                  </a:txBody>
                  <a:tcPr anchor="ctr" marL="109728" marR="109728">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800">
                          <a:solidFill>
                            <a:srgbClr val="000000"/>
                          </a:solidFill>
                        </a:rPr>
                        <a:t>误读页面、错误点击、多余调用，在后续回合被放大</a:t>
                      </a:r>
                    </a:p>
                  </a:txBody>
                  <a:tcPr anchor="ctr" marL="109728" marR="109728">
                    <a:lnL w="9525">
                      <a:noFill/>
                    </a:lnL>
                    <a:lnR w="9525">
                      <a:noFill/>
                    </a:lnR>
                    <a:lnT w="9525">
                      <a:solidFill>
                        <a:srgbClr val="BFBFBF"/>
                      </a:solidFill>
                    </a:lnT>
                    <a:lnB w="9525">
                      <a:solidFill>
                        <a:srgbClr val="BFBFBF"/>
                      </a:solidFill>
                    </a:lnB>
                    <a:solidFill>
                      <a:srgbClr val="FBEFE6"/>
                    </a:solidFill>
                  </a:tcPr>
                </a:tc>
              </a:tr>
              <a:tr h="713232">
                <a:tc>
                  <a:txBody>
                    <a:bodyPr/>
                    <a:lstStyle/>
                    <a:p>
                      <a:r>
                        <a:rPr lang="zh-CN" altLang="en-US" dirty="0" sz="2000" b="1">
                          <a:solidFill>
                            <a:srgbClr val="C00000"/>
                          </a:solidFill>
                        </a:rPr>
                        <a:t>能力关键</a:t>
                      </a:r>
                    </a:p>
                  </a:txBody>
                  <a:tcPr anchor="ctr" marL="109728" marR="109728">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800">
                          <a:solidFill>
                            <a:srgbClr val="000000"/>
                          </a:solidFill>
                        </a:rPr>
                        <a:t>推理强不强</a:t>
                      </a:r>
                    </a:p>
                  </a:txBody>
                  <a:tcPr anchor="ctr" marL="109728" marR="109728">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800">
                          <a:solidFill>
                            <a:srgbClr val="000000"/>
                          </a:solidFill>
                        </a:rPr>
                        <a:t>闭环是否稳定：观察粒度、动作接口、反馈可验证</a:t>
                      </a:r>
                    </a:p>
                  </a:txBody>
                  <a:tcPr anchor="ctr" marL="109728" marR="109728">
                    <a:lnL w="9525">
                      <a:noFill/>
                    </a:lnL>
                    <a:lnR w="9525">
                      <a:noFill/>
                    </a:lnR>
                    <a:lnT w="9525">
                      <a:solidFill>
                        <a:srgbClr val="BFBFBF"/>
                      </a:solidFill>
                    </a:lnT>
                    <a:lnB w="9525">
                      <a:solidFill>
                        <a:srgbClr val="BFBFBF"/>
                      </a:solidFill>
                    </a:lnB>
                    <a:solidFill>
                      <a:srgbClr val="FFFFFF"/>
                    </a:solidFill>
                  </a:tcPr>
                </a:tc>
              </a:tr>
            </a:tbl>
          </a:graphicData>
        </a:graphic>
      </p:graphicFrame>
    </p:spTree>
    <p:extLst>
      <p:ext uri="{BB962C8B-B14F-4D97-AF65-F5344CB8AC3E}">
        <p14:creationId xmlns:p14="http://schemas.microsoft.com/office/powerpoint/2010/main" val="408038265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353104" y="4038904"/>
            <a:ext cx="5486400" cy="369417"/>
          </a:xfrm>
        </p:spPr>
        <p:txBody>
          <a:bodyPr wrap="none">
            <a:spAutoFit/>
          </a:bodyPr>
          <a:lstStyle/>
          <a:p>
            <a:pPr algn="ctr"/>
            <a:r>
              <a:rPr lang="zh-CN" altLang="en-US" dirty="0"/>
              <a:t>https://deeplearning.bnuai.com</a:t>
            </a:r>
          </a:p>
        </p:txBody>
      </p:sp>
      <p:sp>
        <p:nvSpPr>
          <p:cNvPr id="3" name="标题 2">
            <a:extLst>
              <a:ext uri="{FF2B5EF4-FFF2-40B4-BE49-F238E27FC236}">
                <a16:creationId xmlns:a16="http://schemas.microsoft.com/office/drawing/2014/main" id="{0CFEEC2E-C4FC-4EF4-8223-87A1E0F1314A}"/>
              </a:ext>
            </a:extLst>
          </p:cNvPr>
          <p:cNvSpPr>
            <a:spLocks noGrp="1"/>
          </p:cNvSpPr>
          <p:nvPr>
            <p:ph type="title"/>
          </p:nvPr>
        </p:nvSpPr>
        <p:spPr/>
        <p:txBody>
          <a:bodyPr/>
          <a:lstStyle/>
          <a:p>
            <a:endParaRPr lang="zh-CN" altLang="en-US"/>
          </a:p>
        </p:txBody>
      </p:sp>
      <p:sp>
        <p:nvSpPr>
          <p:cNvPr id="4" name="矩形 3">
            <a:extLst>
              <a:ext uri="{FF2B5EF4-FFF2-40B4-BE49-F238E27FC236}">
                <a16:creationId xmlns:a16="http://schemas.microsoft.com/office/drawing/2014/main" id="{C4558CD3-BDC5-4A07-A40E-46D959B4E5B5}"/>
              </a:ext>
            </a:extLst>
          </p:cNvPr>
          <p:cNvSpPr/>
          <p:nvPr/>
        </p:nvSpPr>
        <p:spPr>
          <a:xfrm>
            <a:off x="5402585" y="3352800"/>
            <a:ext cx="1261884" cy="523220"/>
          </a:xfrm>
          <a:prstGeom prst="rect">
            <a:avLst/>
          </a:prstGeom>
        </p:spPr>
        <p:txBody>
          <a:bodyPr wrap="none">
            <a:spAutoFit/>
          </a:bodyPr>
          <a:lstStyle/>
          <a:p>
            <a:r>
              <a:rPr lang="zh-CN" altLang="en-US" sz="2800" dirty="0"/>
              <a:t>谢谢！</a:t>
            </a:r>
          </a:p>
        </p:txBody>
      </p:sp>
    </p:spTree>
    <p:extLst>
      <p:ext uri="{BB962C8B-B14F-4D97-AF65-F5344CB8AC3E}">
        <p14:creationId xmlns:p14="http://schemas.microsoft.com/office/powerpoint/2010/main" val="178499742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安全接口：从“可用”到“可信”</a:t>
            </a:r>
          </a:p>
        </p:txBody>
      </p:sp>
      <p:sp>
        <p:nvSpPr>
          <p:cNvPr id="3" name="内容占位符 2"/>
          <p:cNvSpPr>
            <a:spLocks noGrp="1"/>
          </p:cNvSpPr>
          <p:nvPr>
            <p:ph idx="1"/>
          </p:nvPr>
        </p:nvSpPr>
        <p:spPr/>
        <p:txBody>
          <a:bodyPr/>
          <a:lstStyle/>
          <a:p>
            <a:pPr/>
            <a:r>
              <a:rPr lang="zh-CN" altLang="en-US" dirty="0"/>
              <a:t>隔离：先把智能体关进沙箱</a:t>
            </a:r>
          </a:p>
          <a:p>
            <a:pPr lvl="1">
              <a:spcBef>
                <a:spcPts val="1800"/>
              </a:spcBef>
            </a:pPr>
            <a:r>
              <a:rPr lang="zh-CN" altLang="en-US" dirty="0"/>
              <a:t>分层防御：日常调用走进程级，代码与文件走容器级，敏感访问再叠加虚拟机级</a:t>
            </a:r>
          </a:p>
          <a:p>
            <a:pPr lvl="1">
              <a:spcBef>
                <a:spcPts val="1800"/>
              </a:spcBef>
            </a:pPr>
            <a:r>
              <a:rPr lang="zh-CN" altLang="en-US" dirty="0"/>
              <a:t>沙箱也可能被逃逸；沙箱、最小授权、观测接口三者缺一不可</a:t>
            </a:r>
          </a:p>
          <a:p>
            <a:pPr/>
          </a:p>
          <a:p>
            <a:pPr/>
            <a:r>
              <a:rPr lang="zh-CN" altLang="en-US" dirty="0"/>
              <a:t>副作用与授权：让系统在不确定时容易停下</a:t>
            </a:r>
          </a:p>
          <a:p>
            <a:pPr lvl="1">
              <a:spcBef>
                <a:spcPts val="1800"/>
              </a:spcBef>
            </a:pPr>
            <a:r>
              <a:rPr lang="zh-CN" altLang="en-US" dirty="0"/>
              <a:t>区分“预览—执行—确认—提交”；写操作带请求标识，保证重试幂等</a:t>
            </a:r>
          </a:p>
          <a:p>
            <a:pPr lvl="1">
              <a:spcBef>
                <a:spcPts val="1800"/>
              </a:spcBef>
            </a:pPr>
            <a:r>
              <a:rPr lang="zh-CN" altLang="en-US" dirty="0"/>
              <a:t>读后写、写前验证、写后检查，确认副作用真的发生且没有越界</a:t>
            </a:r>
          </a:p>
          <a:p>
            <a:pPr lvl="1">
              <a:spcBef>
                <a:spcPts val="1800"/>
              </a:spcBef>
            </a:pPr>
            <a:r>
              <a:rPr lang="zh-CN" altLang="en-US" dirty="0"/>
              <a:t>最小授权、临时凭证、执行会话：先只读窄范围，关键动作前再申请短时权限</a:t>
            </a:r>
          </a:p>
          <a:p>
            <a:pPr/>
          </a:p>
          <a:p>
            <a:pPr/>
            <a:r>
              <a:rPr lang="zh-CN" altLang="en-US" dirty="0"/>
              <a:t>涉及真实资产（如支付）：意图、约束、确认和结果都要做成可验证的对象</a:t>
            </a:r>
          </a:p>
        </p:txBody>
      </p:sp>
    </p:spTree>
    <p:extLst>
      <p:ext uri="{BB962C8B-B14F-4D97-AF65-F5344CB8AC3E}">
        <p14:creationId xmlns:p14="http://schemas.microsoft.com/office/powerpoint/2010/main" val="12664479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权限与副作用分级：动作越难撤回，门槛越高</a:t>
            </a:r>
          </a:p>
        </p:txBody>
      </p:sp>
      <p:graphicFrame>
        <p:nvGraphicFramePr>
          <p:cNvPr id="3" name="表格"/>
          <p:cNvGraphicFramePr>
            <a:graphicFrameLocks noGrp="1"/>
          </p:cNvGraphicFramePr>
          <p:nvPr/>
        </p:nvGraphicFramePr>
        <p:xfrm>
          <a:off x="502920" y="1234440"/>
          <a:ext cx="11155680" cy="4343400"/>
        </p:xfrm>
        <a:graphic>
          <a:graphicData uri="http://schemas.openxmlformats.org/drawingml/2006/table">
            <a:tbl>
              <a:tblPr firstRow="1" bandRow="1"/>
              <a:tblGrid>
                <a:gridCol w="2194560"/>
                <a:gridCol w="4023360"/>
                <a:gridCol w="4937760"/>
              </a:tblGrid>
              <a:tr h="868680">
                <a:tc>
                  <a:txBody>
                    <a:bodyPr/>
                    <a:lstStyle/>
                    <a:p>
                      <a:r>
                        <a:rPr lang="zh-CN" altLang="en-US" dirty="0" sz="2000" b="1">
                          <a:solidFill>
                            <a:srgbClr val="FFFFFF"/>
                          </a:solidFill>
                        </a:rPr>
                        <a:t>动作等级</a:t>
                      </a:r>
                    </a:p>
                  </a:txBody>
                  <a:tcPr anchor="ctr" marL="73152" marR="73152" marT="27432" marB="27432">
                    <a:lnL w="9525">
                      <a:noFill/>
                    </a:lnL>
                    <a:lnR w="9525">
                      <a:noFill/>
                    </a:lnR>
                    <a:lnT w="9525">
                      <a:solidFill>
                        <a:srgbClr val="BFBFBF"/>
                      </a:solidFill>
                    </a:lnT>
                    <a:lnB w="9525">
                      <a:solidFill>
                        <a:srgbClr val="BFBFBF"/>
                      </a:solidFill>
                    </a:lnB>
                    <a:solidFill>
                      <a:srgbClr val="E46C0A"/>
                    </a:solidFill>
                  </a:tcPr>
                </a:tc>
                <a:tc>
                  <a:txBody>
                    <a:bodyPr/>
                    <a:lstStyle/>
                    <a:p>
                      <a:r>
                        <a:rPr lang="zh-CN" altLang="en-US" dirty="0" sz="2000" b="1">
                          <a:solidFill>
                            <a:srgbClr val="FFFFFF"/>
                          </a:solidFill>
                        </a:rPr>
                        <a:t>典型动作</a:t>
                      </a:r>
                    </a:p>
                  </a:txBody>
                  <a:tcPr anchor="ctr" marL="73152" marR="73152" marT="27432" marB="27432">
                    <a:lnL w="9525">
                      <a:noFill/>
                    </a:lnL>
                    <a:lnR w="9525">
                      <a:noFill/>
                    </a:lnR>
                    <a:lnT w="9525">
                      <a:solidFill>
                        <a:srgbClr val="BFBFBF"/>
                      </a:solidFill>
                    </a:lnT>
                    <a:lnB w="9525">
                      <a:solidFill>
                        <a:srgbClr val="BFBFBF"/>
                      </a:solidFill>
                    </a:lnB>
                    <a:solidFill>
                      <a:srgbClr val="E46C0A"/>
                    </a:solidFill>
                  </a:tcPr>
                </a:tc>
                <a:tc>
                  <a:txBody>
                    <a:bodyPr/>
                    <a:lstStyle/>
                    <a:p>
                      <a:r>
                        <a:rPr lang="zh-CN" altLang="en-US" dirty="0" sz="2000" b="1">
                          <a:solidFill>
                            <a:srgbClr val="FFFFFF"/>
                          </a:solidFill>
                        </a:rPr>
                        <a:t>接口与授权要求</a:t>
                      </a:r>
                    </a:p>
                  </a:txBody>
                  <a:tcPr anchor="ctr" marL="73152" marR="73152" marT="27432" marB="27432">
                    <a:lnL w="9525">
                      <a:noFill/>
                    </a:lnL>
                    <a:lnR w="9525">
                      <a:noFill/>
                    </a:lnR>
                    <a:lnT w="9525">
                      <a:solidFill>
                        <a:srgbClr val="BFBFBF"/>
                      </a:solidFill>
                    </a:lnT>
                    <a:lnB w="9525">
                      <a:solidFill>
                        <a:srgbClr val="BFBFBF"/>
                      </a:solidFill>
                    </a:lnB>
                    <a:solidFill>
                      <a:srgbClr val="E46C0A"/>
                    </a:solidFill>
                  </a:tcPr>
                </a:tc>
              </a:tr>
              <a:tr h="868680">
                <a:tc>
                  <a:txBody>
                    <a:bodyPr/>
                    <a:lstStyle/>
                    <a:p>
                      <a:r>
                        <a:rPr lang="zh-CN" altLang="en-US" dirty="0" sz="1900" b="1">
                          <a:solidFill>
                            <a:srgbClr val="C00000"/>
                          </a:solidFill>
                        </a:rPr>
                        <a:t>只读 / 观测</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700">
                          <a:solidFill>
                            <a:srgbClr val="000000"/>
                          </a:solidFill>
                        </a:rPr>
                        <a:t>检索、读取状态、生成候选方案、请求澄清</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700">
                          <a:solidFill>
                            <a:srgbClr val="000000"/>
                          </a:solidFill>
                        </a:rPr>
                        <a:t>可直接执行；日常调用走进程级隔离</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r>
              <a:tr h="868680">
                <a:tc>
                  <a:txBody>
                    <a:bodyPr/>
                    <a:lstStyle/>
                    <a:p>
                      <a:r>
                        <a:rPr lang="zh-CN" altLang="en-US" dirty="0" sz="1900" b="1">
                          <a:solidFill>
                            <a:srgbClr val="C00000"/>
                          </a:solidFill>
                        </a:rPr>
                        <a:t>可回滚的写</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700">
                          <a:solidFill>
                            <a:srgbClr val="000000"/>
                          </a:solidFill>
                        </a:rPr>
                        <a:t>沙箱试跑、改草稿、可撤销的文件修改</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700">
                          <a:solidFill>
                            <a:srgbClr val="000000"/>
                          </a:solidFill>
                        </a:rPr>
                        <a:t>自动校验 + 请求标识保证幂等；容器级隔离</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r>
              <a:tr h="868680">
                <a:tc>
                  <a:txBody>
                    <a:bodyPr/>
                    <a:lstStyle/>
                    <a:p>
                      <a:r>
                        <a:rPr lang="zh-CN" altLang="en-US" dirty="0" sz="1900" b="1">
                          <a:solidFill>
                            <a:srgbClr val="C00000"/>
                          </a:solidFill>
                        </a:rPr>
                        <a:t>不可逆 / 高风险</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700">
                          <a:solidFill>
                            <a:srgbClr val="000000"/>
                          </a:solidFill>
                        </a:rPr>
                        <a:t>支付、删除、对外发布、发邮件、提交订单</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700">
                          <a:solidFill>
                            <a:srgbClr val="000000"/>
                          </a:solidFill>
                        </a:rPr>
                        <a:t>先返回草案或差异，人工显式确认；关键动作前申请短时权限</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r>
              <a:tr h="868680">
                <a:tc>
                  <a:txBody>
                    <a:bodyPr/>
                    <a:lstStyle/>
                    <a:p>
                      <a:r>
                        <a:rPr lang="zh-CN" altLang="en-US" dirty="0" sz="1900" b="1">
                          <a:solidFill>
                            <a:srgbClr val="C00000"/>
                          </a:solidFill>
                        </a:rPr>
                        <a:t>继续委托</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700">
                          <a:solidFill>
                            <a:srgbClr val="000000"/>
                          </a:solidFill>
                        </a:rPr>
                        <a:t>交给其他智能体或工具代办</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700">
                          <a:solidFill>
                            <a:srgbClr val="000000"/>
                          </a:solidFill>
                        </a:rPr>
                        <a:t>单独声明；授权可检查、可撤销、可降级</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r>
            </a:tbl>
          </a:graphicData>
        </a:graphic>
      </p:graphicFrame>
      <p:sp>
        <p:nvSpPr>
          <p:cNvPr id="4" name="来源"/>
          <p:cNvSpPr/>
          <p:nvPr/>
        </p:nvSpPr>
        <p:spPr>
          <a:xfrm>
            <a:off x="5486400" y="5715000"/>
            <a:ext cx="5852160" cy="292608"/>
          </a:xfrm>
          <a:prstGeom prst="rect">
            <a:avLst/>
          </a:prstGeom>
          <a:noFill/>
          <a:ln w="22225">
            <a:noFill/>
          </a:ln>
        </p:spPr>
        <p:txBody>
          <a:bodyPr wrap="square" lIns="45720" rIns="45720" anchor="ctr"/>
          <a:lstStyle/>
          <a:p>
            <a:pPr algn="r"/>
            <a:r>
              <a:rPr lang="zh-CN" altLang="en-US" dirty="0" sz="1100">
                <a:solidFill>
                  <a:srgbClr val="7F7F7F"/>
                </a:solidFill>
              </a:rPr>
              <a:t>内容来源：邱锡鹏《大模型与智能体》10.2.4、11.4（据正文整理）</a:t>
            </a:r>
          </a:p>
        </p:txBody>
      </p:sp>
    </p:spTree>
    <p:extLst>
      <p:ext uri="{BB962C8B-B14F-4D97-AF65-F5344CB8AC3E}">
        <p14:creationId xmlns:p14="http://schemas.microsoft.com/office/powerpoint/2010/main" val="408038265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记忆系统：上下文不是记忆</a:t>
            </a:r>
          </a:p>
        </p:txBody>
      </p:sp>
      <p:sp>
        <p:nvSpPr>
          <p:cNvPr id="3" name="导语"/>
          <p:cNvSpPr/>
          <p:nvPr/>
        </p:nvSpPr>
        <p:spPr>
          <a:xfrm>
            <a:off x="640080" y="1051560"/>
            <a:ext cx="10972800" cy="457200"/>
          </a:xfrm>
          <a:prstGeom prst="rect">
            <a:avLst/>
          </a:prstGeom>
          <a:noFill/>
          <a:ln w="22225">
            <a:noFill/>
          </a:ln>
        </p:spPr>
        <p:txBody>
          <a:bodyPr wrap="square" lIns="45720" rIns="45720" anchor="t"/>
          <a:lstStyle/>
          <a:p>
            <a:pPr/>
            <a:r>
              <a:rPr lang="zh-CN" altLang="en-US" dirty="0" sz="1800" b="1">
                <a:solidFill>
                  <a:srgbClr val="C00000"/>
                </a:solidFill>
              </a:rPr>
              <a:t>“看得到”不等于“记得住”，更不等于“用得对”：</a:t>
            </a:r>
            <a:r>
              <a:rPr lang="zh-CN" altLang="en-US" dirty="0" sz="1800">
                <a:solidFill>
                  <a:srgbClr val="000000"/>
                </a:solidFill>
              </a:rPr>
              <a:t>记忆是围绕任务组织的可维护状态</a:t>
            </a:r>
          </a:p>
        </p:txBody>
      </p:sp>
      <p:sp>
        <p:nvSpPr>
          <p:cNvPr id="4" name="根"/>
          <p:cNvSpPr/>
          <p:nvPr/>
        </p:nvSpPr>
        <p:spPr>
          <a:xfrm>
            <a:off x="4633264" y="1691640"/>
            <a:ext cx="2926080" cy="548640"/>
          </a:xfrm>
          <a:prstGeom prst="roundRect">
            <a:avLst/>
          </a:prstGeom>
          <a:solidFill>
            <a:srgbClr val="E46C0A"/>
          </a:solidFill>
          <a:ln w="22225">
            <a:solidFill>
              <a:srgbClr val="E46C0A"/>
            </a:solidFill>
          </a:ln>
        </p:spPr>
        <p:txBody>
          <a:bodyPr wrap="square" lIns="45720" rIns="45720" anchor="ctr"/>
          <a:lstStyle/>
          <a:p>
            <a:pPr algn="ctr"/>
            <a:r>
              <a:rPr lang="zh-CN" altLang="en-US" dirty="0" sz="2000" b="1">
                <a:solidFill>
                  <a:srgbClr val="FFFFFF"/>
                </a:solidFill>
              </a:rPr>
              <a:t>智能体的记忆</a:t>
            </a:r>
          </a:p>
        </p:txBody>
      </p:sp>
      <p:cxnSp>
        <p:nvCxnSpPr>
          <p:cNvPr id="5" name="连线5"/>
          <p:cNvCxnSpPr/>
          <p:nvPr/>
        </p:nvCxnSpPr>
        <p:spPr>
          <a:xfrm>
            <a:off x="6096304" y="2240280"/>
            <a:ext cx="0" cy="182879"/>
          </a:xfrm>
          <a:prstGeom prst="line">
            <a:avLst/>
          </a:prstGeom>
          <a:ln w="28575">
            <a:solidFill>
              <a:srgbClr val="7F7F7F"/>
            </a:solidFill>
          </a:ln>
        </p:spPr>
      </p:cxnSp>
      <p:cxnSp>
        <p:nvCxnSpPr>
          <p:cNvPr id="6" name="连线6"/>
          <p:cNvCxnSpPr/>
          <p:nvPr/>
        </p:nvCxnSpPr>
        <p:spPr>
          <a:xfrm>
            <a:off x="3291840" y="2423160"/>
            <a:ext cx="5669280" cy="0"/>
          </a:xfrm>
          <a:prstGeom prst="line">
            <a:avLst/>
          </a:prstGeom>
          <a:ln w="28575">
            <a:solidFill>
              <a:srgbClr val="7F7F7F"/>
            </a:solidFill>
          </a:ln>
        </p:spPr>
      </p:cxnSp>
      <p:cxnSp>
        <p:nvCxnSpPr>
          <p:cNvPr id="7" name="连线7"/>
          <p:cNvCxnSpPr/>
          <p:nvPr/>
        </p:nvCxnSpPr>
        <p:spPr>
          <a:xfrm>
            <a:off x="3291840" y="2423160"/>
            <a:ext cx="0" cy="182880"/>
          </a:xfrm>
          <a:prstGeom prst="line">
            <a:avLst/>
          </a:prstGeom>
          <a:ln w="28575">
            <a:solidFill>
              <a:srgbClr val="7F7F7F"/>
            </a:solidFill>
            <a:tailEnd type="triangle"/>
          </a:ln>
        </p:spPr>
      </p:cxnSp>
      <p:cxnSp>
        <p:nvCxnSpPr>
          <p:cNvPr id="8" name="连线8"/>
          <p:cNvCxnSpPr/>
          <p:nvPr/>
        </p:nvCxnSpPr>
        <p:spPr>
          <a:xfrm>
            <a:off x="8961120" y="2423160"/>
            <a:ext cx="0" cy="182880"/>
          </a:xfrm>
          <a:prstGeom prst="line">
            <a:avLst/>
          </a:prstGeom>
          <a:ln w="28575">
            <a:solidFill>
              <a:srgbClr val="7F7F7F"/>
            </a:solidFill>
            <a:tailEnd type="triangle"/>
          </a:ln>
        </p:spPr>
      </p:cxnSp>
      <p:sp>
        <p:nvSpPr>
          <p:cNvPr id="9" name="按层次"/>
          <p:cNvSpPr/>
          <p:nvPr/>
        </p:nvSpPr>
        <p:spPr>
          <a:xfrm>
            <a:off x="2103120" y="2633472"/>
            <a:ext cx="2377440" cy="502920"/>
          </a:xfrm>
          <a:prstGeom prst="roundRect">
            <a:avLst/>
          </a:prstGeom>
          <a:solidFill>
            <a:srgbClr val="FBEFE6"/>
          </a:solidFill>
          <a:ln w="22225">
            <a:solidFill>
              <a:srgbClr val="E46C0A"/>
            </a:solidFill>
          </a:ln>
        </p:spPr>
        <p:txBody>
          <a:bodyPr wrap="square" lIns="45720" rIns="45720" anchor="ctr"/>
          <a:lstStyle/>
          <a:p>
            <a:pPr algn="ctr"/>
            <a:r>
              <a:rPr lang="zh-CN" altLang="en-US" dirty="0" sz="1800" b="1">
                <a:solidFill>
                  <a:srgbClr val="000000"/>
                </a:solidFill>
              </a:rPr>
              <a:t>按层次</a:t>
            </a:r>
          </a:p>
        </p:txBody>
      </p:sp>
      <p:sp>
        <p:nvSpPr>
          <p:cNvPr id="10" name="按位置"/>
          <p:cNvSpPr/>
          <p:nvPr/>
        </p:nvSpPr>
        <p:spPr>
          <a:xfrm>
            <a:off x="7772400" y="2633472"/>
            <a:ext cx="2377440" cy="502920"/>
          </a:xfrm>
          <a:prstGeom prst="roundRect">
            <a:avLst/>
          </a:prstGeom>
          <a:solidFill>
            <a:srgbClr val="FBEFE6"/>
          </a:solidFill>
          <a:ln w="22225">
            <a:solidFill>
              <a:srgbClr val="E46C0A"/>
            </a:solidFill>
          </a:ln>
        </p:spPr>
        <p:txBody>
          <a:bodyPr wrap="square" lIns="45720" rIns="45720" anchor="ctr"/>
          <a:lstStyle/>
          <a:p>
            <a:pPr algn="ctr"/>
            <a:r>
              <a:rPr lang="zh-CN" altLang="en-US" dirty="0" sz="1800" b="1">
                <a:solidFill>
                  <a:srgbClr val="000000"/>
                </a:solidFill>
              </a:rPr>
              <a:t>按存放位置</a:t>
            </a:r>
          </a:p>
        </p:txBody>
      </p:sp>
      <p:cxnSp>
        <p:nvCxnSpPr>
          <p:cNvPr id="11" name="连线11"/>
          <p:cNvCxnSpPr/>
          <p:nvPr/>
        </p:nvCxnSpPr>
        <p:spPr>
          <a:xfrm>
            <a:off x="3291840" y="3136392"/>
            <a:ext cx="0" cy="173735"/>
          </a:xfrm>
          <a:prstGeom prst="line">
            <a:avLst/>
          </a:prstGeom>
          <a:ln w="28575">
            <a:solidFill>
              <a:srgbClr val="7F7F7F"/>
            </a:solidFill>
          </a:ln>
        </p:spPr>
      </p:cxnSp>
      <p:cxnSp>
        <p:nvCxnSpPr>
          <p:cNvPr id="12" name="连线12"/>
          <p:cNvCxnSpPr/>
          <p:nvPr/>
        </p:nvCxnSpPr>
        <p:spPr>
          <a:xfrm>
            <a:off x="1399032" y="3310128"/>
            <a:ext cx="3785615" cy="0"/>
          </a:xfrm>
          <a:prstGeom prst="line">
            <a:avLst/>
          </a:prstGeom>
          <a:ln w="28575">
            <a:solidFill>
              <a:srgbClr val="7F7F7F"/>
            </a:solidFill>
          </a:ln>
        </p:spPr>
      </p:cxnSp>
      <p:cxnSp>
        <p:nvCxnSpPr>
          <p:cNvPr id="13" name="连线13"/>
          <p:cNvCxnSpPr/>
          <p:nvPr/>
        </p:nvCxnSpPr>
        <p:spPr>
          <a:xfrm>
            <a:off x="1399032" y="3310128"/>
            <a:ext cx="0" cy="210311"/>
          </a:xfrm>
          <a:prstGeom prst="line">
            <a:avLst/>
          </a:prstGeom>
          <a:ln w="28575">
            <a:solidFill>
              <a:srgbClr val="7F7F7F"/>
            </a:solidFill>
            <a:tailEnd type="triangle"/>
          </a:ln>
        </p:spPr>
      </p:cxnSp>
      <p:cxnSp>
        <p:nvCxnSpPr>
          <p:cNvPr id="14" name="连线14"/>
          <p:cNvCxnSpPr/>
          <p:nvPr/>
        </p:nvCxnSpPr>
        <p:spPr>
          <a:xfrm>
            <a:off x="3291840" y="3310128"/>
            <a:ext cx="0" cy="210311"/>
          </a:xfrm>
          <a:prstGeom prst="line">
            <a:avLst/>
          </a:prstGeom>
          <a:ln w="28575">
            <a:solidFill>
              <a:srgbClr val="7F7F7F"/>
            </a:solidFill>
            <a:tailEnd type="triangle"/>
          </a:ln>
        </p:spPr>
      </p:cxnSp>
      <p:cxnSp>
        <p:nvCxnSpPr>
          <p:cNvPr id="15" name="连线15"/>
          <p:cNvCxnSpPr/>
          <p:nvPr/>
        </p:nvCxnSpPr>
        <p:spPr>
          <a:xfrm>
            <a:off x="5184648" y="3310128"/>
            <a:ext cx="0" cy="210311"/>
          </a:xfrm>
          <a:prstGeom prst="line">
            <a:avLst/>
          </a:prstGeom>
          <a:ln w="28575">
            <a:solidFill>
              <a:srgbClr val="7F7F7F"/>
            </a:solidFill>
            <a:tailEnd type="triangle"/>
          </a:ln>
        </p:spPr>
      </p:cxnSp>
      <p:sp>
        <p:nvSpPr>
          <p:cNvPr id="16" name="工作记忆"/>
          <p:cNvSpPr/>
          <p:nvPr/>
        </p:nvSpPr>
        <p:spPr>
          <a:xfrm>
            <a:off x="507492" y="3547872"/>
            <a:ext cx="1783080" cy="1600200"/>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工作记忆</a:t>
            </a:r>
          </a:p>
          <a:p>
            <a:pPr algn="ctr"/>
            <a:r>
              <a:rPr lang="zh-CN" altLang="en-US" dirty="0" sz="1300">
                <a:solidFill>
                  <a:srgbClr val="595959"/>
                </a:solidFill>
              </a:rPr>
              <a:t>当前步骤、最近一次</a:t>
            </a:r>
          </a:p>
          <a:p>
            <a:pPr algn="ctr"/>
            <a:r>
              <a:rPr lang="zh-CN" altLang="en-US" dirty="0" sz="1300">
                <a:solidFill>
                  <a:srgbClr val="595959"/>
                </a:solidFill>
              </a:rPr>
              <a:t>工具返回、本轮约束</a:t>
            </a:r>
          </a:p>
        </p:txBody>
      </p:sp>
      <p:sp>
        <p:nvSpPr>
          <p:cNvPr id="17" name="长期记忆"/>
          <p:cNvSpPr/>
          <p:nvPr/>
        </p:nvSpPr>
        <p:spPr>
          <a:xfrm>
            <a:off x="2400300" y="3547872"/>
            <a:ext cx="1783080" cy="1600200"/>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长期记忆</a:t>
            </a:r>
          </a:p>
          <a:p>
            <a:pPr algn="ctr"/>
            <a:r>
              <a:rPr lang="zh-CN" altLang="en-US" dirty="0" sz="1300">
                <a:solidFill>
                  <a:srgbClr val="595959"/>
                </a:solidFill>
              </a:rPr>
              <a:t>跨任务的偏好、约定</a:t>
            </a:r>
          </a:p>
          <a:p>
            <a:pPr algn="ctr"/>
            <a:r>
              <a:rPr lang="zh-CN" altLang="en-US" dirty="0" sz="1300">
                <a:solidFill>
                  <a:srgbClr val="595959"/>
                </a:solidFill>
              </a:rPr>
              <a:t>与故障模式</a:t>
            </a:r>
          </a:p>
        </p:txBody>
      </p:sp>
      <p:sp>
        <p:nvSpPr>
          <p:cNvPr id="18" name="外部记忆"/>
          <p:cNvSpPr/>
          <p:nvPr/>
        </p:nvSpPr>
        <p:spPr>
          <a:xfrm>
            <a:off x="4293108" y="3547872"/>
            <a:ext cx="1783080" cy="1600200"/>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外部记忆</a:t>
            </a:r>
          </a:p>
          <a:p>
            <a:pPr algn="ctr"/>
            <a:r>
              <a:rPr lang="zh-CN" altLang="en-US" dirty="0" sz="1300">
                <a:solidFill>
                  <a:srgbClr val="595959"/>
                </a:solidFill>
              </a:rPr>
              <a:t>数据库、向量库</a:t>
            </a:r>
          </a:p>
          <a:p>
            <a:pPr algn="ctr"/>
            <a:r>
              <a:rPr lang="zh-CN" altLang="en-US" dirty="0" sz="1300">
                <a:solidFill>
                  <a:srgbClr val="595959"/>
                </a:solidFill>
              </a:rPr>
              <a:t>可查询、可审计</a:t>
            </a:r>
          </a:p>
        </p:txBody>
      </p:sp>
      <p:cxnSp>
        <p:nvCxnSpPr>
          <p:cNvPr id="19" name="连线19"/>
          <p:cNvCxnSpPr/>
          <p:nvPr/>
        </p:nvCxnSpPr>
        <p:spPr>
          <a:xfrm>
            <a:off x="8961120" y="3136392"/>
            <a:ext cx="0" cy="173735"/>
          </a:xfrm>
          <a:prstGeom prst="line">
            <a:avLst/>
          </a:prstGeom>
          <a:ln w="28575">
            <a:solidFill>
              <a:srgbClr val="7F7F7F"/>
            </a:solidFill>
          </a:ln>
        </p:spPr>
      </p:cxnSp>
      <p:cxnSp>
        <p:nvCxnSpPr>
          <p:cNvPr id="20" name="连线20"/>
          <p:cNvCxnSpPr/>
          <p:nvPr/>
        </p:nvCxnSpPr>
        <p:spPr>
          <a:xfrm>
            <a:off x="7566660" y="3310128"/>
            <a:ext cx="2788920" cy="0"/>
          </a:xfrm>
          <a:prstGeom prst="line">
            <a:avLst/>
          </a:prstGeom>
          <a:ln w="28575">
            <a:solidFill>
              <a:srgbClr val="7F7F7F"/>
            </a:solidFill>
          </a:ln>
        </p:spPr>
      </p:cxnSp>
      <p:cxnSp>
        <p:nvCxnSpPr>
          <p:cNvPr id="21" name="连线21"/>
          <p:cNvCxnSpPr/>
          <p:nvPr/>
        </p:nvCxnSpPr>
        <p:spPr>
          <a:xfrm>
            <a:off x="7566660" y="3310128"/>
            <a:ext cx="0" cy="210311"/>
          </a:xfrm>
          <a:prstGeom prst="line">
            <a:avLst/>
          </a:prstGeom>
          <a:ln w="28575">
            <a:solidFill>
              <a:srgbClr val="7F7F7F"/>
            </a:solidFill>
            <a:tailEnd type="triangle"/>
          </a:ln>
        </p:spPr>
      </p:cxnSp>
      <p:cxnSp>
        <p:nvCxnSpPr>
          <p:cNvPr id="22" name="连线22"/>
          <p:cNvCxnSpPr/>
          <p:nvPr/>
        </p:nvCxnSpPr>
        <p:spPr>
          <a:xfrm>
            <a:off x="10355580" y="3310128"/>
            <a:ext cx="0" cy="210311"/>
          </a:xfrm>
          <a:prstGeom prst="line">
            <a:avLst/>
          </a:prstGeom>
          <a:ln w="28575">
            <a:solidFill>
              <a:srgbClr val="7F7F7F"/>
            </a:solidFill>
            <a:tailEnd type="triangle"/>
          </a:ln>
        </p:spPr>
      </p:cxnSp>
      <p:sp>
        <p:nvSpPr>
          <p:cNvPr id="23" name="显式记忆"/>
          <p:cNvSpPr/>
          <p:nvPr/>
        </p:nvSpPr>
        <p:spPr>
          <a:xfrm>
            <a:off x="6263640" y="3547872"/>
            <a:ext cx="2606040" cy="1600200"/>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显式记忆</a:t>
            </a:r>
          </a:p>
          <a:p>
            <a:pPr algn="ctr"/>
            <a:r>
              <a:rPr lang="zh-CN" altLang="en-US" dirty="0" sz="1300">
                <a:solidFill>
                  <a:srgbClr val="595959"/>
                </a:solidFill>
              </a:rPr>
              <a:t>参数外：数据库、文件</a:t>
            </a:r>
          </a:p>
          <a:p>
            <a:pPr algn="ctr"/>
            <a:r>
              <a:rPr lang="zh-CN" altLang="en-US" dirty="0" sz="1300">
                <a:solidFill>
                  <a:srgbClr val="595959"/>
                </a:solidFill>
              </a:rPr>
              <a:t>明确、可审计、可编辑</a:t>
            </a:r>
          </a:p>
        </p:txBody>
      </p:sp>
      <p:sp>
        <p:nvSpPr>
          <p:cNvPr id="24" name="隐式记忆"/>
          <p:cNvSpPr/>
          <p:nvPr/>
        </p:nvSpPr>
        <p:spPr>
          <a:xfrm>
            <a:off x="9052560" y="3547872"/>
            <a:ext cx="2606040" cy="1600200"/>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隐式记忆</a:t>
            </a:r>
          </a:p>
          <a:p>
            <a:pPr algn="ctr"/>
            <a:r>
              <a:rPr lang="zh-CN" altLang="en-US" dirty="0" sz="1300">
                <a:solidFill>
                  <a:srgbClr val="595959"/>
                </a:solidFill>
              </a:rPr>
              <a:t>参数内：微调、持续学习</a:t>
            </a:r>
          </a:p>
          <a:p>
            <a:pPr algn="ctr"/>
            <a:r>
              <a:rPr lang="zh-CN" altLang="en-US" dirty="0" sz="1300">
                <a:solidFill>
                  <a:srgbClr val="595959"/>
                </a:solidFill>
              </a:rPr>
              <a:t>便宜，但难解释、难删除</a:t>
            </a:r>
          </a:p>
        </p:txBody>
      </p:sp>
      <p:sp>
        <p:nvSpPr>
          <p:cNvPr id="25" name="实践"/>
          <p:cNvSpPr/>
          <p:nvPr/>
        </p:nvSpPr>
        <p:spPr>
          <a:xfrm>
            <a:off x="640080" y="5394960"/>
            <a:ext cx="10972800" cy="640080"/>
          </a:xfrm>
          <a:prstGeom prst="rect">
            <a:avLst/>
          </a:prstGeom>
          <a:noFill/>
          <a:ln w="22225">
            <a:noFill/>
          </a:ln>
        </p:spPr>
        <p:txBody>
          <a:bodyPr wrap="square" lIns="45720" rIns="45720" anchor="t"/>
          <a:lstStyle/>
          <a:p>
            <a:pPr/>
            <a:r>
              <a:rPr lang="zh-CN" altLang="en-US" dirty="0" sz="1700" b="1">
                <a:solidFill>
                  <a:srgbClr val="C00000"/>
                </a:solidFill>
              </a:rPr>
              <a:t>工业实践：</a:t>
            </a:r>
            <a:r>
              <a:rPr lang="zh-CN" altLang="en-US" dirty="0" sz="1700">
                <a:solidFill>
                  <a:srgbClr val="000000"/>
                </a:solidFill>
              </a:rPr>
              <a:t>稳定、长期复用的内容用隐式记忆；动态、敏感、需审计的内容用显式记忆</a:t>
            </a:r>
          </a:p>
        </p:txBody>
      </p:sp>
    </p:spTree>
    <p:extLst>
      <p:ext uri="{BB962C8B-B14F-4D97-AF65-F5344CB8AC3E}">
        <p14:creationId xmlns:p14="http://schemas.microsoft.com/office/powerpoint/2010/main" val="2204335890"/>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任务分解与计划：分层、可检查、可重排</a:t>
            </a:r>
          </a:p>
        </p:txBody>
      </p:sp>
      <p:sp>
        <p:nvSpPr>
          <p:cNvPr id="3" name="内容占位符 2"/>
          <p:cNvSpPr>
            <a:spLocks noGrp="1"/>
          </p:cNvSpPr>
          <p:nvPr>
            <p:ph idx="1"/>
          </p:nvPr>
        </p:nvSpPr>
        <p:spPr>
          <a:xfrm>
            <a:off x="502920" y="1005840"/>
            <a:ext cx="11155680" cy="1005840"/>
          </a:xfrm>
        </p:spPr>
        <p:txBody>
          <a:bodyPr/>
          <a:lstStyle/>
          <a:p>
            <a:pPr lvl="1"/>
            <a:r>
              <a:rPr lang="zh-CN" altLang="en-US" dirty="0">
                <a:solidFill>
                  <a:srgbClr val="C00000"/>
                </a:solidFill>
              </a:rPr>
              <a:t>任务分解：</a:t>
            </a:r>
            <a:r>
              <a:rPr lang="zh-CN" altLang="en-US" dirty="0"/>
              <a:t>先把模糊的大目标拆成子目标和里程碑，系统不必每一步都面对整个问题</a:t>
            </a:r>
          </a:p>
          <a:p>
            <a:pPr lvl="1"/>
            <a:r>
              <a:rPr lang="zh-CN" altLang="en-US" dirty="0">
                <a:solidFill>
                  <a:srgbClr val="C00000"/>
                </a:solidFill>
              </a:rPr>
              <a:t>计划不是越细越好：</a:t>
            </a:r>
            <a:r>
              <a:rPr lang="zh-CN" altLang="en-US" dirty="0"/>
              <a:t>太粗无法指导执行，太细则环境一变就失效</a:t>
            </a:r>
          </a:p>
        </p:txBody>
      </p:sp>
      <p:sp>
        <p:nvSpPr>
          <p:cNvPr id="4" name="目标"/>
          <p:cNvSpPr/>
          <p:nvPr/>
        </p:nvSpPr>
        <p:spPr>
          <a:xfrm>
            <a:off x="4084624" y="2194560"/>
            <a:ext cx="4023360" cy="548640"/>
          </a:xfrm>
          <a:prstGeom prst="roundRect">
            <a:avLst/>
          </a:prstGeom>
          <a:solidFill>
            <a:srgbClr val="E46C0A"/>
          </a:solidFill>
          <a:ln w="22225">
            <a:solidFill>
              <a:srgbClr val="E46C0A"/>
            </a:solidFill>
          </a:ln>
        </p:spPr>
        <p:txBody>
          <a:bodyPr wrap="square" lIns="45720" rIns="45720" anchor="ctr"/>
          <a:lstStyle/>
          <a:p>
            <a:pPr algn="ctr"/>
            <a:r>
              <a:rPr lang="zh-CN" altLang="en-US" dirty="0" sz="1700" b="1">
                <a:solidFill>
                  <a:srgbClr val="FFFFFF"/>
                </a:solidFill>
              </a:rPr>
              <a:t>高层计划：方向与关键里程碑</a:t>
            </a:r>
          </a:p>
        </p:txBody>
      </p:sp>
      <p:cxnSp>
        <p:nvCxnSpPr>
          <p:cNvPr id="5" name="连线5"/>
          <p:cNvCxnSpPr/>
          <p:nvPr/>
        </p:nvCxnSpPr>
        <p:spPr>
          <a:xfrm>
            <a:off x="6096304" y="2743200"/>
            <a:ext cx="0" cy="164592"/>
          </a:xfrm>
          <a:prstGeom prst="line">
            <a:avLst/>
          </a:prstGeom>
          <a:ln w="28575">
            <a:solidFill>
              <a:srgbClr val="7F7F7F"/>
            </a:solidFill>
          </a:ln>
        </p:spPr>
      </p:cxnSp>
      <p:cxnSp>
        <p:nvCxnSpPr>
          <p:cNvPr id="6" name="连线6"/>
          <p:cNvCxnSpPr/>
          <p:nvPr/>
        </p:nvCxnSpPr>
        <p:spPr>
          <a:xfrm>
            <a:off x="2667304" y="2907792"/>
            <a:ext cx="6858000" cy="0"/>
          </a:xfrm>
          <a:prstGeom prst="line">
            <a:avLst/>
          </a:prstGeom>
          <a:ln w="28575">
            <a:solidFill>
              <a:srgbClr val="7F7F7F"/>
            </a:solidFill>
          </a:ln>
        </p:spPr>
      </p:cxnSp>
      <p:cxnSp>
        <p:nvCxnSpPr>
          <p:cNvPr id="7" name="连线7"/>
          <p:cNvCxnSpPr/>
          <p:nvPr/>
        </p:nvCxnSpPr>
        <p:spPr>
          <a:xfrm>
            <a:off x="2667304" y="2907792"/>
            <a:ext cx="0" cy="164591"/>
          </a:xfrm>
          <a:prstGeom prst="line">
            <a:avLst/>
          </a:prstGeom>
          <a:ln w="28575">
            <a:solidFill>
              <a:srgbClr val="7F7F7F"/>
            </a:solidFill>
            <a:tailEnd type="triangle"/>
          </a:ln>
        </p:spPr>
      </p:cxnSp>
      <p:cxnSp>
        <p:nvCxnSpPr>
          <p:cNvPr id="8" name="连线8"/>
          <p:cNvCxnSpPr/>
          <p:nvPr/>
        </p:nvCxnSpPr>
        <p:spPr>
          <a:xfrm>
            <a:off x="6096304" y="2907792"/>
            <a:ext cx="0" cy="164591"/>
          </a:xfrm>
          <a:prstGeom prst="line">
            <a:avLst/>
          </a:prstGeom>
          <a:ln w="28575">
            <a:solidFill>
              <a:srgbClr val="7F7F7F"/>
            </a:solidFill>
            <a:tailEnd type="triangle"/>
          </a:ln>
        </p:spPr>
      </p:cxnSp>
      <p:cxnSp>
        <p:nvCxnSpPr>
          <p:cNvPr id="9" name="连线9"/>
          <p:cNvCxnSpPr/>
          <p:nvPr/>
        </p:nvCxnSpPr>
        <p:spPr>
          <a:xfrm>
            <a:off x="9525304" y="2907792"/>
            <a:ext cx="0" cy="164591"/>
          </a:xfrm>
          <a:prstGeom prst="line">
            <a:avLst/>
          </a:prstGeom>
          <a:ln w="28575">
            <a:solidFill>
              <a:srgbClr val="7F7F7F"/>
            </a:solidFill>
            <a:tailEnd type="triangle"/>
          </a:ln>
        </p:spPr>
      </p:cxnSp>
      <p:sp>
        <p:nvSpPr>
          <p:cNvPr id="10" name="里程碑0"/>
          <p:cNvSpPr/>
          <p:nvPr/>
        </p:nvSpPr>
        <p:spPr>
          <a:xfrm>
            <a:off x="1158544" y="3108960"/>
            <a:ext cx="3017520" cy="731520"/>
          </a:xfrm>
          <a:prstGeom prst="roundRect">
            <a:avLst/>
          </a:prstGeom>
          <a:solidFill>
            <a:srgbClr val="FBEFE6"/>
          </a:solidFill>
          <a:ln w="22225">
            <a:solidFill>
              <a:srgbClr val="E46C0A"/>
            </a:solidFill>
          </a:ln>
        </p:spPr>
        <p:txBody>
          <a:bodyPr wrap="square" lIns="45720" rIns="45720" anchor="ctr"/>
          <a:lstStyle/>
          <a:p>
            <a:pPr algn="ctr"/>
            <a:r>
              <a:rPr lang="zh-CN" altLang="en-US" dirty="0" sz="1600" b="1">
                <a:solidFill>
                  <a:srgbClr val="000000"/>
                </a:solidFill>
              </a:rPr>
              <a:t>里程碑：找到三条独立证据</a:t>
            </a:r>
          </a:p>
        </p:txBody>
      </p:sp>
      <p:cxnSp>
        <p:nvCxnSpPr>
          <p:cNvPr id="11" name="连线11"/>
          <p:cNvCxnSpPr/>
          <p:nvPr/>
        </p:nvCxnSpPr>
        <p:spPr>
          <a:xfrm>
            <a:off x="2667304" y="3840480"/>
            <a:ext cx="0" cy="201167"/>
          </a:xfrm>
          <a:prstGeom prst="line">
            <a:avLst/>
          </a:prstGeom>
          <a:ln w="28575">
            <a:solidFill>
              <a:srgbClr val="7F7F7F"/>
            </a:solidFill>
            <a:tailEnd type="triangle"/>
          </a:ln>
        </p:spPr>
      </p:cxnSp>
      <p:sp>
        <p:nvSpPr>
          <p:cNvPr id="12" name="低层0"/>
          <p:cNvSpPr/>
          <p:nvPr/>
        </p:nvSpPr>
        <p:spPr>
          <a:xfrm>
            <a:off x="1387144" y="4069080"/>
            <a:ext cx="2560320" cy="502920"/>
          </a:xfrm>
          <a:prstGeom prst="roundRect">
            <a:avLst/>
          </a:prstGeom>
          <a:solidFill>
            <a:srgbClr val="FFFFFF"/>
          </a:solidFill>
          <a:ln w="22225">
            <a:solidFill>
              <a:srgbClr val="BFBFBF"/>
            </a:solidFill>
          </a:ln>
        </p:spPr>
        <p:txBody>
          <a:bodyPr wrap="square" lIns="45720" rIns="45720" anchor="ctr"/>
          <a:lstStyle/>
          <a:p>
            <a:pPr algn="ctr"/>
            <a:r>
              <a:rPr lang="zh-CN" altLang="en-US" dirty="0" sz="1300">
                <a:solidFill>
                  <a:srgbClr val="595959"/>
                </a:solidFill>
              </a:rPr>
              <a:t>低层步骤：执行时按反馈补全</a:t>
            </a:r>
          </a:p>
        </p:txBody>
      </p:sp>
      <p:sp>
        <p:nvSpPr>
          <p:cNvPr id="13" name="里程碑1"/>
          <p:cNvSpPr/>
          <p:nvPr/>
        </p:nvSpPr>
        <p:spPr>
          <a:xfrm>
            <a:off x="4587544" y="3108960"/>
            <a:ext cx="3017520" cy="731520"/>
          </a:xfrm>
          <a:prstGeom prst="roundRect">
            <a:avLst/>
          </a:prstGeom>
          <a:solidFill>
            <a:srgbClr val="FBEFE6"/>
          </a:solidFill>
          <a:ln w="22225">
            <a:solidFill>
              <a:srgbClr val="E46C0A"/>
            </a:solidFill>
          </a:ln>
        </p:spPr>
        <p:txBody>
          <a:bodyPr wrap="square" lIns="45720" rIns="45720" anchor="ctr"/>
          <a:lstStyle/>
          <a:p>
            <a:pPr algn="ctr"/>
            <a:r>
              <a:rPr lang="zh-CN" altLang="en-US" dirty="0" sz="1600" b="1">
                <a:solidFill>
                  <a:srgbClr val="000000"/>
                </a:solidFill>
              </a:rPr>
              <a:t>里程碑：生成可运行的补丁</a:t>
            </a:r>
          </a:p>
        </p:txBody>
      </p:sp>
      <p:cxnSp>
        <p:nvCxnSpPr>
          <p:cNvPr id="14" name="连线14"/>
          <p:cNvCxnSpPr/>
          <p:nvPr/>
        </p:nvCxnSpPr>
        <p:spPr>
          <a:xfrm>
            <a:off x="6096304" y="3840480"/>
            <a:ext cx="0" cy="201167"/>
          </a:xfrm>
          <a:prstGeom prst="line">
            <a:avLst/>
          </a:prstGeom>
          <a:ln w="28575">
            <a:solidFill>
              <a:srgbClr val="7F7F7F"/>
            </a:solidFill>
            <a:tailEnd type="triangle"/>
          </a:ln>
        </p:spPr>
      </p:cxnSp>
      <p:sp>
        <p:nvSpPr>
          <p:cNvPr id="15" name="低层1"/>
          <p:cNvSpPr/>
          <p:nvPr/>
        </p:nvSpPr>
        <p:spPr>
          <a:xfrm>
            <a:off x="4816144" y="4069080"/>
            <a:ext cx="2560320" cy="502920"/>
          </a:xfrm>
          <a:prstGeom prst="roundRect">
            <a:avLst/>
          </a:prstGeom>
          <a:solidFill>
            <a:srgbClr val="FFFFFF"/>
          </a:solidFill>
          <a:ln w="22225">
            <a:solidFill>
              <a:srgbClr val="BFBFBF"/>
            </a:solidFill>
          </a:ln>
        </p:spPr>
        <p:txBody>
          <a:bodyPr wrap="square" lIns="45720" rIns="45720" anchor="ctr"/>
          <a:lstStyle/>
          <a:p>
            <a:pPr algn="ctr"/>
            <a:r>
              <a:rPr lang="zh-CN" altLang="en-US" dirty="0" sz="1300">
                <a:solidFill>
                  <a:srgbClr val="595959"/>
                </a:solidFill>
              </a:rPr>
              <a:t>低层步骤：执行时按反馈补全</a:t>
            </a:r>
          </a:p>
        </p:txBody>
      </p:sp>
      <p:sp>
        <p:nvSpPr>
          <p:cNvPr id="16" name="里程碑2"/>
          <p:cNvSpPr/>
          <p:nvPr/>
        </p:nvSpPr>
        <p:spPr>
          <a:xfrm>
            <a:off x="8016544" y="3108960"/>
            <a:ext cx="3017520" cy="731520"/>
          </a:xfrm>
          <a:prstGeom prst="roundRect">
            <a:avLst/>
          </a:prstGeom>
          <a:solidFill>
            <a:srgbClr val="FBEFE6"/>
          </a:solidFill>
          <a:ln w="22225">
            <a:solidFill>
              <a:srgbClr val="E46C0A"/>
            </a:solidFill>
          </a:ln>
        </p:spPr>
        <p:txBody>
          <a:bodyPr wrap="square" lIns="45720" rIns="45720" anchor="ctr"/>
          <a:lstStyle/>
          <a:p>
            <a:pPr algn="ctr"/>
            <a:r>
              <a:rPr lang="zh-CN" altLang="en-US" dirty="0" sz="1600" b="1">
                <a:solidFill>
                  <a:srgbClr val="000000"/>
                </a:solidFill>
              </a:rPr>
              <a:t>里程碑：确认某个假设不成立</a:t>
            </a:r>
          </a:p>
        </p:txBody>
      </p:sp>
      <p:cxnSp>
        <p:nvCxnSpPr>
          <p:cNvPr id="17" name="连线17"/>
          <p:cNvCxnSpPr/>
          <p:nvPr/>
        </p:nvCxnSpPr>
        <p:spPr>
          <a:xfrm>
            <a:off x="9525304" y="3840480"/>
            <a:ext cx="0" cy="201167"/>
          </a:xfrm>
          <a:prstGeom prst="line">
            <a:avLst/>
          </a:prstGeom>
          <a:ln w="28575">
            <a:solidFill>
              <a:srgbClr val="7F7F7F"/>
            </a:solidFill>
            <a:tailEnd type="triangle"/>
          </a:ln>
        </p:spPr>
      </p:cxnSp>
      <p:sp>
        <p:nvSpPr>
          <p:cNvPr id="18" name="低层2"/>
          <p:cNvSpPr/>
          <p:nvPr/>
        </p:nvSpPr>
        <p:spPr>
          <a:xfrm>
            <a:off x="8245144" y="4069080"/>
            <a:ext cx="2560320" cy="502920"/>
          </a:xfrm>
          <a:prstGeom prst="roundRect">
            <a:avLst/>
          </a:prstGeom>
          <a:solidFill>
            <a:srgbClr val="FFFFFF"/>
          </a:solidFill>
          <a:ln w="22225">
            <a:solidFill>
              <a:srgbClr val="BFBFBF"/>
            </a:solidFill>
          </a:ln>
        </p:spPr>
        <p:txBody>
          <a:bodyPr wrap="square" lIns="45720" rIns="45720" anchor="ctr"/>
          <a:lstStyle/>
          <a:p>
            <a:pPr algn="ctr"/>
            <a:r>
              <a:rPr lang="zh-CN" altLang="en-US" dirty="0" sz="1300">
                <a:solidFill>
                  <a:srgbClr val="595959"/>
                </a:solidFill>
              </a:rPr>
              <a:t>低层步骤：执行时按反馈补全</a:t>
            </a:r>
          </a:p>
        </p:txBody>
      </p:sp>
      <p:sp>
        <p:nvSpPr>
          <p:cNvPr id="19" name="注"/>
          <p:cNvSpPr/>
          <p:nvPr/>
        </p:nvSpPr>
        <p:spPr>
          <a:xfrm>
            <a:off x="640080" y="4617720"/>
            <a:ext cx="10972800" cy="274320"/>
          </a:xfrm>
          <a:prstGeom prst="rect">
            <a:avLst/>
          </a:prstGeom>
          <a:noFill/>
          <a:ln w="22225">
            <a:noFill/>
          </a:ln>
        </p:spPr>
        <p:txBody>
          <a:bodyPr wrap="square" lIns="45720" rIns="45720" anchor="ctr"/>
          <a:lstStyle/>
          <a:p>
            <a:pPr algn="ctr"/>
            <a:r>
              <a:rPr lang="zh-CN" altLang="en-US" dirty="0" sz="1200">
                <a:solidFill>
                  <a:srgbClr val="7F7F7F"/>
                </a:solidFill>
              </a:rPr>
              <a:t>里程碑应对应可观察的结果，而不是“继续调查”“整理资料”这类模糊意图（例子取自书中）</a:t>
            </a:r>
          </a:p>
        </p:txBody>
      </p:sp>
      <p:sp>
        <p:nvSpPr>
          <p:cNvPr id="20" name="公式"/>
          <p:cNvSpPr/>
          <p:nvPr/>
        </p:nvSpPr>
        <p:spPr>
          <a:xfrm>
            <a:off x="1463040" y="5074920"/>
            <a:ext cx="9235440" cy="640080"/>
          </a:xfrm>
          <a:prstGeom prst="rect">
            <a:avLst/>
          </a:prstGeom>
          <a:solidFill>
            <a:srgbClr val="F2F2F2"/>
          </a:solidFill>
          <a:ln w="22225">
            <a:noFill/>
          </a:ln>
        </p:spPr>
        <p:txBody>
          <a:bodyPr wrap="square" lIns="45720" rIns="45720" anchor="ctr"/>
          <a:lstStyle/>
          <a:p>
            <a:pPr algn="ctr"/>
            <a:r>
              <a:rPr lang="zh-CN" altLang="en-US" dirty="0" sz="2200" b="1">
                <a:solidFill>
                  <a:srgbClr val="000000"/>
                </a:solidFill>
              </a:rPr>
              <a:t>计划 → 执行 → 检查 → 重新计划</a:t>
            </a:r>
            <a:r>
              <a:rPr lang="zh-CN" altLang="en-US" dirty="0" sz="1600">
                <a:solidFill>
                  <a:srgbClr val="595959"/>
                </a:solidFill>
              </a:rPr>
              <a:t>　比一次性生成完整计划更可靠</a:t>
            </a:r>
          </a:p>
        </p:txBody>
      </p:sp>
      <p:sp>
        <p:nvSpPr>
          <p:cNvPr id="21" name="示意"/>
          <p:cNvSpPr/>
          <p:nvPr/>
        </p:nvSpPr>
        <p:spPr>
          <a:xfrm>
            <a:off x="9692640" y="5733288"/>
            <a:ext cx="1097280" cy="274320"/>
          </a:xfrm>
          <a:prstGeom prst="rect">
            <a:avLst/>
          </a:prstGeom>
          <a:noFill/>
          <a:ln w="22225">
            <a:noFill/>
          </a:ln>
        </p:spPr>
        <p:txBody>
          <a:bodyPr wrap="square" lIns="45720" rIns="45720" anchor="ctr"/>
          <a:lstStyle/>
          <a:p>
            <a:pPr algn="ctr"/>
            <a:r>
              <a:rPr lang="zh-CN" altLang="en-US" dirty="0" sz="1200">
                <a:solidFill>
                  <a:srgbClr val="7F7F7F"/>
                </a:solidFill>
              </a:rPr>
              <a:t>（示意）</a:t>
            </a:r>
          </a:p>
        </p:txBody>
      </p:sp>
    </p:spTree>
    <p:extLst>
      <p:ext uri="{BB962C8B-B14F-4D97-AF65-F5344CB8AC3E}">
        <p14:creationId xmlns:p14="http://schemas.microsoft.com/office/powerpoint/2010/main" val="1687308705"/>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r>
              <a:rPr lang="zh-CN" altLang="en-US" dirty="0"/>
              <a:t>人机介入与长任务学习</a:t>
            </a:r>
          </a:p>
        </p:txBody>
      </p:sp>
      <p:sp>
        <p:nvSpPr>
          <p:cNvPr id="4" name="内容占位符 3"/>
          <p:cNvSpPr>
            <a:spLocks noGrp="1"/>
          </p:cNvSpPr>
          <p:nvPr>
            <p:ph idx="1"/>
          </p:nvPr>
        </p:nvSpPr>
        <p:spPr>
          <a:xfrm>
            <a:off x="502920" y="4343400"/>
            <a:ext cx="11155680" cy="1554480"/>
          </a:xfrm>
        </p:spPr>
        <p:txBody>
          <a:bodyPr/>
          <a:lstStyle/>
          <a:p>
            <a:pPr lvl="1">
              <a:spcBef>
                <a:spcPts val="1800"/>
              </a:spcBef>
            </a:pPr>
            <a:r>
              <a:rPr lang="zh-CN" altLang="en-US" dirty="0">
                <a:solidFill>
                  <a:srgbClr val="C00000"/>
                </a:solidFill>
              </a:rPr>
              <a:t>长任务学习：</a:t>
            </a:r>
            <a:r>
              <a:rPr lang="zh-CN" altLang="en-US" dirty="0"/>
              <a:t>训练数据从单轮问答转向轨迹，成功与失败轨迹都要完整保留</a:t>
            </a:r>
          </a:p>
          <a:p>
            <a:pPr lvl="1">
              <a:spcBef>
                <a:spcPts val="1800"/>
              </a:spcBef>
            </a:pPr>
            <a:r>
              <a:rPr lang="zh-CN" altLang="en-US" dirty="0">
                <a:solidFill>
                  <a:srgbClr val="C00000"/>
                </a:solidFill>
              </a:rPr>
              <a:t>奖励要对齐真实意图：</a:t>
            </a:r>
            <a:r>
              <a:rPr lang="zh-CN" altLang="en-US" dirty="0"/>
              <a:t>否则会奖励作弊，如编程智能体直接硬编码测试期望值</a:t>
            </a:r>
          </a:p>
        </p:txBody>
      </p:sp>
      <p:sp>
        <p:nvSpPr>
          <p:cNvPr id="5" name="标签1"/>
          <p:cNvSpPr/>
          <p:nvPr/>
        </p:nvSpPr>
        <p:spPr>
          <a:xfrm>
            <a:off x="685800" y="1024128"/>
            <a:ext cx="7315200" cy="365760"/>
          </a:xfrm>
          <a:prstGeom prst="rect">
            <a:avLst/>
          </a:prstGeom>
          <a:noFill/>
          <a:ln w="22225">
            <a:noFill/>
          </a:ln>
        </p:spPr>
        <p:txBody>
          <a:bodyPr wrap="square" lIns="45720" rIns="45720" anchor="ctr"/>
          <a:lstStyle/>
          <a:p>
            <a:pPr algn="l"/>
            <a:r>
              <a:rPr lang="zh-CN" altLang="en-US" dirty="0" sz="1800" b="1">
                <a:solidFill>
                  <a:srgbClr val="C00000"/>
                </a:solidFill>
              </a:rPr>
              <a:t>人机协作四种模式（人介入由浅到深）</a:t>
            </a:r>
          </a:p>
        </p:txBody>
      </p:sp>
      <p:sp>
        <p:nvSpPr>
          <p:cNvPr id="6" name="监督"/>
          <p:cNvSpPr/>
          <p:nvPr/>
        </p:nvSpPr>
        <p:spPr>
          <a:xfrm>
            <a:off x="655167" y="1417320"/>
            <a:ext cx="2514600" cy="749808"/>
          </a:xfrm>
          <a:prstGeom prst="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监督</a:t>
            </a:r>
          </a:p>
          <a:p>
            <a:pPr algn="ctr"/>
            <a:r>
              <a:rPr lang="zh-CN" altLang="en-US" dirty="0" sz="1300">
                <a:solidFill>
                  <a:srgbClr val="595959"/>
                </a:solidFill>
              </a:rPr>
              <a:t>只看结果，必要时干预</a:t>
            </a:r>
          </a:p>
        </p:txBody>
      </p:sp>
      <p:sp>
        <p:nvSpPr>
          <p:cNvPr id="7" name="审核"/>
          <p:cNvSpPr/>
          <p:nvPr/>
        </p:nvSpPr>
        <p:spPr>
          <a:xfrm>
            <a:off x="3444087" y="1417320"/>
            <a:ext cx="2514600" cy="749808"/>
          </a:xfrm>
          <a:prstGeom prst="rect">
            <a:avLst/>
          </a:prstGeom>
          <a:solidFill>
            <a:srgbClr val="FBEFE6"/>
          </a:solidFill>
          <a:ln w="22225">
            <a:solidFill>
              <a:srgbClr val="E46C0A"/>
            </a:solidFill>
          </a:ln>
        </p:spPr>
        <p:txBody>
          <a:bodyPr wrap="square" lIns="45720" rIns="45720" anchor="ctr"/>
          <a:lstStyle/>
          <a:p>
            <a:pPr algn="ctr"/>
            <a:r>
              <a:rPr lang="zh-CN" altLang="en-US" dirty="0" sz="1800" b="1">
                <a:solidFill>
                  <a:srgbClr val="000000"/>
                </a:solidFill>
              </a:rPr>
              <a:t>审核</a:t>
            </a:r>
          </a:p>
          <a:p>
            <a:pPr algn="ctr"/>
            <a:r>
              <a:rPr lang="zh-CN" altLang="en-US" dirty="0" sz="1300">
                <a:solidFill>
                  <a:srgbClr val="595959"/>
                </a:solidFill>
              </a:rPr>
              <a:t>关键步骤须人确认</a:t>
            </a:r>
          </a:p>
        </p:txBody>
      </p:sp>
      <p:sp>
        <p:nvSpPr>
          <p:cNvPr id="8" name="交互"/>
          <p:cNvSpPr/>
          <p:nvPr/>
        </p:nvSpPr>
        <p:spPr>
          <a:xfrm>
            <a:off x="6233007" y="1417320"/>
            <a:ext cx="2514600" cy="749808"/>
          </a:xfrm>
          <a:prstGeom prst="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交互</a:t>
            </a:r>
          </a:p>
          <a:p>
            <a:pPr algn="ctr"/>
            <a:r>
              <a:rPr lang="zh-CN" altLang="en-US" dirty="0" sz="1300">
                <a:solidFill>
                  <a:srgbClr val="595959"/>
                </a:solidFill>
              </a:rPr>
              <a:t>人不断反馈，模型迭代</a:t>
            </a:r>
          </a:p>
        </p:txBody>
      </p:sp>
      <p:sp>
        <p:nvSpPr>
          <p:cNvPr id="9" name="协同"/>
          <p:cNvSpPr/>
          <p:nvPr/>
        </p:nvSpPr>
        <p:spPr>
          <a:xfrm>
            <a:off x="9021927" y="1417320"/>
            <a:ext cx="2514600" cy="749808"/>
          </a:xfrm>
          <a:prstGeom prst="rect">
            <a:avLst/>
          </a:prstGeom>
          <a:solidFill>
            <a:srgbClr val="FBEFE6"/>
          </a:solidFill>
          <a:ln w="22225">
            <a:solidFill>
              <a:srgbClr val="E46C0A"/>
            </a:solidFill>
          </a:ln>
        </p:spPr>
        <p:txBody>
          <a:bodyPr wrap="square" lIns="45720" rIns="45720" anchor="ctr"/>
          <a:lstStyle/>
          <a:p>
            <a:pPr algn="ctr"/>
            <a:r>
              <a:rPr lang="zh-CN" altLang="en-US" dirty="0" sz="1800" b="1">
                <a:solidFill>
                  <a:srgbClr val="000000"/>
                </a:solidFill>
              </a:rPr>
              <a:t>协同</a:t>
            </a:r>
          </a:p>
          <a:p>
            <a:pPr algn="ctr"/>
            <a:r>
              <a:rPr lang="zh-CN" altLang="en-US" dirty="0" sz="1300">
                <a:solidFill>
                  <a:srgbClr val="595959"/>
                </a:solidFill>
              </a:rPr>
              <a:t>人和智能体操作同一工件</a:t>
            </a:r>
          </a:p>
        </p:txBody>
      </p:sp>
      <p:sp>
        <p:nvSpPr>
          <p:cNvPr id="10" name="注"/>
          <p:cNvSpPr/>
          <p:nvPr/>
        </p:nvSpPr>
        <p:spPr>
          <a:xfrm>
            <a:off x="655167" y="2194560"/>
            <a:ext cx="10881360" cy="274320"/>
          </a:xfrm>
          <a:prstGeom prst="rect">
            <a:avLst/>
          </a:prstGeom>
          <a:noFill/>
          <a:ln w="22225">
            <a:noFill/>
          </a:ln>
        </p:spPr>
        <p:txBody>
          <a:bodyPr wrap="square" lIns="45720" rIns="45720" anchor="ctr"/>
          <a:lstStyle/>
          <a:p>
            <a:pPr algn="ctr"/>
            <a:r>
              <a:rPr lang="zh-CN" altLang="en-US" dirty="0" sz="1300">
                <a:solidFill>
                  <a:srgbClr val="7F7F7F"/>
                </a:solidFill>
              </a:rPr>
              <a:t>选哪种模式，取决于任务的风险和执行成本</a:t>
            </a:r>
          </a:p>
        </p:txBody>
      </p:sp>
      <p:sp>
        <p:nvSpPr>
          <p:cNvPr id="11" name="标签2"/>
          <p:cNvSpPr/>
          <p:nvPr/>
        </p:nvSpPr>
        <p:spPr>
          <a:xfrm>
            <a:off x="685800" y="2560320"/>
            <a:ext cx="7315200" cy="365760"/>
          </a:xfrm>
          <a:prstGeom prst="rect">
            <a:avLst/>
          </a:prstGeom>
          <a:noFill/>
          <a:ln w="22225">
            <a:noFill/>
          </a:ln>
        </p:spPr>
        <p:txBody>
          <a:bodyPr wrap="square" lIns="45720" rIns="45720" anchor="ctr"/>
          <a:lstStyle/>
          <a:p>
            <a:pPr algn="l"/>
            <a:r>
              <a:rPr lang="zh-CN" altLang="en-US" dirty="0" sz="1800" b="1">
                <a:solidFill>
                  <a:srgbClr val="C00000"/>
                </a:solidFill>
              </a:rPr>
              <a:t>让人高效介入的循环</a:t>
            </a:r>
          </a:p>
        </p:txBody>
      </p:sp>
      <p:sp>
        <p:nvSpPr>
          <p:cNvPr id="12" name="智能体执行"/>
          <p:cNvSpPr/>
          <p:nvPr/>
        </p:nvSpPr>
        <p:spPr>
          <a:xfrm>
            <a:off x="655167" y="2971800"/>
            <a:ext cx="2514600" cy="73152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智能体执行</a:t>
            </a:r>
          </a:p>
        </p:txBody>
      </p:sp>
      <p:cxnSp>
        <p:nvCxnSpPr>
          <p:cNvPr id="13" name="连线13"/>
          <p:cNvCxnSpPr/>
          <p:nvPr/>
        </p:nvCxnSpPr>
        <p:spPr>
          <a:xfrm>
            <a:off x="3206343" y="3337560"/>
            <a:ext cx="201167" cy="0"/>
          </a:xfrm>
          <a:prstGeom prst="line">
            <a:avLst/>
          </a:prstGeom>
          <a:ln w="28575">
            <a:solidFill>
              <a:srgbClr val="7F7F7F"/>
            </a:solidFill>
            <a:tailEnd type="triangle"/>
          </a:ln>
        </p:spPr>
      </p:cxnSp>
      <p:sp>
        <p:nvSpPr>
          <p:cNvPr id="14" name="压缩成可审核对象"/>
          <p:cNvSpPr/>
          <p:nvPr/>
        </p:nvSpPr>
        <p:spPr>
          <a:xfrm>
            <a:off x="3444087" y="2971800"/>
            <a:ext cx="2514600" cy="73152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压缩成可审核对象</a:t>
            </a:r>
          </a:p>
          <a:p>
            <a:pPr algn="ctr"/>
            <a:r>
              <a:rPr lang="zh-CN" altLang="en-US" dirty="0" sz="1300">
                <a:solidFill>
                  <a:srgbClr val="595959"/>
                </a:solidFill>
              </a:rPr>
              <a:t>Diff、摘要、风险标签</a:t>
            </a:r>
          </a:p>
        </p:txBody>
      </p:sp>
      <p:cxnSp>
        <p:nvCxnSpPr>
          <p:cNvPr id="15" name="连线15"/>
          <p:cNvCxnSpPr/>
          <p:nvPr/>
        </p:nvCxnSpPr>
        <p:spPr>
          <a:xfrm>
            <a:off x="5995263" y="3337560"/>
            <a:ext cx="201167" cy="0"/>
          </a:xfrm>
          <a:prstGeom prst="line">
            <a:avLst/>
          </a:prstGeom>
          <a:ln w="28575">
            <a:solidFill>
              <a:srgbClr val="7F7F7F"/>
            </a:solidFill>
            <a:tailEnd type="triangle"/>
          </a:ln>
        </p:spPr>
      </p:cxnSp>
      <p:sp>
        <p:nvSpPr>
          <p:cNvPr id="16" name="关键节点主动暂停"/>
          <p:cNvSpPr/>
          <p:nvPr/>
        </p:nvSpPr>
        <p:spPr>
          <a:xfrm>
            <a:off x="6233007" y="2971800"/>
            <a:ext cx="2514600" cy="73152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关键节点主动暂停</a:t>
            </a:r>
          </a:p>
          <a:p>
            <a:pPr algn="ctr"/>
            <a:r>
              <a:rPr lang="zh-CN" altLang="en-US" dirty="0" sz="1300">
                <a:solidFill>
                  <a:srgbClr val="595959"/>
                </a:solidFill>
              </a:rPr>
              <a:t>提问，而非等人检查</a:t>
            </a:r>
          </a:p>
        </p:txBody>
      </p:sp>
      <p:cxnSp>
        <p:nvCxnSpPr>
          <p:cNvPr id="17" name="连线17"/>
          <p:cNvCxnSpPr/>
          <p:nvPr/>
        </p:nvCxnSpPr>
        <p:spPr>
          <a:xfrm>
            <a:off x="8784183" y="3337560"/>
            <a:ext cx="201168" cy="0"/>
          </a:xfrm>
          <a:prstGeom prst="line">
            <a:avLst/>
          </a:prstGeom>
          <a:ln w="28575">
            <a:solidFill>
              <a:srgbClr val="7F7F7F"/>
            </a:solidFill>
            <a:tailEnd type="triangle"/>
          </a:ln>
        </p:spPr>
      </p:cxnSp>
      <p:sp>
        <p:nvSpPr>
          <p:cNvPr id="18" name="结构化收集反馈"/>
          <p:cNvSpPr/>
          <p:nvPr/>
        </p:nvSpPr>
        <p:spPr>
          <a:xfrm>
            <a:off x="9021927" y="2971800"/>
            <a:ext cx="2514600" cy="73152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结构化收集反馈</a:t>
            </a:r>
          </a:p>
          <a:p>
            <a:pPr algn="ctr"/>
            <a:r>
              <a:rPr lang="zh-CN" altLang="en-US" dirty="0" sz="1300">
                <a:solidFill>
                  <a:srgbClr val="595959"/>
                </a:solidFill>
              </a:rPr>
              <a:t>下次少犯同类错误</a:t>
            </a:r>
          </a:p>
        </p:txBody>
      </p:sp>
      <p:cxnSp>
        <p:nvCxnSpPr>
          <p:cNvPr id="19" name="连线19"/>
          <p:cNvCxnSpPr/>
          <p:nvPr/>
        </p:nvCxnSpPr>
        <p:spPr>
          <a:xfrm>
            <a:off x="10279227" y="3703320"/>
            <a:ext cx="0" cy="274319"/>
          </a:xfrm>
          <a:prstGeom prst="line">
            <a:avLst/>
          </a:prstGeom>
          <a:ln w="28575">
            <a:solidFill>
              <a:srgbClr val="7F7F7F"/>
            </a:solidFill>
          </a:ln>
        </p:spPr>
      </p:cxnSp>
      <p:cxnSp>
        <p:nvCxnSpPr>
          <p:cNvPr id="20" name="连线20"/>
          <p:cNvCxnSpPr/>
          <p:nvPr/>
        </p:nvCxnSpPr>
        <p:spPr>
          <a:xfrm flipH="1">
            <a:off x="1912467" y="3977639"/>
            <a:ext cx="8366759" cy="0"/>
          </a:xfrm>
          <a:prstGeom prst="line">
            <a:avLst/>
          </a:prstGeom>
          <a:ln w="28575">
            <a:solidFill>
              <a:srgbClr val="7F7F7F"/>
            </a:solidFill>
          </a:ln>
        </p:spPr>
      </p:cxnSp>
      <p:cxnSp>
        <p:nvCxnSpPr>
          <p:cNvPr id="21" name="连线21"/>
          <p:cNvCxnSpPr/>
          <p:nvPr/>
        </p:nvCxnSpPr>
        <p:spPr>
          <a:xfrm flipV="1">
            <a:off x="1912467" y="3739896"/>
            <a:ext cx="0" cy="237743"/>
          </a:xfrm>
          <a:prstGeom prst="line">
            <a:avLst/>
          </a:prstGeom>
          <a:ln w="28575">
            <a:solidFill>
              <a:srgbClr val="7F7F7F"/>
            </a:solidFill>
            <a:tailEnd type="triangle"/>
          </a:ln>
        </p:spPr>
      </p:cxnSp>
    </p:spTree>
    <p:extLst>
      <p:ext uri="{BB962C8B-B14F-4D97-AF65-F5344CB8AC3E}">
        <p14:creationId xmlns:p14="http://schemas.microsoft.com/office/powerpoint/2010/main" val="35372813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latin typeface="+mj-lt"/>
              </a:rPr>
              <a:t>评测设计：基准、分层与回归</a:t>
            </a:r>
          </a:p>
        </p:txBody>
      </p:sp>
      <p:graphicFrame>
        <p:nvGraphicFramePr>
          <p:cNvPr id="3" name="表格"/>
          <p:cNvGraphicFramePr>
            <a:graphicFrameLocks noGrp="1"/>
          </p:cNvGraphicFramePr>
          <p:nvPr/>
        </p:nvGraphicFramePr>
        <p:xfrm>
          <a:off x="822960" y="1051560"/>
          <a:ext cx="10515600" cy="3657600"/>
        </p:xfrm>
        <a:graphic>
          <a:graphicData uri="http://schemas.openxmlformats.org/drawingml/2006/table">
            <a:tbl>
              <a:tblPr firstRow="1" bandRow="1"/>
              <a:tblGrid>
                <a:gridCol w="3291840"/>
                <a:gridCol w="7223760"/>
              </a:tblGrid>
              <a:tr h="457200">
                <a:tc>
                  <a:txBody>
                    <a:bodyPr/>
                    <a:lstStyle/>
                    <a:p>
                      <a:r>
                        <a:rPr lang="zh-CN" altLang="en-US" dirty="0" sz="1600" b="1">
                          <a:solidFill>
                            <a:srgbClr val="FFFFFF"/>
                          </a:solidFill>
                          <a:latin typeface="+mj-lt"/>
                        </a:rPr>
                        <a:t>基准</a:t>
                      </a:r>
                    </a:p>
                  </a:txBody>
                  <a:tcPr anchor="ctr" marL="73152" marR="73152" marT="27432" marB="27432">
                    <a:lnL w="9525">
                      <a:noFill/>
                    </a:lnL>
                    <a:lnR w="9525">
                      <a:noFill/>
                    </a:lnR>
                    <a:lnT w="9525">
                      <a:solidFill>
                        <a:srgbClr val="BFBFBF"/>
                      </a:solidFill>
                    </a:lnT>
                    <a:lnB w="9525">
                      <a:solidFill>
                        <a:srgbClr val="BFBFBF"/>
                      </a:solidFill>
                    </a:lnB>
                    <a:solidFill>
                      <a:srgbClr val="E46C0A"/>
                    </a:solidFill>
                  </a:tcPr>
                </a:tc>
                <a:tc>
                  <a:txBody>
                    <a:bodyPr/>
                    <a:lstStyle/>
                    <a:p>
                      <a:r>
                        <a:rPr lang="zh-CN" altLang="en-US" dirty="0" sz="1600" b="1">
                          <a:solidFill>
                            <a:srgbClr val="FFFFFF"/>
                          </a:solidFill>
                          <a:latin typeface="+mj-lt"/>
                        </a:rPr>
                        <a:t>评测的能力切面</a:t>
                      </a:r>
                    </a:p>
                  </a:txBody>
                  <a:tcPr anchor="ctr" marL="73152" marR="73152" marT="27432" marB="27432">
                    <a:lnL w="9525">
                      <a:noFill/>
                    </a:lnL>
                    <a:lnR w="9525">
                      <a:noFill/>
                    </a:lnR>
                    <a:lnT w="9525">
                      <a:solidFill>
                        <a:srgbClr val="BFBFBF"/>
                      </a:solidFill>
                    </a:lnT>
                    <a:lnB w="9525">
                      <a:solidFill>
                        <a:srgbClr val="BFBFBF"/>
                      </a:solidFill>
                    </a:lnB>
                    <a:solidFill>
                      <a:srgbClr val="E46C0A"/>
                    </a:solidFill>
                  </a:tcPr>
                </a:tc>
              </a:tr>
              <a:tr h="457200">
                <a:tc>
                  <a:txBody>
                    <a:bodyPr/>
                    <a:lstStyle/>
                    <a:p>
                      <a:r>
                        <a:rPr lang="zh-CN" altLang="en-US" dirty="0" sz="1500" b="1">
                          <a:solidFill>
                            <a:srgbClr val="C00000"/>
                          </a:solidFill>
                          <a:latin typeface="+mj-lt"/>
                        </a:rPr>
                        <a:t>WebArena / VisualWebArena</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500">
                          <a:solidFill>
                            <a:srgbClr val="000000"/>
                          </a:solidFill>
                          <a:latin typeface="+mj-lt"/>
                        </a:rPr>
                        <a:t>真实网页中的浏览、检索和操作；后者加入视觉页面理解</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r>
              <a:tr h="457200">
                <a:tc>
                  <a:txBody>
                    <a:bodyPr/>
                    <a:lstStyle/>
                    <a:p>
                      <a:r>
                        <a:rPr lang="zh-CN" altLang="en-US" dirty="0" sz="1500" b="1">
                          <a:solidFill>
                            <a:srgbClr val="C00000"/>
                          </a:solidFill>
                          <a:latin typeface="+mj-lt"/>
                        </a:rPr>
                        <a:t>Mind2Web</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500">
                          <a:solidFill>
                            <a:srgbClr val="000000"/>
                          </a:solidFill>
                          <a:latin typeface="+mj-lt"/>
                        </a:rPr>
                        <a:t>从网页任务中学习可泛化的操作策略</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r>
              <a:tr h="457200">
                <a:tc>
                  <a:txBody>
                    <a:bodyPr/>
                    <a:lstStyle/>
                    <a:p>
                      <a:r>
                        <a:rPr lang="zh-CN" altLang="en-US" dirty="0" sz="1500" b="1">
                          <a:solidFill>
                            <a:srgbClr val="C00000"/>
                          </a:solidFill>
                          <a:latin typeface="+mj-lt"/>
                        </a:rPr>
                        <a:t>OSWorld</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500">
                          <a:solidFill>
                            <a:srgbClr val="000000"/>
                          </a:solidFill>
                          <a:latin typeface="+mj-lt"/>
                        </a:rPr>
                        <a:t>操作系统与真实桌面应用</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r>
              <a:tr h="457200">
                <a:tc>
                  <a:txBody>
                    <a:bodyPr/>
                    <a:lstStyle/>
                    <a:p>
                      <a:r>
                        <a:rPr lang="zh-CN" altLang="en-US" dirty="0" sz="1500" b="1">
                          <a:solidFill>
                            <a:srgbClr val="C00000"/>
                          </a:solidFill>
                          <a:latin typeface="+mj-lt"/>
                        </a:rPr>
                        <a:t>SWE-Bench</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500">
                          <a:solidFill>
                            <a:srgbClr val="000000"/>
                          </a:solidFill>
                          <a:latin typeface="+mj-lt"/>
                        </a:rPr>
                        <a:t>真实代码仓库中的 Issue 修复</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r>
              <a:tr h="457200">
                <a:tc>
                  <a:txBody>
                    <a:bodyPr/>
                    <a:lstStyle/>
                    <a:p>
                      <a:r>
                        <a:rPr lang="zh-CN" altLang="en-US" dirty="0" sz="1500" b="1">
                          <a:solidFill>
                            <a:srgbClr val="C00000"/>
                          </a:solidFill>
                          <a:latin typeface="+mj-lt"/>
                        </a:rPr>
                        <a:t>GAIA</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500">
                          <a:solidFill>
                            <a:srgbClr val="000000"/>
                          </a:solidFill>
                          <a:latin typeface="+mj-lt"/>
                        </a:rPr>
                        <a:t>通用助手的多步骤、工具辅助综合能力</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r>
              <a:tr h="457200">
                <a:tc>
                  <a:txBody>
                    <a:bodyPr/>
                    <a:lstStyle/>
                    <a:p>
                      <a:r>
                        <a:rPr lang="zh-CN" altLang="en-US" dirty="0" sz="1500" b="1">
                          <a:solidFill>
                            <a:srgbClr val="C00000"/>
                          </a:solidFill>
                          <a:latin typeface="+mj-lt"/>
                        </a:rPr>
                        <a:t>AgentDojo / AgentHarm</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500">
                          <a:solidFill>
                            <a:srgbClr val="000000"/>
                          </a:solidFill>
                          <a:latin typeface="+mj-lt"/>
                        </a:rPr>
                        <a:t>安全：不可信工具中的提示注入；多步任务中的有害行为</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r>
              <a:tr h="457200">
                <a:tc>
                  <a:txBody>
                    <a:bodyPr/>
                    <a:lstStyle/>
                    <a:p>
                      <a:r>
                        <a:rPr lang="zh-CN" altLang="en-US" dirty="0" sz="1500" b="1">
                          <a:solidFill>
                            <a:srgbClr val="C00000"/>
                          </a:solidFill>
                          <a:latin typeface="+mj-lt"/>
                        </a:rPr>
                        <a:t>BrowseComp</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500">
                          <a:solidFill>
                            <a:srgbClr val="000000"/>
                          </a:solidFill>
                          <a:latin typeface="+mj-lt"/>
                        </a:rPr>
                        <a:t>组合多处线索、查找难找的事实（深度研究）</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r>
            </a:tbl>
          </a:graphicData>
        </a:graphic>
      </p:graphicFrame>
      <p:sp>
        <p:nvSpPr>
          <p:cNvPr id="4" name="要点"/>
          <p:cNvSpPr/>
          <p:nvPr/>
        </p:nvSpPr>
        <p:spPr>
          <a:xfrm>
            <a:off x="822960" y="4846320"/>
            <a:ext cx="10607040" cy="1463040"/>
          </a:xfrm>
          <a:prstGeom prst="rect">
            <a:avLst/>
          </a:prstGeom>
          <a:noFill/>
          <a:ln w="22225">
            <a:noFill/>
          </a:ln>
        </p:spPr>
        <p:txBody>
          <a:bodyPr wrap="square" lIns="45720" rIns="45720" anchor="t"/>
          <a:lstStyle/>
          <a:p>
            <a:pPr/>
            <a:r>
              <a:rPr lang="zh-CN" altLang="en-US" dirty="0" sz="1700" b="1">
                <a:solidFill>
                  <a:srgbClr val="C00000"/>
                </a:solidFill>
                <a:latin typeface="+mj-lt"/>
              </a:rPr>
              <a:t>评测集分三层：</a:t>
            </a:r>
            <a:r>
              <a:rPr lang="zh-CN" altLang="en-US" dirty="0" sz="1600">
                <a:solidFill>
                  <a:srgbClr val="000000"/>
                </a:solidFill>
                <a:latin typeface="+mj-lt"/>
              </a:rPr>
              <a:t>稳定回归集（旧能力不退化）· 滚动更新集（新环境新任务）· 高风险难例集（越权、误删等）</a:t>
            </a:r>
          </a:p>
          <a:p>
            <a:pPr>
              <a:spcBef>
                <a:spcPts val="500"/>
              </a:spcBef>
            </a:pPr>
            <a:r>
              <a:rPr lang="zh-CN" altLang="en-US" dirty="0" sz="1700" b="1">
                <a:solidFill>
                  <a:srgbClr val="C00000"/>
                </a:solidFill>
                <a:latin typeface="+mj-lt"/>
              </a:rPr>
              <a:t>报分要注明：</a:t>
            </a:r>
            <a:r>
              <a:rPr lang="zh-CN" altLang="en-US" dirty="0" sz="1600">
                <a:solidFill>
                  <a:srgbClr val="000000"/>
                </a:solidFill>
                <a:latin typeface="+mj-lt"/>
              </a:rPr>
              <a:t>任务版本、Harness、计算预算、工具权限和人工介入；不同基准的分数不能直接相加</a:t>
            </a:r>
          </a:p>
        </p:txBody>
      </p:sp>
    </p:spTree>
    <p:extLst>
      <p:ext uri="{BB962C8B-B14F-4D97-AF65-F5344CB8AC3E}">
        <p14:creationId xmlns:p14="http://schemas.microsoft.com/office/powerpoint/2010/main" val="408038265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r>
              <a:rPr lang="zh-CN" altLang="en-US" dirty="0"/>
              <a:t>观测闭环与修复迭代</a:t>
            </a:r>
          </a:p>
        </p:txBody>
      </p:sp>
      <p:sp>
        <p:nvSpPr>
          <p:cNvPr id="3" name="Content Placeholder 2"/>
          <p:cNvSpPr>
            <a:spLocks noGrp="1"/>
          </p:cNvSpPr>
          <p:nvPr>
            <p:ph idx="1"/>
          </p:nvPr>
        </p:nvSpPr>
        <p:spPr>
          <a:xfrm>
            <a:off x="502920" y="960120"/>
            <a:ext cx="11155680" cy="914400"/>
          </a:xfrm>
        </p:spPr>
        <p:txBody>
          <a:bodyPr/>
          <a:lstStyle/>
          <a:p>
            <a:pPr lvl="1"/>
            <a:r>
              <a:rPr lang="zh-CN" altLang="en-US" dirty="0">
                <a:solidFill>
                  <a:srgbClr val="C00000"/>
                </a:solidFill>
              </a:rPr>
              <a:t>日志让失败可回放：</a:t>
            </a:r>
            <a:r>
              <a:rPr lang="zh-CN" altLang="en-US" dirty="0"/>
              <a:t>工具调用为何发生、参数与返回、模型如何解释、下一步做了什么，都要留下可回放记录</a:t>
            </a:r>
          </a:p>
        </p:txBody>
      </p:sp>
      <p:sp>
        <p:nvSpPr>
          <p:cNvPr id="4" name="观测与日志"/>
          <p:cNvSpPr/>
          <p:nvPr/>
        </p:nvSpPr>
        <p:spPr>
          <a:xfrm>
            <a:off x="518007" y="2057400"/>
            <a:ext cx="2011680" cy="86868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观测与日志</a:t>
            </a:r>
          </a:p>
          <a:p>
            <a:pPr algn="ctr"/>
            <a:r>
              <a:rPr lang="zh-CN" altLang="en-US" dirty="0" sz="1300">
                <a:solidFill>
                  <a:srgbClr val="595959"/>
                </a:solidFill>
              </a:rPr>
              <a:t>完整轨迹</a:t>
            </a:r>
          </a:p>
        </p:txBody>
      </p:sp>
      <p:cxnSp>
        <p:nvCxnSpPr>
          <p:cNvPr id="5" name="连线5"/>
          <p:cNvCxnSpPr/>
          <p:nvPr/>
        </p:nvCxnSpPr>
        <p:spPr>
          <a:xfrm>
            <a:off x="2566263" y="2491740"/>
            <a:ext cx="201167" cy="0"/>
          </a:xfrm>
          <a:prstGeom prst="line">
            <a:avLst/>
          </a:prstGeom>
          <a:ln w="28575">
            <a:solidFill>
              <a:srgbClr val="7F7F7F"/>
            </a:solidFill>
            <a:tailEnd type="triangle"/>
          </a:ln>
        </p:spPr>
      </p:cxnSp>
      <p:sp>
        <p:nvSpPr>
          <p:cNvPr id="6" name="轨迹回放"/>
          <p:cNvSpPr/>
          <p:nvPr/>
        </p:nvSpPr>
        <p:spPr>
          <a:xfrm>
            <a:off x="2804007" y="2057400"/>
            <a:ext cx="2011680" cy="86868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轨迹回放</a:t>
            </a:r>
          </a:p>
          <a:p>
            <a:pPr algn="ctr"/>
            <a:r>
              <a:rPr lang="zh-CN" altLang="en-US" dirty="0" sz="1300">
                <a:solidFill>
                  <a:srgbClr val="595959"/>
                </a:solidFill>
              </a:rPr>
              <a:t>新旧版本重跑对比</a:t>
            </a:r>
          </a:p>
        </p:txBody>
      </p:sp>
      <p:cxnSp>
        <p:nvCxnSpPr>
          <p:cNvPr id="7" name="连线7"/>
          <p:cNvCxnSpPr/>
          <p:nvPr/>
        </p:nvCxnSpPr>
        <p:spPr>
          <a:xfrm>
            <a:off x="4852263" y="2491740"/>
            <a:ext cx="201167" cy="0"/>
          </a:xfrm>
          <a:prstGeom prst="line">
            <a:avLst/>
          </a:prstGeom>
          <a:ln w="28575">
            <a:solidFill>
              <a:srgbClr val="7F7F7F"/>
            </a:solidFill>
            <a:tailEnd type="triangle"/>
          </a:ln>
        </p:spPr>
      </p:cxnSp>
      <p:sp>
        <p:nvSpPr>
          <p:cNvPr id="8" name="失败归因"/>
          <p:cNvSpPr/>
          <p:nvPr/>
        </p:nvSpPr>
        <p:spPr>
          <a:xfrm>
            <a:off x="5090007" y="2057400"/>
            <a:ext cx="2011680" cy="86868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失败归因</a:t>
            </a:r>
          </a:p>
          <a:p>
            <a:pPr algn="ctr"/>
            <a:r>
              <a:rPr lang="zh-CN" altLang="en-US" dirty="0" sz="1300">
                <a:solidFill>
                  <a:srgbClr val="595959"/>
                </a:solidFill>
              </a:rPr>
              <a:t>定位出错的一步</a:t>
            </a:r>
          </a:p>
        </p:txBody>
      </p:sp>
      <p:cxnSp>
        <p:nvCxnSpPr>
          <p:cNvPr id="9" name="连线9"/>
          <p:cNvCxnSpPr/>
          <p:nvPr/>
        </p:nvCxnSpPr>
        <p:spPr>
          <a:xfrm>
            <a:off x="7138263" y="2491740"/>
            <a:ext cx="201168" cy="0"/>
          </a:xfrm>
          <a:prstGeom prst="line">
            <a:avLst/>
          </a:prstGeom>
          <a:ln w="28575">
            <a:solidFill>
              <a:srgbClr val="7F7F7F"/>
            </a:solidFill>
            <a:tailEnd type="triangle"/>
          </a:ln>
        </p:spPr>
      </p:cxnSp>
      <p:sp>
        <p:nvSpPr>
          <p:cNvPr id="10" name="修复队列"/>
          <p:cNvSpPr/>
          <p:nvPr/>
        </p:nvSpPr>
        <p:spPr>
          <a:xfrm>
            <a:off x="7376007" y="2057400"/>
            <a:ext cx="2011680" cy="86868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修复队列</a:t>
            </a:r>
          </a:p>
          <a:p>
            <a:pPr algn="ctr"/>
            <a:r>
              <a:rPr lang="zh-CN" altLang="en-US" dirty="0" sz="1300">
                <a:solidFill>
                  <a:srgbClr val="595959"/>
                </a:solidFill>
              </a:rPr>
              <a:t>频率 · 风险 · 杠杆</a:t>
            </a:r>
          </a:p>
        </p:txBody>
      </p:sp>
      <p:cxnSp>
        <p:nvCxnSpPr>
          <p:cNvPr id="11" name="连线11"/>
          <p:cNvCxnSpPr/>
          <p:nvPr/>
        </p:nvCxnSpPr>
        <p:spPr>
          <a:xfrm>
            <a:off x="9424263" y="2491740"/>
            <a:ext cx="201168" cy="0"/>
          </a:xfrm>
          <a:prstGeom prst="line">
            <a:avLst/>
          </a:prstGeom>
          <a:ln w="28575">
            <a:solidFill>
              <a:srgbClr val="7F7F7F"/>
            </a:solidFill>
            <a:tailEnd type="triangle"/>
          </a:ln>
        </p:spPr>
      </p:cxnSp>
      <p:sp>
        <p:nvSpPr>
          <p:cNvPr id="12" name="数据回灌"/>
          <p:cNvSpPr/>
          <p:nvPr/>
        </p:nvSpPr>
        <p:spPr>
          <a:xfrm>
            <a:off x="9662007" y="2057400"/>
            <a:ext cx="2011680" cy="86868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数据回灌</a:t>
            </a:r>
          </a:p>
          <a:p>
            <a:pPr algn="ctr"/>
            <a:r>
              <a:rPr lang="zh-CN" altLang="en-US" dirty="0" sz="1300">
                <a:solidFill>
                  <a:srgbClr val="595959"/>
                </a:solidFill>
              </a:rPr>
              <a:t>筛选后再进入</a:t>
            </a:r>
          </a:p>
        </p:txBody>
      </p:sp>
      <p:cxnSp>
        <p:nvCxnSpPr>
          <p:cNvPr id="13" name="连线13"/>
          <p:cNvCxnSpPr/>
          <p:nvPr/>
        </p:nvCxnSpPr>
        <p:spPr>
          <a:xfrm>
            <a:off x="10667847" y="2926080"/>
            <a:ext cx="0" cy="274319"/>
          </a:xfrm>
          <a:prstGeom prst="line">
            <a:avLst/>
          </a:prstGeom>
          <a:ln w="28575">
            <a:solidFill>
              <a:srgbClr val="7F7F7F"/>
            </a:solidFill>
          </a:ln>
        </p:spPr>
      </p:cxnSp>
      <p:cxnSp>
        <p:nvCxnSpPr>
          <p:cNvPr id="14" name="连线14"/>
          <p:cNvCxnSpPr/>
          <p:nvPr/>
        </p:nvCxnSpPr>
        <p:spPr>
          <a:xfrm flipH="1">
            <a:off x="1523847" y="3200400"/>
            <a:ext cx="9144000" cy="0"/>
          </a:xfrm>
          <a:prstGeom prst="line">
            <a:avLst/>
          </a:prstGeom>
          <a:ln w="28575">
            <a:solidFill>
              <a:srgbClr val="7F7F7F"/>
            </a:solidFill>
          </a:ln>
        </p:spPr>
      </p:cxnSp>
      <p:cxnSp>
        <p:nvCxnSpPr>
          <p:cNvPr id="15" name="连线15"/>
          <p:cNvCxnSpPr/>
          <p:nvPr/>
        </p:nvCxnSpPr>
        <p:spPr>
          <a:xfrm flipV="1">
            <a:off x="1523847" y="2962656"/>
            <a:ext cx="0" cy="237743"/>
          </a:xfrm>
          <a:prstGeom prst="line">
            <a:avLst/>
          </a:prstGeom>
          <a:ln w="28575">
            <a:solidFill>
              <a:srgbClr val="7F7F7F"/>
            </a:solidFill>
            <a:tailEnd type="triangle"/>
          </a:ln>
        </p:spPr>
      </p:cxnSp>
      <p:sp>
        <p:nvSpPr>
          <p:cNvPr id="16" name="回路注"/>
          <p:cNvSpPr/>
          <p:nvPr/>
        </p:nvSpPr>
        <p:spPr>
          <a:xfrm>
            <a:off x="3840480" y="3218688"/>
            <a:ext cx="4480560" cy="292608"/>
          </a:xfrm>
          <a:prstGeom prst="rect">
            <a:avLst/>
          </a:prstGeom>
          <a:noFill/>
          <a:ln w="22225">
            <a:noFill/>
          </a:ln>
        </p:spPr>
        <p:txBody>
          <a:bodyPr wrap="square" lIns="45720" rIns="45720" anchor="ctr"/>
          <a:lstStyle/>
          <a:p>
            <a:pPr algn="ctr"/>
            <a:r>
              <a:rPr lang="zh-CN" altLang="en-US" dirty="0" sz="1200">
                <a:solidFill>
                  <a:srgbClr val="7F7F7F"/>
                </a:solidFill>
              </a:rPr>
              <a:t>失败轨迹进入回归集与训练集</a:t>
            </a:r>
          </a:p>
        </p:txBody>
      </p:sp>
      <p:sp>
        <p:nvSpPr>
          <p:cNvPr id="17" name="例"/>
          <p:cNvSpPr/>
          <p:nvPr/>
        </p:nvSpPr>
        <p:spPr>
          <a:xfrm>
            <a:off x="731520" y="3611880"/>
            <a:ext cx="10698480" cy="566928"/>
          </a:xfrm>
          <a:prstGeom prst="rect">
            <a:avLst/>
          </a:prstGeom>
          <a:solidFill>
            <a:srgbClr val="FBEFE6"/>
          </a:solidFill>
          <a:ln w="22225">
            <a:solidFill>
              <a:srgbClr val="E46C0A"/>
            </a:solidFill>
          </a:ln>
        </p:spPr>
        <p:txBody>
          <a:bodyPr wrap="square" lIns="45720" rIns="45720" anchor="ctr"/>
          <a:lstStyle/>
          <a:p>
            <a:pPr algn="ctr"/>
            <a:r>
              <a:rPr lang="zh-CN" altLang="en-US" dirty="0" sz="1500" b="1">
                <a:solidFill>
                  <a:srgbClr val="C00000"/>
                </a:solidFill>
              </a:rPr>
              <a:t>书中例子：</a:t>
            </a:r>
            <a:r>
              <a:rPr lang="zh-CN" altLang="en-US" dirty="0" sz="1500">
                <a:solidFill>
                  <a:srgbClr val="000000"/>
                </a:solidFill>
              </a:rPr>
              <a:t>审批人接口改了字段名 → 智能体读到空值 → 落回缓存里的旧主管；回放后才定位到根因</a:t>
            </a:r>
          </a:p>
        </p:txBody>
      </p:sp>
      <p:sp>
        <p:nvSpPr>
          <p:cNvPr id="18" name="下"/>
          <p:cNvSpPr/>
          <p:nvPr/>
        </p:nvSpPr>
        <p:spPr>
          <a:xfrm>
            <a:off x="548640" y="4343400"/>
            <a:ext cx="11155680" cy="1645920"/>
          </a:xfrm>
          <a:prstGeom prst="rect">
            <a:avLst/>
          </a:prstGeom>
          <a:noFill/>
          <a:ln w="22225">
            <a:noFill/>
          </a:ln>
        </p:spPr>
        <p:txBody>
          <a:bodyPr wrap="square" lIns="45720" rIns="45720" anchor="t"/>
          <a:lstStyle/>
          <a:p>
            <a:pPr/>
            <a:r>
              <a:rPr lang="zh-CN" altLang="en-US" dirty="0" sz="2000">
                <a:solidFill>
                  <a:srgbClr val="000000"/>
                </a:solidFill>
              </a:rPr>
              <a:t>▸ </a:t>
            </a:r>
            <a:r>
              <a:rPr lang="zh-CN" altLang="en-US" dirty="0" sz="2000">
                <a:solidFill>
                  <a:srgbClr val="C00000"/>
                </a:solidFill>
              </a:rPr>
              <a:t>数据回灌必须筛选：</a:t>
            </a:r>
            <a:r>
              <a:rPr lang="zh-CN" altLang="en-US" dirty="0" sz="2000">
                <a:solidFill>
                  <a:srgbClr val="000000"/>
                </a:solidFill>
              </a:rPr>
              <a:t>偶然成功、误导路径和噪声不能直接拿去训练</a:t>
            </a:r>
          </a:p>
          <a:p>
            <a:pPr>
              <a:spcBef>
                <a:spcPts val="1200"/>
              </a:spcBef>
            </a:pPr>
            <a:r>
              <a:rPr lang="zh-CN" altLang="en-US" dirty="0" sz="2000">
                <a:solidFill>
                  <a:srgbClr val="000000"/>
                </a:solidFill>
              </a:rPr>
              <a:t>▸ </a:t>
            </a:r>
            <a:r>
              <a:rPr lang="zh-CN" altLang="en-US" dirty="0" sz="2000">
                <a:solidFill>
                  <a:srgbClr val="C00000"/>
                </a:solidFill>
              </a:rPr>
              <a:t>检查点：</a:t>
            </a:r>
            <a:r>
              <a:rPr lang="zh-CN" altLang="en-US" dirty="0" sz="2000">
                <a:solidFill>
                  <a:srgbClr val="000000"/>
                </a:solidFill>
              </a:rPr>
              <a:t>关键节点保存工作区、已执行副作用、待办和回滚方式，中断可续、走偏可退</a:t>
            </a:r>
          </a:p>
        </p:txBody>
      </p:sp>
    </p:spTree>
    <p:extLst>
      <p:ext uri="{BB962C8B-B14F-4D97-AF65-F5344CB8AC3E}">
        <p14:creationId xmlns:p14="http://schemas.microsoft.com/office/powerpoint/2010/main" val="11315982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发布验证与上线门禁</a:t>
            </a:r>
          </a:p>
        </p:txBody>
      </p:sp>
      <p:sp>
        <p:nvSpPr>
          <p:cNvPr id="3" name="内容占位符 2"/>
          <p:cNvSpPr>
            <a:spLocks noGrp="1"/>
          </p:cNvSpPr>
          <p:nvPr>
            <p:ph idx="1"/>
          </p:nvPr>
        </p:nvSpPr>
        <p:spPr/>
        <p:txBody>
          <a:bodyPr/>
          <a:lstStyle/>
          <a:p>
            <a:pPr lvl="1">
              <a:spcBef>
                <a:spcPts val="1800"/>
              </a:spcBef>
            </a:pPr>
            <a:r>
              <a:rPr lang="zh-CN" altLang="en-US" dirty="0">
                <a:solidFill>
                  <a:srgbClr val="C00000"/>
                </a:solidFill>
              </a:rPr>
              <a:t>离线回放：</a:t>
            </a:r>
            <a:r>
              <a:rPr lang="zh-CN" altLang="en-US" dirty="0"/>
              <a:t>在沙箱里跑历史任务，看能否复现已知的边角案例</a:t>
            </a:r>
          </a:p>
          <a:p>
            <a:pPr lvl="1">
              <a:spcBef>
                <a:spcPts val="1800"/>
              </a:spcBef>
            </a:pPr>
            <a:r>
              <a:rPr lang="zh-CN" altLang="en-US" dirty="0">
                <a:solidFill>
                  <a:srgbClr val="C00000"/>
                </a:solidFill>
              </a:rPr>
              <a:t>仿真沙箱：</a:t>
            </a:r>
            <a:r>
              <a:rPr lang="zh-CN" altLang="en-US" dirty="0"/>
              <a:t>连接镜像服务、写测试库，能真的执行，但不产生真实副作用</a:t>
            </a:r>
          </a:p>
          <a:p>
            <a:pPr lvl="1">
              <a:spcBef>
                <a:spcPts val="1800"/>
              </a:spcBef>
            </a:pPr>
            <a:r>
              <a:rPr lang="zh-CN" altLang="en-US" dirty="0">
                <a:solidFill>
                  <a:srgbClr val="C00000"/>
                </a:solidFill>
              </a:rPr>
              <a:t>影子运行：</a:t>
            </a:r>
            <a:r>
              <a:rPr lang="zh-CN" altLang="en-US" dirty="0"/>
              <a:t>“看它会怎么做，但暂时不让它真的做”，与人或旧系统的操作比较差异</a:t>
            </a:r>
          </a:p>
          <a:p>
            <a:pPr lvl="1">
              <a:spcBef>
                <a:spcPts val="1800"/>
              </a:spcBef>
            </a:pPr>
            <a:r>
              <a:rPr lang="zh-CN" altLang="en-US" dirty="0">
                <a:solidFill>
                  <a:srgbClr val="C00000"/>
                </a:solidFill>
              </a:rPr>
              <a:t>分级放量：</a:t>
            </a:r>
            <a:r>
              <a:rPr lang="zh-CN" altLang="en-US" dirty="0"/>
              <a:t>小流量灰度，盯住接管率、单位成本和高风险动作频率；读操作先开放，写、外发、支付、删改后开放</a:t>
            </a:r>
          </a:p>
          <a:p>
            <a:pPr lvl="1">
              <a:spcBef>
                <a:spcPts val="1800"/>
              </a:spcBef>
            </a:pPr>
            <a:r>
              <a:rPr lang="zh-CN" altLang="en-US" dirty="0">
                <a:solidFill>
                  <a:srgbClr val="C00000"/>
                </a:solidFill>
              </a:rPr>
              <a:t>发布判据：</a:t>
            </a:r>
            <a:r>
              <a:rPr lang="zh-CN" altLang="en-US" dirty="0"/>
              <a:t>一份门槛清单，任一项不达标就阻止发布；不能只看离线平均分</a:t>
            </a:r>
          </a:p>
          <a:p>
            <a:pPr lvl="1">
              <a:spcBef>
                <a:spcPts val="1800"/>
              </a:spcBef>
            </a:pPr>
            <a:r>
              <a:rPr lang="zh-CN" altLang="en-US" dirty="0">
                <a:solidFill>
                  <a:srgbClr val="C00000"/>
                </a:solidFill>
              </a:rPr>
              <a:t>回退开关：</a:t>
            </a:r>
            <a:r>
              <a:rPr lang="zh-CN" altLang="en-US" dirty="0"/>
              <a:t>发现退化时，能在几分钟内把流量切回旧版本</a:t>
            </a:r>
          </a:p>
        </p:txBody>
      </p:sp>
    </p:spTree>
    <p:extLst>
      <p:ext uri="{BB962C8B-B14F-4D97-AF65-F5344CB8AC3E}">
        <p14:creationId xmlns:p14="http://schemas.microsoft.com/office/powerpoint/2010/main" val="286082233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r>
              <a:rPr lang="zh-CN" altLang="en-US" dirty="0"/>
              <a:t>运营与事故响应：双层闭环</a:t>
            </a:r>
          </a:p>
        </p:txBody>
      </p:sp>
      <p:sp>
        <p:nvSpPr>
          <p:cNvPr id="6" name="TextBox 5"/>
          <p:cNvSpPr txBox="1"/>
          <p:nvPr/>
        </p:nvSpPr>
        <p:spPr>
          <a:xfrm>
            <a:off x="6583680" y="228600"/>
            <a:ext cx="5120640" cy="457200"/>
          </a:xfrm>
        </p:spPr>
        <p:txBody>
          <a:bodyPr wrap="square" rtlCol="0">
            <a:spAutoFit/>
          </a:bodyPr>
          <a:lstStyle/>
          <a:p>
            <a:pPr algn="r"/>
            <a:r>
              <a:rPr lang="zh-CN" altLang="en-US" dirty="0" sz="1200">
                <a:solidFill>
                  <a:srgbClr val="595959"/>
                </a:solidFill>
              </a:rPr>
              <a:t>据第13.5节内容绘制　内容来源：邱锡鹏《大模型与智能体》</a:t>
            </a:r>
          </a:p>
        </p:txBody>
      </p:sp>
      <p:sp>
        <p:nvSpPr>
          <p:cNvPr id="7" name="标"/>
          <p:cNvSpPr/>
          <p:nvPr/>
        </p:nvSpPr>
        <p:spPr>
          <a:xfrm>
            <a:off x="548640" y="1051560"/>
            <a:ext cx="3657600" cy="365760"/>
          </a:xfrm>
          <a:prstGeom prst="rect">
            <a:avLst/>
          </a:prstGeom>
          <a:noFill/>
          <a:ln w="22225">
            <a:noFill/>
          </a:ln>
        </p:spPr>
        <p:txBody>
          <a:bodyPr wrap="square" lIns="45720" rIns="45720" anchor="ctr"/>
          <a:lstStyle/>
          <a:p>
            <a:pPr algn="l"/>
            <a:r>
              <a:rPr lang="zh-CN" altLang="en-US" dirty="0" sz="1700" b="1">
                <a:solidFill>
                  <a:srgbClr val="C00000"/>
                </a:solidFill>
              </a:rPr>
              <a:t>研发闭环（上层）</a:t>
            </a:r>
          </a:p>
        </p:txBody>
      </p:sp>
      <p:sp>
        <p:nvSpPr>
          <p:cNvPr id="8" name="失败案例"/>
          <p:cNvSpPr/>
          <p:nvPr/>
        </p:nvSpPr>
        <p:spPr>
          <a:xfrm>
            <a:off x="632307" y="1463040"/>
            <a:ext cx="1965960" cy="685800"/>
          </a:xfrm>
          <a:prstGeom prst="roundRect">
            <a:avLst/>
          </a:prstGeom>
          <a:solidFill>
            <a:srgbClr val="FFFFFF"/>
          </a:solidFill>
          <a:ln w="22225">
            <a:solidFill>
              <a:srgbClr val="E46C0A"/>
            </a:solidFill>
          </a:ln>
        </p:spPr>
        <p:txBody>
          <a:bodyPr wrap="square" lIns="45720" rIns="45720" anchor="ctr"/>
          <a:lstStyle/>
          <a:p>
            <a:pPr algn="ctr"/>
            <a:r>
              <a:rPr lang="zh-CN" altLang="en-US" dirty="0" sz="1600" b="1">
                <a:solidFill>
                  <a:srgbClr val="000000"/>
                </a:solidFill>
              </a:rPr>
              <a:t>失败案例</a:t>
            </a:r>
          </a:p>
        </p:txBody>
      </p:sp>
      <p:cxnSp>
        <p:nvCxnSpPr>
          <p:cNvPr id="9" name="连线9"/>
          <p:cNvCxnSpPr/>
          <p:nvPr/>
        </p:nvCxnSpPr>
        <p:spPr>
          <a:xfrm>
            <a:off x="2634843" y="1805940"/>
            <a:ext cx="201167" cy="0"/>
          </a:xfrm>
          <a:prstGeom prst="line">
            <a:avLst/>
          </a:prstGeom>
          <a:ln w="28575">
            <a:solidFill>
              <a:srgbClr val="7F7F7F"/>
            </a:solidFill>
            <a:tailEnd type="triangle"/>
          </a:ln>
        </p:spPr>
      </p:cxnSp>
      <p:sp>
        <p:nvSpPr>
          <p:cNvPr id="10" name="进入数据集"/>
          <p:cNvSpPr/>
          <p:nvPr/>
        </p:nvSpPr>
        <p:spPr>
          <a:xfrm>
            <a:off x="2872587" y="1463040"/>
            <a:ext cx="1965960" cy="685800"/>
          </a:xfrm>
          <a:prstGeom prst="roundRect">
            <a:avLst/>
          </a:prstGeom>
          <a:solidFill>
            <a:srgbClr val="FFFFFF"/>
          </a:solidFill>
          <a:ln w="22225">
            <a:solidFill>
              <a:srgbClr val="E46C0A"/>
            </a:solidFill>
          </a:ln>
        </p:spPr>
        <p:txBody>
          <a:bodyPr wrap="square" lIns="45720" rIns="45720" anchor="ctr"/>
          <a:lstStyle/>
          <a:p>
            <a:pPr algn="ctr"/>
            <a:r>
              <a:rPr lang="zh-CN" altLang="en-US" dirty="0" sz="1600" b="1">
                <a:solidFill>
                  <a:srgbClr val="000000"/>
                </a:solidFill>
              </a:rPr>
              <a:t>进入数据集</a:t>
            </a:r>
          </a:p>
        </p:txBody>
      </p:sp>
      <p:cxnSp>
        <p:nvCxnSpPr>
          <p:cNvPr id="11" name="连线11"/>
          <p:cNvCxnSpPr/>
          <p:nvPr/>
        </p:nvCxnSpPr>
        <p:spPr>
          <a:xfrm>
            <a:off x="4875123" y="1805940"/>
            <a:ext cx="201167" cy="0"/>
          </a:xfrm>
          <a:prstGeom prst="line">
            <a:avLst/>
          </a:prstGeom>
          <a:ln w="28575">
            <a:solidFill>
              <a:srgbClr val="7F7F7F"/>
            </a:solidFill>
            <a:tailEnd type="triangle"/>
          </a:ln>
        </p:spPr>
      </p:cxnSp>
      <p:sp>
        <p:nvSpPr>
          <p:cNvPr id="12" name="扩充评测集"/>
          <p:cNvSpPr/>
          <p:nvPr/>
        </p:nvSpPr>
        <p:spPr>
          <a:xfrm>
            <a:off x="5112867" y="1463040"/>
            <a:ext cx="1965960" cy="685800"/>
          </a:xfrm>
          <a:prstGeom prst="roundRect">
            <a:avLst/>
          </a:prstGeom>
          <a:solidFill>
            <a:srgbClr val="FFFFFF"/>
          </a:solidFill>
          <a:ln w="22225">
            <a:solidFill>
              <a:srgbClr val="E46C0A"/>
            </a:solidFill>
          </a:ln>
        </p:spPr>
        <p:txBody>
          <a:bodyPr wrap="square" lIns="45720" rIns="45720" anchor="ctr"/>
          <a:lstStyle/>
          <a:p>
            <a:pPr algn="ctr"/>
            <a:r>
              <a:rPr lang="zh-CN" altLang="en-US" dirty="0" sz="1600" b="1">
                <a:solidFill>
                  <a:srgbClr val="000000"/>
                </a:solidFill>
              </a:rPr>
              <a:t>扩充评测集</a:t>
            </a:r>
          </a:p>
        </p:txBody>
      </p:sp>
      <p:cxnSp>
        <p:nvCxnSpPr>
          <p:cNvPr id="13" name="连线13"/>
          <p:cNvCxnSpPr/>
          <p:nvPr/>
        </p:nvCxnSpPr>
        <p:spPr>
          <a:xfrm>
            <a:off x="7115403" y="1805940"/>
            <a:ext cx="201168" cy="0"/>
          </a:xfrm>
          <a:prstGeom prst="line">
            <a:avLst/>
          </a:prstGeom>
          <a:ln w="28575">
            <a:solidFill>
              <a:srgbClr val="7F7F7F"/>
            </a:solidFill>
            <a:tailEnd type="triangle"/>
          </a:ln>
        </p:spPr>
      </p:cxnSp>
      <p:sp>
        <p:nvSpPr>
          <p:cNvPr id="14" name="迭代训练与提示"/>
          <p:cNvSpPr/>
          <p:nvPr/>
        </p:nvSpPr>
        <p:spPr>
          <a:xfrm>
            <a:off x="7353147" y="1463040"/>
            <a:ext cx="1965960" cy="685800"/>
          </a:xfrm>
          <a:prstGeom prst="roundRect">
            <a:avLst/>
          </a:prstGeom>
          <a:solidFill>
            <a:srgbClr val="FFFFFF"/>
          </a:solidFill>
          <a:ln w="22225">
            <a:solidFill>
              <a:srgbClr val="E46C0A"/>
            </a:solidFill>
          </a:ln>
        </p:spPr>
        <p:txBody>
          <a:bodyPr wrap="square" lIns="45720" rIns="45720" anchor="ctr"/>
          <a:lstStyle/>
          <a:p>
            <a:pPr algn="ctr"/>
            <a:r>
              <a:rPr lang="zh-CN" altLang="en-US" dirty="0" sz="1600" b="1">
                <a:solidFill>
                  <a:srgbClr val="000000"/>
                </a:solidFill>
              </a:rPr>
              <a:t>迭代训练与提示</a:t>
            </a:r>
          </a:p>
        </p:txBody>
      </p:sp>
      <p:cxnSp>
        <p:nvCxnSpPr>
          <p:cNvPr id="15" name="连线15"/>
          <p:cNvCxnSpPr/>
          <p:nvPr/>
        </p:nvCxnSpPr>
        <p:spPr>
          <a:xfrm>
            <a:off x="9355683" y="1805940"/>
            <a:ext cx="201168" cy="0"/>
          </a:xfrm>
          <a:prstGeom prst="line">
            <a:avLst/>
          </a:prstGeom>
          <a:ln w="28575">
            <a:solidFill>
              <a:srgbClr val="7F7F7F"/>
            </a:solidFill>
            <a:tailEnd type="triangle"/>
          </a:ln>
        </p:spPr>
      </p:cxnSp>
      <p:sp>
        <p:nvSpPr>
          <p:cNvPr id="16" name="过变更门禁"/>
          <p:cNvSpPr/>
          <p:nvPr/>
        </p:nvSpPr>
        <p:spPr>
          <a:xfrm>
            <a:off x="9593427" y="1463040"/>
            <a:ext cx="1965960" cy="685800"/>
          </a:xfrm>
          <a:prstGeom prst="roundRect">
            <a:avLst/>
          </a:prstGeom>
          <a:solidFill>
            <a:srgbClr val="FFFFFF"/>
          </a:solidFill>
          <a:ln w="22225">
            <a:solidFill>
              <a:srgbClr val="E46C0A"/>
            </a:solidFill>
          </a:ln>
        </p:spPr>
        <p:txBody>
          <a:bodyPr wrap="square" lIns="45720" rIns="45720" anchor="ctr"/>
          <a:lstStyle/>
          <a:p>
            <a:pPr algn="ctr"/>
            <a:r>
              <a:rPr lang="zh-CN" altLang="en-US" dirty="0" sz="1600" b="1">
                <a:solidFill>
                  <a:srgbClr val="000000"/>
                </a:solidFill>
              </a:rPr>
              <a:t>过变更门禁</a:t>
            </a:r>
          </a:p>
        </p:txBody>
      </p:sp>
      <p:sp>
        <p:nvSpPr>
          <p:cNvPr id="17" name="标"/>
          <p:cNvSpPr/>
          <p:nvPr/>
        </p:nvSpPr>
        <p:spPr>
          <a:xfrm>
            <a:off x="548640" y="4114800"/>
            <a:ext cx="3657600" cy="365760"/>
          </a:xfrm>
          <a:prstGeom prst="rect">
            <a:avLst/>
          </a:prstGeom>
          <a:noFill/>
          <a:ln w="22225">
            <a:noFill/>
          </a:ln>
        </p:spPr>
        <p:txBody>
          <a:bodyPr wrap="square" lIns="45720" rIns="45720" anchor="ctr"/>
          <a:lstStyle/>
          <a:p>
            <a:pPr algn="l"/>
            <a:r>
              <a:rPr lang="zh-CN" altLang="en-US" dirty="0" sz="1700" b="1">
                <a:solidFill>
                  <a:srgbClr val="E46C0A"/>
                </a:solidFill>
              </a:rPr>
              <a:t>运营闭环（下层）</a:t>
            </a:r>
          </a:p>
        </p:txBody>
      </p:sp>
      <p:sp>
        <p:nvSpPr>
          <p:cNvPr id="18" name="线上监控"/>
          <p:cNvSpPr/>
          <p:nvPr/>
        </p:nvSpPr>
        <p:spPr>
          <a:xfrm>
            <a:off x="632307" y="3383280"/>
            <a:ext cx="1965960" cy="685800"/>
          </a:xfrm>
          <a:prstGeom prst="roundRect">
            <a:avLst/>
          </a:prstGeom>
          <a:solidFill>
            <a:srgbClr val="FBEFE6"/>
          </a:solidFill>
          <a:ln w="22225">
            <a:solidFill>
              <a:srgbClr val="E46C0A"/>
            </a:solidFill>
          </a:ln>
        </p:spPr>
        <p:txBody>
          <a:bodyPr wrap="square" lIns="45720" rIns="45720" anchor="ctr"/>
          <a:lstStyle/>
          <a:p>
            <a:pPr algn="ctr"/>
            <a:r>
              <a:rPr lang="zh-CN" altLang="en-US" dirty="0" sz="1600" b="1">
                <a:solidFill>
                  <a:srgbClr val="000000"/>
                </a:solidFill>
              </a:rPr>
              <a:t>线上监控</a:t>
            </a:r>
          </a:p>
        </p:txBody>
      </p:sp>
      <p:cxnSp>
        <p:nvCxnSpPr>
          <p:cNvPr id="19" name="连线19"/>
          <p:cNvCxnSpPr/>
          <p:nvPr/>
        </p:nvCxnSpPr>
        <p:spPr>
          <a:xfrm>
            <a:off x="2634843" y="3726180"/>
            <a:ext cx="201167" cy="0"/>
          </a:xfrm>
          <a:prstGeom prst="line">
            <a:avLst/>
          </a:prstGeom>
          <a:ln w="28575">
            <a:solidFill>
              <a:srgbClr val="7F7F7F"/>
            </a:solidFill>
            <a:tailEnd type="triangle"/>
          </a:ln>
        </p:spPr>
      </p:cxnSp>
      <p:sp>
        <p:nvSpPr>
          <p:cNvPr id="20" name="异常告警"/>
          <p:cNvSpPr/>
          <p:nvPr/>
        </p:nvSpPr>
        <p:spPr>
          <a:xfrm>
            <a:off x="2872587" y="3383280"/>
            <a:ext cx="1965960" cy="685800"/>
          </a:xfrm>
          <a:prstGeom prst="roundRect">
            <a:avLst/>
          </a:prstGeom>
          <a:solidFill>
            <a:srgbClr val="FBEFE6"/>
          </a:solidFill>
          <a:ln w="22225">
            <a:solidFill>
              <a:srgbClr val="E46C0A"/>
            </a:solidFill>
          </a:ln>
        </p:spPr>
        <p:txBody>
          <a:bodyPr wrap="square" lIns="45720" rIns="45720" anchor="ctr"/>
          <a:lstStyle/>
          <a:p>
            <a:pPr algn="ctr"/>
            <a:r>
              <a:rPr lang="zh-CN" altLang="en-US" dirty="0" sz="1600" b="1">
                <a:solidFill>
                  <a:srgbClr val="000000"/>
                </a:solidFill>
              </a:rPr>
              <a:t>异常告警</a:t>
            </a:r>
          </a:p>
        </p:txBody>
      </p:sp>
      <p:cxnSp>
        <p:nvCxnSpPr>
          <p:cNvPr id="21" name="连线21"/>
          <p:cNvCxnSpPr/>
          <p:nvPr/>
        </p:nvCxnSpPr>
        <p:spPr>
          <a:xfrm>
            <a:off x="4875123" y="3726180"/>
            <a:ext cx="201167" cy="0"/>
          </a:xfrm>
          <a:prstGeom prst="line">
            <a:avLst/>
          </a:prstGeom>
          <a:ln w="28575">
            <a:solidFill>
              <a:srgbClr val="7F7F7F"/>
            </a:solidFill>
            <a:tailEnd type="triangle"/>
          </a:ln>
        </p:spPr>
      </p:cxnSp>
      <p:sp>
        <p:nvSpPr>
          <p:cNvPr id="22" name="人工处理"/>
          <p:cNvSpPr/>
          <p:nvPr/>
        </p:nvSpPr>
        <p:spPr>
          <a:xfrm>
            <a:off x="5112867" y="3383280"/>
            <a:ext cx="1965960" cy="685800"/>
          </a:xfrm>
          <a:prstGeom prst="roundRect">
            <a:avLst/>
          </a:prstGeom>
          <a:solidFill>
            <a:srgbClr val="FBEFE6"/>
          </a:solidFill>
          <a:ln w="22225">
            <a:solidFill>
              <a:srgbClr val="E46C0A"/>
            </a:solidFill>
          </a:ln>
        </p:spPr>
        <p:txBody>
          <a:bodyPr wrap="square" lIns="45720" rIns="45720" anchor="ctr"/>
          <a:lstStyle/>
          <a:p>
            <a:pPr algn="ctr"/>
            <a:r>
              <a:rPr lang="zh-CN" altLang="en-US" dirty="0" sz="1600" b="1">
                <a:solidFill>
                  <a:srgbClr val="000000"/>
                </a:solidFill>
              </a:rPr>
              <a:t>人工处理</a:t>
            </a:r>
          </a:p>
        </p:txBody>
      </p:sp>
      <p:cxnSp>
        <p:nvCxnSpPr>
          <p:cNvPr id="23" name="连线23"/>
          <p:cNvCxnSpPr/>
          <p:nvPr/>
        </p:nvCxnSpPr>
        <p:spPr>
          <a:xfrm>
            <a:off x="7115403" y="3726180"/>
            <a:ext cx="201168" cy="0"/>
          </a:xfrm>
          <a:prstGeom prst="line">
            <a:avLst/>
          </a:prstGeom>
          <a:ln w="28575">
            <a:solidFill>
              <a:srgbClr val="7F7F7F"/>
            </a:solidFill>
            <a:tailEnd type="triangle"/>
          </a:ln>
        </p:spPr>
      </p:cxnSp>
      <p:sp>
        <p:nvSpPr>
          <p:cNvPr id="24" name="限权 / 降级"/>
          <p:cNvSpPr/>
          <p:nvPr/>
        </p:nvSpPr>
        <p:spPr>
          <a:xfrm>
            <a:off x="7353147" y="3383280"/>
            <a:ext cx="1965960" cy="685800"/>
          </a:xfrm>
          <a:prstGeom prst="roundRect">
            <a:avLst/>
          </a:prstGeom>
          <a:solidFill>
            <a:srgbClr val="FBEFE6"/>
          </a:solidFill>
          <a:ln w="22225">
            <a:solidFill>
              <a:srgbClr val="E46C0A"/>
            </a:solidFill>
          </a:ln>
        </p:spPr>
        <p:txBody>
          <a:bodyPr wrap="square" lIns="45720" rIns="45720" anchor="ctr"/>
          <a:lstStyle/>
          <a:p>
            <a:pPr algn="ctr"/>
            <a:r>
              <a:rPr lang="zh-CN" altLang="en-US" dirty="0" sz="1600" b="1">
                <a:solidFill>
                  <a:srgbClr val="000000"/>
                </a:solidFill>
              </a:rPr>
              <a:t>限权 / 降级</a:t>
            </a:r>
          </a:p>
        </p:txBody>
      </p:sp>
      <p:cxnSp>
        <p:nvCxnSpPr>
          <p:cNvPr id="25" name="连线25"/>
          <p:cNvCxnSpPr/>
          <p:nvPr/>
        </p:nvCxnSpPr>
        <p:spPr>
          <a:xfrm>
            <a:off x="9355683" y="3726180"/>
            <a:ext cx="201168" cy="0"/>
          </a:xfrm>
          <a:prstGeom prst="line">
            <a:avLst/>
          </a:prstGeom>
          <a:ln w="28575">
            <a:solidFill>
              <a:srgbClr val="7F7F7F"/>
            </a:solidFill>
            <a:tailEnd type="triangle"/>
          </a:ln>
        </p:spPr>
      </p:cxnSp>
      <p:sp>
        <p:nvSpPr>
          <p:cNvPr id="26" name="灰度放量"/>
          <p:cNvSpPr/>
          <p:nvPr/>
        </p:nvSpPr>
        <p:spPr>
          <a:xfrm>
            <a:off x="9593427" y="3383280"/>
            <a:ext cx="1965960" cy="685800"/>
          </a:xfrm>
          <a:prstGeom prst="roundRect">
            <a:avLst/>
          </a:prstGeom>
          <a:solidFill>
            <a:srgbClr val="FBEFE6"/>
          </a:solidFill>
          <a:ln w="22225">
            <a:solidFill>
              <a:srgbClr val="E46C0A"/>
            </a:solidFill>
          </a:ln>
        </p:spPr>
        <p:txBody>
          <a:bodyPr wrap="square" lIns="45720" rIns="45720" anchor="ctr"/>
          <a:lstStyle/>
          <a:p>
            <a:pPr algn="ctr"/>
            <a:r>
              <a:rPr lang="zh-CN" altLang="en-US" dirty="0" sz="1600" b="1">
                <a:solidFill>
                  <a:srgbClr val="000000"/>
                </a:solidFill>
              </a:rPr>
              <a:t>灰度放量</a:t>
            </a:r>
          </a:p>
        </p:txBody>
      </p:sp>
      <p:cxnSp>
        <p:nvCxnSpPr>
          <p:cNvPr id="27" name="连线27"/>
          <p:cNvCxnSpPr/>
          <p:nvPr/>
        </p:nvCxnSpPr>
        <p:spPr>
          <a:xfrm flipV="1">
            <a:off x="1615287" y="2185416"/>
            <a:ext cx="0" cy="1197864"/>
          </a:xfrm>
          <a:prstGeom prst="line">
            <a:avLst/>
          </a:prstGeom>
          <a:ln w="28575">
            <a:solidFill>
              <a:srgbClr val="7F7F7F"/>
            </a:solidFill>
            <a:tailEnd type="triangle"/>
          </a:ln>
        </p:spPr>
      </p:cxnSp>
      <p:sp>
        <p:nvSpPr>
          <p:cNvPr id="28" name="交接1"/>
          <p:cNvSpPr/>
          <p:nvPr/>
        </p:nvSpPr>
        <p:spPr>
          <a:xfrm>
            <a:off x="1706727" y="2331720"/>
            <a:ext cx="2011680" cy="365760"/>
          </a:xfrm>
          <a:prstGeom prst="rect">
            <a:avLst/>
          </a:prstGeom>
          <a:noFill/>
          <a:ln w="22225">
            <a:noFill/>
          </a:ln>
        </p:spPr>
        <p:txBody>
          <a:bodyPr wrap="square" lIns="45720" rIns="45720" anchor="ctr"/>
          <a:lstStyle/>
          <a:p>
            <a:pPr algn="l"/>
            <a:r>
              <a:rPr lang="zh-CN" altLang="en-US" dirty="0" sz="1300">
                <a:solidFill>
                  <a:srgbClr val="7F7F7F"/>
                </a:solidFill>
              </a:rPr>
              <a:t>事故工单</a:t>
            </a:r>
          </a:p>
        </p:txBody>
      </p:sp>
      <p:cxnSp>
        <p:nvCxnSpPr>
          <p:cNvPr id="29" name="连线29"/>
          <p:cNvCxnSpPr/>
          <p:nvPr/>
        </p:nvCxnSpPr>
        <p:spPr>
          <a:xfrm>
            <a:off x="10576407" y="2148840"/>
            <a:ext cx="0" cy="1197864"/>
          </a:xfrm>
          <a:prstGeom prst="line">
            <a:avLst/>
          </a:prstGeom>
          <a:ln w="28575">
            <a:solidFill>
              <a:srgbClr val="7F7F7F"/>
            </a:solidFill>
            <a:tailEnd type="triangle"/>
          </a:ln>
        </p:spPr>
      </p:cxnSp>
      <p:sp>
        <p:nvSpPr>
          <p:cNvPr id="30" name="交接2"/>
          <p:cNvSpPr/>
          <p:nvPr/>
        </p:nvSpPr>
        <p:spPr>
          <a:xfrm>
            <a:off x="8473287" y="2331720"/>
            <a:ext cx="2011680" cy="365760"/>
          </a:xfrm>
          <a:prstGeom prst="rect">
            <a:avLst/>
          </a:prstGeom>
          <a:noFill/>
          <a:ln w="22225">
            <a:noFill/>
          </a:ln>
        </p:spPr>
        <p:txBody>
          <a:bodyPr wrap="square" lIns="45720" rIns="45720" anchor="ctr"/>
          <a:lstStyle/>
          <a:p>
            <a:pPr algn="r"/>
            <a:r>
              <a:rPr lang="zh-CN" altLang="en-US" dirty="0" sz="1300">
                <a:solidFill>
                  <a:srgbClr val="7F7F7F"/>
                </a:solidFill>
              </a:rPr>
              <a:t>新版本交付</a:t>
            </a:r>
          </a:p>
        </p:txBody>
      </p:sp>
      <p:sp>
        <p:nvSpPr>
          <p:cNvPr id="31" name="资产"/>
          <p:cNvSpPr/>
          <p:nvPr/>
        </p:nvSpPr>
        <p:spPr>
          <a:xfrm>
            <a:off x="640080" y="4709160"/>
            <a:ext cx="10881360" cy="960120"/>
          </a:xfrm>
          <a:prstGeom prst="rect">
            <a:avLst/>
          </a:prstGeom>
          <a:solidFill>
            <a:srgbClr val="FFFFFF"/>
          </a:solidFill>
          <a:ln w="22225">
            <a:solidFill>
              <a:srgbClr val="E46C0A"/>
            </a:solidFill>
          </a:ln>
        </p:spPr>
        <p:txBody>
          <a:bodyPr wrap="square" lIns="45720" rIns="45720" anchor="t"/>
          <a:lstStyle/>
          <a:p>
            <a:pPr/>
            <a:r>
              <a:rPr lang="zh-CN" altLang="en-US" dirty="0" sz="1700" b="1">
                <a:solidFill>
                  <a:srgbClr val="C00000"/>
                </a:solidFill>
              </a:rPr>
              <a:t>事故响应：</a:t>
            </a:r>
            <a:r>
              <a:rPr lang="zh-CN" altLang="en-US" dirty="0" sz="1700">
                <a:solidFill>
                  <a:srgbClr val="000000"/>
                </a:solidFill>
              </a:rPr>
              <a:t>快速冻结会话、保留现场、切断高风险权限，并明确问题类型</a:t>
            </a:r>
          </a:p>
          <a:p>
            <a:pPr>
              <a:spcBef>
                <a:spcPts val="600"/>
              </a:spcBef>
            </a:pPr>
            <a:r>
              <a:rPr lang="zh-CN" altLang="en-US" dirty="0" sz="1700" b="1">
                <a:solidFill>
                  <a:srgbClr val="C00000"/>
                </a:solidFill>
              </a:rPr>
              <a:t>复盘五类资产：</a:t>
            </a:r>
            <a:r>
              <a:rPr lang="zh-CN" altLang="en-US" dirty="0" sz="1700">
                <a:solidFill>
                  <a:srgbClr val="000000"/>
                </a:solidFill>
              </a:rPr>
              <a:t>新门禁规则 · 新难例样本 · 新监控指标 · 值班手册 · 工具接口修订</a:t>
            </a:r>
          </a:p>
        </p:txBody>
      </p:sp>
    </p:spTree>
    <p:extLst>
      <p:ext uri="{BB962C8B-B14F-4D97-AF65-F5344CB8AC3E}">
        <p14:creationId xmlns:p14="http://schemas.microsoft.com/office/powerpoint/2010/main" val="2227504950"/>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r>
              <a:rPr lang="zh-CN" altLang="en-US" dirty="0"/>
              <a:t>五、走进物理世界：具身智能与机器人</a:t>
            </a:r>
          </a:p>
        </p:txBody>
      </p:sp>
    </p:spTree>
    <p:extLst>
      <p:ext uri="{BB962C8B-B14F-4D97-AF65-F5344CB8AC3E}">
        <p14:creationId xmlns:p14="http://schemas.microsoft.com/office/powerpoint/2010/main" val="246310112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机器人：从经典控制到学习</a:t>
            </a:r>
          </a:p>
        </p:txBody>
      </p:sp>
      <p:sp>
        <p:nvSpPr>
          <p:cNvPr id="3" name="标1"/>
          <p:cNvSpPr/>
          <p:nvPr/>
        </p:nvSpPr>
        <p:spPr>
          <a:xfrm>
            <a:off x="640080" y="1005840"/>
            <a:ext cx="7315200" cy="365760"/>
          </a:xfrm>
          <a:prstGeom prst="rect">
            <a:avLst/>
          </a:prstGeom>
          <a:noFill/>
          <a:ln w="22225">
            <a:noFill/>
          </a:ln>
        </p:spPr>
        <p:txBody>
          <a:bodyPr wrap="square" lIns="45720" rIns="45720" anchor="ctr"/>
          <a:lstStyle/>
          <a:p>
            <a:pPr algn="l"/>
            <a:r>
              <a:rPr lang="zh-CN" altLang="en-US" dirty="0" sz="1800" b="1">
                <a:solidFill>
                  <a:srgbClr val="C00000"/>
                </a:solidFill>
              </a:rPr>
              <a:t>经典机器人学的三个支柱</a:t>
            </a:r>
          </a:p>
        </p:txBody>
      </p:sp>
      <p:sp>
        <p:nvSpPr>
          <p:cNvPr id="4" name="感知"/>
          <p:cNvSpPr/>
          <p:nvPr/>
        </p:nvSpPr>
        <p:spPr>
          <a:xfrm>
            <a:off x="609447" y="1417320"/>
            <a:ext cx="3291840" cy="868680"/>
          </a:xfrm>
          <a:prstGeom prst="round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感知</a:t>
            </a:r>
          </a:p>
          <a:p>
            <a:pPr algn="ctr"/>
            <a:r>
              <a:rPr lang="zh-CN" altLang="en-US" dirty="0" sz="1300">
                <a:solidFill>
                  <a:srgbClr val="595959"/>
                </a:solidFill>
              </a:rPr>
              <a:t>摄像头、激光雷达、惯性与力传感器</a:t>
            </a:r>
          </a:p>
        </p:txBody>
      </p:sp>
      <p:cxnSp>
        <p:nvCxnSpPr>
          <p:cNvPr id="5" name="连线5"/>
          <p:cNvCxnSpPr/>
          <p:nvPr/>
        </p:nvCxnSpPr>
        <p:spPr>
          <a:xfrm>
            <a:off x="3947007" y="1851660"/>
            <a:ext cx="457200" cy="0"/>
          </a:xfrm>
          <a:prstGeom prst="line">
            <a:avLst/>
          </a:prstGeom>
          <a:ln w="28575">
            <a:solidFill>
              <a:srgbClr val="7F7F7F"/>
            </a:solidFill>
            <a:tailEnd type="triangle"/>
          </a:ln>
        </p:spPr>
      </p:cxnSp>
      <p:sp>
        <p:nvSpPr>
          <p:cNvPr id="6" name="规划"/>
          <p:cNvSpPr/>
          <p:nvPr/>
        </p:nvSpPr>
        <p:spPr>
          <a:xfrm>
            <a:off x="4449927" y="1417320"/>
            <a:ext cx="3291840" cy="868680"/>
          </a:xfrm>
          <a:prstGeom prst="round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规划</a:t>
            </a:r>
          </a:p>
          <a:p>
            <a:pPr algn="ctr"/>
            <a:r>
              <a:rPr lang="zh-CN" altLang="en-US" dirty="0" sz="1300">
                <a:solidFill>
                  <a:srgbClr val="595959"/>
                </a:solidFill>
              </a:rPr>
              <a:t>搜索、运动学、动力学分析</a:t>
            </a:r>
          </a:p>
        </p:txBody>
      </p:sp>
      <p:cxnSp>
        <p:nvCxnSpPr>
          <p:cNvPr id="7" name="连线7"/>
          <p:cNvCxnSpPr/>
          <p:nvPr/>
        </p:nvCxnSpPr>
        <p:spPr>
          <a:xfrm>
            <a:off x="7787487" y="1851660"/>
            <a:ext cx="457199" cy="0"/>
          </a:xfrm>
          <a:prstGeom prst="line">
            <a:avLst/>
          </a:prstGeom>
          <a:ln w="28575">
            <a:solidFill>
              <a:srgbClr val="7F7F7F"/>
            </a:solidFill>
            <a:tailEnd type="triangle"/>
          </a:ln>
        </p:spPr>
      </p:cxnSp>
      <p:sp>
        <p:nvSpPr>
          <p:cNvPr id="8" name="控制"/>
          <p:cNvSpPr/>
          <p:nvPr/>
        </p:nvSpPr>
        <p:spPr>
          <a:xfrm>
            <a:off x="8290407" y="1417320"/>
            <a:ext cx="3291840" cy="868680"/>
          </a:xfrm>
          <a:prstGeom prst="round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控制</a:t>
            </a:r>
          </a:p>
          <a:p>
            <a:pPr algn="ctr"/>
            <a:r>
              <a:rPr lang="zh-CN" altLang="en-US" dirty="0" sz="1300">
                <a:solidFill>
                  <a:srgbClr val="595959"/>
                </a:solidFill>
              </a:rPr>
              <a:t>反馈控制、误差修正（PID）</a:t>
            </a:r>
          </a:p>
        </p:txBody>
      </p:sp>
      <p:sp>
        <p:nvSpPr>
          <p:cNvPr id="9" name="注1"/>
          <p:cNvSpPr/>
          <p:nvPr/>
        </p:nvSpPr>
        <p:spPr>
          <a:xfrm>
            <a:off x="609447" y="2331720"/>
            <a:ext cx="10972800" cy="365760"/>
          </a:xfrm>
          <a:prstGeom prst="rect">
            <a:avLst/>
          </a:prstGeom>
          <a:noFill/>
          <a:ln w="22225">
            <a:noFill/>
          </a:ln>
        </p:spPr>
        <p:txBody>
          <a:bodyPr wrap="square" lIns="45720" rIns="45720" anchor="ctr"/>
          <a:lstStyle/>
          <a:p>
            <a:pPr algn="ctr"/>
            <a:r>
              <a:rPr lang="zh-CN" altLang="en-US" dirty="0" sz="1400">
                <a:solidFill>
                  <a:srgbClr val="595959"/>
                </a:solidFill>
              </a:rPr>
              <a:t>结构化环境（流水线、仓储、手术）里很好用；家庭、街道等非结构化环境里，规则根本写不完</a:t>
            </a:r>
          </a:p>
        </p:txBody>
      </p:sp>
      <p:sp>
        <p:nvSpPr>
          <p:cNvPr id="10" name="标2"/>
          <p:cNvSpPr/>
          <p:nvPr/>
        </p:nvSpPr>
        <p:spPr>
          <a:xfrm>
            <a:off x="640080" y="2834640"/>
            <a:ext cx="7315200" cy="365760"/>
          </a:xfrm>
          <a:prstGeom prst="rect">
            <a:avLst/>
          </a:prstGeom>
          <a:noFill/>
          <a:ln w="22225">
            <a:noFill/>
          </a:ln>
        </p:spPr>
        <p:txBody>
          <a:bodyPr wrap="square" lIns="45720" rIns="45720" anchor="ctr"/>
          <a:lstStyle/>
          <a:p>
            <a:pPr algn="l"/>
            <a:r>
              <a:rPr lang="zh-CN" altLang="en-US" dirty="0" sz="1800" b="1">
                <a:solidFill>
                  <a:srgbClr val="C00000"/>
                </a:solidFill>
              </a:rPr>
              <a:t>学习如何改变机器人（2020 年后的关键突破）</a:t>
            </a:r>
          </a:p>
        </p:txBody>
      </p:sp>
      <p:sp>
        <p:nvSpPr>
          <p:cNvPr id="11" name="Sim-to-Real"/>
          <p:cNvSpPr/>
          <p:nvPr/>
        </p:nvSpPr>
        <p:spPr>
          <a:xfrm>
            <a:off x="609447" y="3246120"/>
            <a:ext cx="3291840" cy="868680"/>
          </a:xfrm>
          <a:prstGeom prst="rect">
            <a:avLst/>
          </a:prstGeom>
          <a:solidFill>
            <a:srgbClr val="FBEFE6"/>
          </a:solidFill>
          <a:ln w="22225">
            <a:solidFill>
              <a:srgbClr val="E46C0A"/>
            </a:solidFill>
          </a:ln>
        </p:spPr>
        <p:txBody>
          <a:bodyPr wrap="square" lIns="45720" rIns="45720" anchor="ctr"/>
          <a:lstStyle/>
          <a:p>
            <a:pPr algn="ctr"/>
            <a:r>
              <a:rPr lang="zh-CN" altLang="en-US" dirty="0" sz="1900" b="1">
                <a:solidFill>
                  <a:srgbClr val="000000"/>
                </a:solidFill>
              </a:rPr>
              <a:t>Sim-to-Real</a:t>
            </a:r>
          </a:p>
          <a:p>
            <a:pPr algn="ctr"/>
            <a:r>
              <a:rPr lang="zh-CN" altLang="en-US" dirty="0" sz="1300">
                <a:solidFill>
                  <a:srgbClr val="595959"/>
                </a:solidFill>
              </a:rPr>
              <a:t>仿真中训练并加随机化，再迁移到真机</a:t>
            </a:r>
          </a:p>
        </p:txBody>
      </p:sp>
      <p:sp>
        <p:nvSpPr>
          <p:cNvPr id="12" name="大规模演示学习"/>
          <p:cNvSpPr/>
          <p:nvPr/>
        </p:nvSpPr>
        <p:spPr>
          <a:xfrm>
            <a:off x="4449927" y="3246120"/>
            <a:ext cx="3291840" cy="868680"/>
          </a:xfrm>
          <a:prstGeom prst="rect">
            <a:avLst/>
          </a:prstGeom>
          <a:solidFill>
            <a:srgbClr val="FBEFE6"/>
          </a:solidFill>
          <a:ln w="22225">
            <a:solidFill>
              <a:srgbClr val="E46C0A"/>
            </a:solidFill>
          </a:ln>
        </p:spPr>
        <p:txBody>
          <a:bodyPr wrap="square" lIns="45720" rIns="45720" anchor="ctr"/>
          <a:lstStyle/>
          <a:p>
            <a:pPr algn="ctr"/>
            <a:r>
              <a:rPr lang="zh-CN" altLang="en-US" dirty="0" sz="1900" b="1">
                <a:solidFill>
                  <a:srgbClr val="000000"/>
                </a:solidFill>
              </a:rPr>
              <a:t>大规模演示学习</a:t>
            </a:r>
          </a:p>
          <a:p>
            <a:pPr algn="ctr"/>
            <a:r>
              <a:rPr lang="zh-CN" altLang="en-US" dirty="0" sz="1300">
                <a:solidFill>
                  <a:srgbClr val="595959"/>
                </a:solidFill>
              </a:rPr>
              <a:t>人遥控演示，AI 从演示中学</a:t>
            </a:r>
          </a:p>
        </p:txBody>
      </p:sp>
      <p:sp>
        <p:nvSpPr>
          <p:cNvPr id="13" name="预训练 + 微调"/>
          <p:cNvSpPr/>
          <p:nvPr/>
        </p:nvSpPr>
        <p:spPr>
          <a:xfrm>
            <a:off x="8290407" y="3246120"/>
            <a:ext cx="3291840" cy="868680"/>
          </a:xfrm>
          <a:prstGeom prst="rect">
            <a:avLst/>
          </a:prstGeom>
          <a:solidFill>
            <a:srgbClr val="FBEFE6"/>
          </a:solidFill>
          <a:ln w="22225">
            <a:solidFill>
              <a:srgbClr val="E46C0A"/>
            </a:solidFill>
          </a:ln>
        </p:spPr>
        <p:txBody>
          <a:bodyPr wrap="square" lIns="45720" rIns="45720" anchor="ctr"/>
          <a:lstStyle/>
          <a:p>
            <a:pPr algn="ctr"/>
            <a:r>
              <a:rPr lang="zh-CN" altLang="en-US" dirty="0" sz="1900" b="1">
                <a:solidFill>
                  <a:srgbClr val="000000"/>
                </a:solidFill>
              </a:rPr>
              <a:t>预训练 + 微调</a:t>
            </a:r>
          </a:p>
          <a:p>
            <a:pPr algn="ctr"/>
            <a:r>
              <a:rPr lang="zh-CN" altLang="en-US" dirty="0" sz="1300">
                <a:solidFill>
                  <a:srgbClr val="595959"/>
                </a:solidFill>
              </a:rPr>
              <a:t>在大量机器人数据上预训练，再按任务微调</a:t>
            </a:r>
          </a:p>
        </p:txBody>
      </p:sp>
      <p:sp>
        <p:nvSpPr>
          <p:cNvPr id="14" name="公式"/>
          <p:cNvSpPr/>
          <p:nvPr/>
        </p:nvSpPr>
        <p:spPr>
          <a:xfrm>
            <a:off x="1463040" y="4434840"/>
            <a:ext cx="9235440" cy="868680"/>
          </a:xfrm>
          <a:prstGeom prst="rect">
            <a:avLst/>
          </a:prstGeom>
          <a:solidFill>
            <a:srgbClr val="FFFFFF"/>
          </a:solidFill>
          <a:ln w="22225">
            <a:solidFill>
              <a:srgbClr val="E46C0A"/>
            </a:solidFill>
          </a:ln>
        </p:spPr>
        <p:txBody>
          <a:bodyPr wrap="square" lIns="45720" rIns="45720" anchor="ctr"/>
          <a:lstStyle/>
          <a:p>
            <a:pPr algn="ctr"/>
            <a:r>
              <a:rPr lang="zh-CN" altLang="en-US" dirty="0" sz="2000" b="1">
                <a:solidFill>
                  <a:srgbClr val="000000"/>
                </a:solidFill>
              </a:rPr>
              <a:t>经典：感知 → 规划 → 控制　</a:t>
            </a:r>
            <a:r>
              <a:rPr lang="zh-CN" altLang="en-US" dirty="0" sz="2000" b="1">
                <a:solidFill>
                  <a:srgbClr val="7F7F7F"/>
                </a:solidFill>
              </a:rPr>
              <a:t>⟹</a:t>
            </a:r>
            <a:r>
              <a:rPr lang="zh-CN" altLang="en-US" dirty="0" sz="2000" b="1">
                <a:solidFill>
                  <a:srgbClr val="C00000"/>
                </a:solidFill>
              </a:rPr>
              <a:t>　学习：策略 π（观测）→ 动作</a:t>
            </a:r>
          </a:p>
        </p:txBody>
      </p:sp>
      <p:sp>
        <p:nvSpPr>
          <p:cNvPr id="15" name="示意"/>
          <p:cNvSpPr/>
          <p:nvPr/>
        </p:nvSpPr>
        <p:spPr>
          <a:xfrm>
            <a:off x="9966960" y="5303520"/>
            <a:ext cx="731520" cy="274320"/>
          </a:xfrm>
          <a:prstGeom prst="rect">
            <a:avLst/>
          </a:prstGeom>
          <a:noFill/>
          <a:ln w="22225">
            <a:noFill/>
          </a:ln>
        </p:spPr>
        <p:txBody>
          <a:bodyPr wrap="square" lIns="45720" rIns="45720" anchor="ctr"/>
          <a:lstStyle/>
          <a:p>
            <a:pPr algn="ctr"/>
            <a:r>
              <a:rPr lang="zh-CN" altLang="en-US" dirty="0" sz="1100">
                <a:solidFill>
                  <a:srgbClr val="7F7F7F"/>
                </a:solidFill>
              </a:rPr>
              <a:t>（示意）</a:t>
            </a:r>
          </a:p>
        </p:txBody>
      </p:sp>
      <p:sp>
        <p:nvSpPr>
          <p:cNvPr id="16" name="注2"/>
          <p:cNvSpPr/>
          <p:nvPr/>
        </p:nvSpPr>
        <p:spPr>
          <a:xfrm>
            <a:off x="1463040" y="5623560"/>
            <a:ext cx="9235440" cy="365760"/>
          </a:xfrm>
          <a:prstGeom prst="rect">
            <a:avLst/>
          </a:prstGeom>
          <a:noFill/>
          <a:ln w="22225">
            <a:noFill/>
          </a:ln>
        </p:spPr>
        <p:txBody>
          <a:bodyPr wrap="square" lIns="45720" rIns="45720" anchor="ctr"/>
          <a:lstStyle/>
          <a:p>
            <a:pPr algn="ctr"/>
            <a:r>
              <a:rPr lang="zh-CN" altLang="en-US" dirty="0" sz="1400">
                <a:solidFill>
                  <a:srgbClr val="595959"/>
                </a:solidFill>
              </a:rPr>
              <a:t>早期强化学习机器人样本效率太低、真机会摔坏，所以主要停留在仿真中</a:t>
            </a:r>
          </a:p>
        </p:txBody>
      </p:sp>
    </p:spTree>
    <p:extLst>
      <p:ext uri="{BB962C8B-B14F-4D97-AF65-F5344CB8AC3E}">
        <p14:creationId xmlns:p14="http://schemas.microsoft.com/office/powerpoint/2010/main" val="3847396905"/>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r>
              <a:rPr lang="zh-CN" altLang="en-US" dirty="0"/>
              <a:t>VLA：视觉语言动作模型</a:t>
            </a:r>
          </a:p>
        </p:txBody>
      </p:sp>
      <p:sp>
        <p:nvSpPr>
          <p:cNvPr id="6" name="TextBox 5"/>
          <p:cNvSpPr txBox="1"/>
          <p:nvPr/>
        </p:nvSpPr>
        <p:spPr>
          <a:xfrm>
            <a:off x="6217920" y="228600"/>
            <a:ext cx="5486400" cy="411480"/>
          </a:xfrm>
        </p:spPr>
        <p:txBody>
          <a:bodyPr wrap="square" rtlCol="0">
            <a:spAutoFit/>
          </a:bodyPr>
          <a:lstStyle/>
          <a:p>
            <a:pPr algn="r"/>
            <a:r>
              <a:rPr lang="zh-CN" altLang="en-US" dirty="0" sz="1200">
                <a:solidFill>
                  <a:srgbClr val="595959"/>
                </a:solidFill>
              </a:rPr>
              <a:t>据图14.1重绘　图源：邱锡鹏《大模型与智能体》</a:t>
            </a:r>
          </a:p>
        </p:txBody>
      </p:sp>
      <p:sp>
        <p:nvSpPr>
          <p:cNvPr id="7" name="标"/>
          <p:cNvSpPr/>
          <p:nvPr/>
        </p:nvSpPr>
        <p:spPr>
          <a:xfrm>
            <a:off x="640080" y="960120"/>
            <a:ext cx="10972800" cy="411480"/>
          </a:xfrm>
          <a:prstGeom prst="rect">
            <a:avLst/>
          </a:prstGeom>
          <a:noFill/>
          <a:ln w="22225">
            <a:noFill/>
          </a:ln>
        </p:spPr>
        <p:txBody>
          <a:bodyPr wrap="square" lIns="45720" rIns="45720" anchor="ctr"/>
          <a:lstStyle/>
          <a:p>
            <a:pPr algn="l"/>
            <a:r>
              <a:rPr lang="zh-CN" altLang="en-US" dirty="0" sz="1800" b="1">
                <a:solidFill>
                  <a:srgbClr val="C00000"/>
                </a:solidFill>
              </a:rPr>
              <a:t>把大语言模型扩展到能输出机器人动作：视觉、语言、动作在同一个模型里</a:t>
            </a:r>
          </a:p>
        </p:txBody>
      </p:sp>
      <p:sp>
        <p:nvSpPr>
          <p:cNvPr id="8" name="语言"/>
          <p:cNvSpPr/>
          <p:nvPr/>
        </p:nvSpPr>
        <p:spPr>
          <a:xfrm>
            <a:off x="914400" y="1645920"/>
            <a:ext cx="2743200" cy="777240"/>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语言指令</a:t>
            </a:r>
          </a:p>
          <a:p>
            <a:pPr algn="ctr"/>
            <a:r>
              <a:rPr lang="zh-CN" altLang="en-US" dirty="0" sz="1300">
                <a:solidFill>
                  <a:srgbClr val="595959"/>
                </a:solidFill>
              </a:rPr>
              <a:t>“把红苹果给我”</a:t>
            </a:r>
          </a:p>
        </p:txBody>
      </p:sp>
      <p:sp>
        <p:nvSpPr>
          <p:cNvPr id="9" name="图像"/>
          <p:cNvSpPr/>
          <p:nvPr/>
        </p:nvSpPr>
        <p:spPr>
          <a:xfrm>
            <a:off x="914400" y="2697480"/>
            <a:ext cx="2743200" cy="777240"/>
          </a:xfrm>
          <a:prstGeom prst="round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摄像头图像</a:t>
            </a:r>
          </a:p>
          <a:p>
            <a:pPr algn="ctr"/>
            <a:r>
              <a:rPr lang="zh-CN" altLang="en-US" dirty="0" sz="1300">
                <a:solidFill>
                  <a:srgbClr val="595959"/>
                </a:solidFill>
              </a:rPr>
              <a:t>桌上的物体</a:t>
            </a:r>
          </a:p>
        </p:txBody>
      </p:sp>
      <p:sp>
        <p:nvSpPr>
          <p:cNvPr id="10" name="VLA"/>
          <p:cNvSpPr/>
          <p:nvPr/>
        </p:nvSpPr>
        <p:spPr>
          <a:xfrm>
            <a:off x="4709160" y="1783080"/>
            <a:ext cx="2743200" cy="1554480"/>
          </a:xfrm>
          <a:prstGeom prst="roundRect">
            <a:avLst/>
          </a:prstGeom>
          <a:solidFill>
            <a:srgbClr val="E46C0A"/>
          </a:solidFill>
          <a:ln w="22225">
            <a:solidFill>
              <a:srgbClr val="E46C0A"/>
            </a:solidFill>
          </a:ln>
        </p:spPr>
        <p:txBody>
          <a:bodyPr wrap="square" lIns="45720" rIns="45720" anchor="ctr"/>
          <a:lstStyle/>
          <a:p>
            <a:pPr algn="ctr"/>
            <a:r>
              <a:rPr lang="zh-CN" altLang="en-US" dirty="0" sz="2400" b="1">
                <a:solidFill>
                  <a:srgbClr val="FFFFFF"/>
                </a:solidFill>
              </a:rPr>
              <a:t>VLA 模型</a:t>
            </a:r>
          </a:p>
        </p:txBody>
      </p:sp>
      <p:cxnSp>
        <p:nvCxnSpPr>
          <p:cNvPr id="11" name="连线11"/>
          <p:cNvCxnSpPr/>
          <p:nvPr/>
        </p:nvCxnSpPr>
        <p:spPr>
          <a:xfrm>
            <a:off x="3694176" y="2029968"/>
            <a:ext cx="978408" cy="256031"/>
          </a:xfrm>
          <a:prstGeom prst="line">
            <a:avLst/>
          </a:prstGeom>
          <a:ln w="28575">
            <a:solidFill>
              <a:srgbClr val="7F7F7F"/>
            </a:solidFill>
            <a:tailEnd type="triangle"/>
          </a:ln>
        </p:spPr>
      </p:cxnSp>
      <p:cxnSp>
        <p:nvCxnSpPr>
          <p:cNvPr id="12" name="连线12"/>
          <p:cNvCxnSpPr/>
          <p:nvPr/>
        </p:nvCxnSpPr>
        <p:spPr>
          <a:xfrm flipV="1">
            <a:off x="3694176" y="2834640"/>
            <a:ext cx="978408" cy="246888"/>
          </a:xfrm>
          <a:prstGeom prst="line">
            <a:avLst/>
          </a:prstGeom>
          <a:ln w="28575">
            <a:solidFill>
              <a:srgbClr val="7F7F7F"/>
            </a:solidFill>
            <a:tailEnd type="triangle"/>
          </a:ln>
        </p:spPr>
      </p:cxnSp>
      <p:sp>
        <p:nvSpPr>
          <p:cNvPr id="13" name="输出"/>
          <p:cNvSpPr/>
          <p:nvPr/>
        </p:nvSpPr>
        <p:spPr>
          <a:xfrm>
            <a:off x="8503920" y="1645920"/>
            <a:ext cx="2743200" cy="1828800"/>
          </a:xfrm>
          <a:prstGeom prst="round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关节角度</a:t>
            </a:r>
          </a:p>
          <a:p>
            <a:pPr algn="ctr">
              <a:spcBef>
                <a:spcPts val="300"/>
              </a:spcBef>
            </a:pPr>
            <a:r>
              <a:rPr lang="zh-CN" altLang="en-US" dirty="0" sz="1700" b="1">
                <a:solidFill>
                  <a:srgbClr val="000000"/>
                </a:solidFill>
              </a:rPr>
              <a:t>夹爪位姿</a:t>
            </a:r>
          </a:p>
          <a:p>
            <a:pPr algn="ctr">
              <a:spcBef>
                <a:spcPts val="300"/>
              </a:spcBef>
            </a:pPr>
            <a:r>
              <a:rPr lang="zh-CN" altLang="en-US" dirty="0" sz="1700" b="1">
                <a:solidFill>
                  <a:srgbClr val="000000"/>
                </a:solidFill>
              </a:rPr>
              <a:t>下一步动作</a:t>
            </a:r>
          </a:p>
        </p:txBody>
      </p:sp>
      <p:cxnSp>
        <p:nvCxnSpPr>
          <p:cNvPr id="14" name="连线14"/>
          <p:cNvCxnSpPr/>
          <p:nvPr/>
        </p:nvCxnSpPr>
        <p:spPr>
          <a:xfrm>
            <a:off x="7488936" y="2560320"/>
            <a:ext cx="978408" cy="0"/>
          </a:xfrm>
          <a:prstGeom prst="line">
            <a:avLst/>
          </a:prstGeom>
          <a:ln w="28575">
            <a:solidFill>
              <a:srgbClr val="7F7F7F"/>
            </a:solidFill>
            <a:tailEnd type="triangle"/>
          </a:ln>
        </p:spPr>
      </p:cxnSp>
      <p:cxnSp>
        <p:nvCxnSpPr>
          <p:cNvPr id="15" name="连线15"/>
          <p:cNvCxnSpPr/>
          <p:nvPr/>
        </p:nvCxnSpPr>
        <p:spPr>
          <a:xfrm>
            <a:off x="9875520" y="3474720"/>
            <a:ext cx="0" cy="320040"/>
          </a:xfrm>
          <a:prstGeom prst="line">
            <a:avLst/>
          </a:prstGeom>
          <a:ln w="28575">
            <a:solidFill>
              <a:srgbClr val="7F7F7F"/>
            </a:solidFill>
          </a:ln>
        </p:spPr>
      </p:cxnSp>
      <p:cxnSp>
        <p:nvCxnSpPr>
          <p:cNvPr id="16" name="连线16"/>
          <p:cNvCxnSpPr/>
          <p:nvPr/>
        </p:nvCxnSpPr>
        <p:spPr>
          <a:xfrm flipH="1">
            <a:off x="2286000" y="3794760"/>
            <a:ext cx="7589520" cy="0"/>
          </a:xfrm>
          <a:prstGeom prst="line">
            <a:avLst/>
          </a:prstGeom>
          <a:ln w="28575">
            <a:solidFill>
              <a:srgbClr val="7F7F7F"/>
            </a:solidFill>
          </a:ln>
        </p:spPr>
      </p:cxnSp>
      <p:cxnSp>
        <p:nvCxnSpPr>
          <p:cNvPr id="17" name="连线17"/>
          <p:cNvCxnSpPr/>
          <p:nvPr/>
        </p:nvCxnSpPr>
        <p:spPr>
          <a:xfrm flipV="1">
            <a:off x="2286000" y="3511296"/>
            <a:ext cx="0" cy="283464"/>
          </a:xfrm>
          <a:prstGeom prst="line">
            <a:avLst/>
          </a:prstGeom>
          <a:ln w="28575">
            <a:solidFill>
              <a:srgbClr val="7F7F7F"/>
            </a:solidFill>
            <a:tailEnd type="triangle"/>
          </a:ln>
        </p:spPr>
      </p:cxnSp>
      <p:sp>
        <p:nvSpPr>
          <p:cNvPr id="18" name="标"/>
          <p:cNvSpPr/>
          <p:nvPr/>
        </p:nvSpPr>
        <p:spPr>
          <a:xfrm>
            <a:off x="3657600" y="3813048"/>
            <a:ext cx="4937760" cy="320040"/>
          </a:xfrm>
          <a:prstGeom prst="rect">
            <a:avLst/>
          </a:prstGeom>
          <a:noFill/>
          <a:ln w="22225">
            <a:noFill/>
          </a:ln>
        </p:spPr>
        <p:txBody>
          <a:bodyPr wrap="square" lIns="45720" rIns="45720" anchor="ctr"/>
          <a:lstStyle/>
          <a:p>
            <a:pPr algn="ctr"/>
            <a:r>
              <a:rPr lang="zh-CN" altLang="en-US" dirty="0" sz="1300">
                <a:solidFill>
                  <a:srgbClr val="595959"/>
                </a:solidFill>
              </a:rPr>
              <a:t>动作改变环境，新观察回传闭环</a:t>
            </a:r>
          </a:p>
        </p:txBody>
      </p:sp>
      <p:sp>
        <p:nvSpPr>
          <p:cNvPr id="19" name="标"/>
          <p:cNvSpPr/>
          <p:nvPr/>
        </p:nvSpPr>
        <p:spPr>
          <a:xfrm>
            <a:off x="640080" y="4251960"/>
            <a:ext cx="10972800" cy="365760"/>
          </a:xfrm>
          <a:prstGeom prst="rect">
            <a:avLst/>
          </a:prstGeom>
          <a:noFill/>
          <a:ln w="22225">
            <a:noFill/>
          </a:ln>
        </p:spPr>
        <p:txBody>
          <a:bodyPr wrap="square" lIns="45720" rIns="45720" anchor="ctr"/>
          <a:lstStyle/>
          <a:p>
            <a:pPr algn="l"/>
            <a:r>
              <a:rPr lang="zh-CN" altLang="en-US" dirty="0" sz="1700" b="1">
                <a:solidFill>
                  <a:srgbClr val="C00000"/>
                </a:solidFill>
              </a:rPr>
              <a:t>动作怎么变成可学的信号？</a:t>
            </a:r>
          </a:p>
        </p:txBody>
      </p:sp>
      <p:sp>
        <p:nvSpPr>
          <p:cNvPr id="20" name="动作词元化"/>
          <p:cNvSpPr/>
          <p:nvPr/>
        </p:nvSpPr>
        <p:spPr>
          <a:xfrm>
            <a:off x="640080" y="4709160"/>
            <a:ext cx="2606040" cy="1051560"/>
          </a:xfrm>
          <a:prstGeom prst="rect">
            <a:avLst/>
          </a:prstGeom>
          <a:solidFill>
            <a:srgbClr val="FBEFE6"/>
          </a:solidFill>
          <a:ln w="22225">
            <a:solidFill>
              <a:srgbClr val="E46C0A"/>
            </a:solidFill>
          </a:ln>
        </p:spPr>
        <p:txBody>
          <a:bodyPr wrap="square" lIns="45720" rIns="45720" anchor="ctr"/>
          <a:lstStyle/>
          <a:p>
            <a:pPr algn="ctr"/>
            <a:r>
              <a:rPr lang="zh-CN" altLang="en-US" dirty="0" sz="1900" b="1">
                <a:solidFill>
                  <a:srgbClr val="000000"/>
                </a:solidFill>
              </a:rPr>
              <a:t>动作词元化</a:t>
            </a:r>
          </a:p>
          <a:p>
            <a:pPr algn="ctr"/>
            <a:r>
              <a:rPr lang="zh-CN" altLang="en-US" dirty="0" sz="1350">
                <a:solidFill>
                  <a:srgbClr val="595959"/>
                </a:solidFill>
              </a:rPr>
              <a:t>RT-1/RT-2：每维离散成 256 格</a:t>
            </a:r>
          </a:p>
        </p:txBody>
      </p:sp>
      <p:sp>
        <p:nvSpPr>
          <p:cNvPr id="21" name="动作分块"/>
          <p:cNvSpPr/>
          <p:nvPr/>
        </p:nvSpPr>
        <p:spPr>
          <a:xfrm>
            <a:off x="3429000" y="4709160"/>
            <a:ext cx="2606040" cy="1051560"/>
          </a:xfrm>
          <a:prstGeom prst="rect">
            <a:avLst/>
          </a:prstGeom>
          <a:solidFill>
            <a:srgbClr val="FBEFE6"/>
          </a:solidFill>
          <a:ln w="22225">
            <a:solidFill>
              <a:srgbClr val="E46C0A"/>
            </a:solidFill>
          </a:ln>
        </p:spPr>
        <p:txBody>
          <a:bodyPr wrap="square" lIns="45720" rIns="45720" anchor="ctr"/>
          <a:lstStyle/>
          <a:p>
            <a:pPr algn="ctr"/>
            <a:r>
              <a:rPr lang="zh-CN" altLang="en-US" dirty="0" sz="1900" b="1">
                <a:solidFill>
                  <a:srgbClr val="000000"/>
                </a:solidFill>
              </a:rPr>
              <a:t>动作分块</a:t>
            </a:r>
          </a:p>
          <a:p>
            <a:pPr algn="ctr"/>
            <a:r>
              <a:rPr lang="zh-CN" altLang="en-US" dirty="0" sz="1350">
                <a:solidFill>
                  <a:srgbClr val="595959"/>
                </a:solidFill>
              </a:rPr>
              <a:t>ACT：一次预测 50～100 步</a:t>
            </a:r>
          </a:p>
        </p:txBody>
      </p:sp>
      <p:sp>
        <p:nvSpPr>
          <p:cNvPr id="22" name="扩散动作头"/>
          <p:cNvSpPr/>
          <p:nvPr/>
        </p:nvSpPr>
        <p:spPr>
          <a:xfrm>
            <a:off x="6217920" y="4709160"/>
            <a:ext cx="2606040" cy="1051560"/>
          </a:xfrm>
          <a:prstGeom prst="rect">
            <a:avLst/>
          </a:prstGeom>
          <a:solidFill>
            <a:srgbClr val="FBEFE6"/>
          </a:solidFill>
          <a:ln w="22225">
            <a:solidFill>
              <a:srgbClr val="E46C0A"/>
            </a:solidFill>
          </a:ln>
        </p:spPr>
        <p:txBody>
          <a:bodyPr wrap="square" lIns="45720" rIns="45720" anchor="ctr"/>
          <a:lstStyle/>
          <a:p>
            <a:pPr algn="ctr"/>
            <a:r>
              <a:rPr lang="zh-CN" altLang="en-US" dirty="0" sz="1900" b="1">
                <a:solidFill>
                  <a:srgbClr val="000000"/>
                </a:solidFill>
              </a:rPr>
              <a:t>扩散动作头</a:t>
            </a:r>
          </a:p>
          <a:p>
            <a:pPr algn="ctr"/>
            <a:r>
              <a:rPr lang="zh-CN" altLang="en-US" dirty="0" sz="1350">
                <a:solidFill>
                  <a:srgbClr val="595959"/>
                </a:solidFill>
              </a:rPr>
              <a:t>Diffusion Policy：表达多峰分布</a:t>
            </a:r>
          </a:p>
        </p:txBody>
      </p:sp>
      <p:sp>
        <p:nvSpPr>
          <p:cNvPr id="23" name="流匹配"/>
          <p:cNvSpPr/>
          <p:nvPr/>
        </p:nvSpPr>
        <p:spPr>
          <a:xfrm>
            <a:off x="9006840" y="4709160"/>
            <a:ext cx="2606040" cy="1051560"/>
          </a:xfrm>
          <a:prstGeom prst="rect">
            <a:avLst/>
          </a:prstGeom>
          <a:solidFill>
            <a:srgbClr val="FBEFE6"/>
          </a:solidFill>
          <a:ln w="22225">
            <a:solidFill>
              <a:srgbClr val="E46C0A"/>
            </a:solidFill>
          </a:ln>
        </p:spPr>
        <p:txBody>
          <a:bodyPr wrap="square" lIns="45720" rIns="45720" anchor="ctr"/>
          <a:lstStyle/>
          <a:p>
            <a:pPr algn="ctr"/>
            <a:r>
              <a:rPr lang="zh-CN" altLang="en-US" dirty="0" sz="1900" b="1">
                <a:solidFill>
                  <a:srgbClr val="000000"/>
                </a:solidFill>
              </a:rPr>
              <a:t>流匹配</a:t>
            </a:r>
          </a:p>
          <a:p>
            <a:pPr algn="ctr"/>
            <a:r>
              <a:rPr lang="zh-CN" altLang="en-US" dirty="0" sz="1350">
                <a:solidFill>
                  <a:srgbClr val="595959"/>
                </a:solidFill>
              </a:rPr>
              <a:t>π0：更快生成连续动作</a:t>
            </a:r>
          </a:p>
        </p:txBody>
      </p:sp>
    </p:spTree>
    <p:extLst>
      <p:ext uri="{BB962C8B-B14F-4D97-AF65-F5344CB8AC3E}">
        <p14:creationId xmlns:p14="http://schemas.microsoft.com/office/powerpoint/2010/main" val="222750495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r>
              <a:rPr lang="zh-CN" altLang="en-US" dirty="0">
                <a:latin typeface="+mj-lt"/>
              </a:rPr>
              <a:t>VLA 代表模型</a:t>
            </a:r>
          </a:p>
        </p:txBody>
      </p:sp>
      <p:sp>
        <p:nvSpPr>
          <p:cNvPr id="3" name="标"/>
          <p:cNvSpPr/>
          <p:nvPr/>
        </p:nvSpPr>
        <p:spPr>
          <a:xfrm>
            <a:off x="457200" y="914400"/>
            <a:ext cx="5120640" cy="365760"/>
          </a:xfrm>
          <a:prstGeom prst="rect">
            <a:avLst/>
          </a:prstGeom>
          <a:noFill/>
          <a:ln w="22225">
            <a:noFill/>
          </a:ln>
        </p:spPr>
        <p:txBody>
          <a:bodyPr wrap="square" lIns="45720" rIns="45720" anchor="ctr"/>
          <a:lstStyle/>
          <a:p>
            <a:pPr algn="l"/>
            <a:r>
              <a:rPr lang="zh-CN" altLang="en-US" dirty="0" sz="1700" b="1">
                <a:solidFill>
                  <a:srgbClr val="C00000"/>
                </a:solidFill>
                <a:latin typeface="+mj-lt"/>
              </a:rPr>
              <a:t>π0 双层结构：慢思考 + 快反应</a:t>
            </a:r>
          </a:p>
        </p:txBody>
      </p:sp>
      <p:sp>
        <p:nvSpPr>
          <p:cNvPr id="4" name="多视角图像"/>
          <p:cNvSpPr/>
          <p:nvPr/>
        </p:nvSpPr>
        <p:spPr>
          <a:xfrm>
            <a:off x="457200" y="1463040"/>
            <a:ext cx="1371600" cy="502920"/>
          </a:xfrm>
          <a:prstGeom prst="roundRect">
            <a:avLst/>
          </a:prstGeom>
          <a:solidFill>
            <a:srgbClr val="FFFFFF"/>
          </a:solidFill>
          <a:ln w="22225">
            <a:solidFill>
              <a:srgbClr val="E46C0A"/>
            </a:solidFill>
          </a:ln>
        </p:spPr>
        <p:txBody>
          <a:bodyPr wrap="square" lIns="45720" rIns="45720" anchor="ctr"/>
          <a:lstStyle/>
          <a:p>
            <a:pPr algn="ctr"/>
            <a:r>
              <a:rPr lang="zh-CN" altLang="en-US" dirty="0" sz="1300" b="1">
                <a:solidFill>
                  <a:srgbClr val="000000"/>
                </a:solidFill>
                <a:latin typeface="+mj-lt"/>
              </a:rPr>
              <a:t>多视角图像</a:t>
            </a:r>
          </a:p>
        </p:txBody>
      </p:sp>
      <p:sp>
        <p:nvSpPr>
          <p:cNvPr id="5" name="语言指令"/>
          <p:cNvSpPr/>
          <p:nvPr/>
        </p:nvSpPr>
        <p:spPr>
          <a:xfrm>
            <a:off x="457200" y="2148840"/>
            <a:ext cx="1371600" cy="502920"/>
          </a:xfrm>
          <a:prstGeom prst="roundRect">
            <a:avLst/>
          </a:prstGeom>
          <a:solidFill>
            <a:srgbClr val="FFFFFF"/>
          </a:solidFill>
          <a:ln w="22225">
            <a:solidFill>
              <a:srgbClr val="E46C0A"/>
            </a:solidFill>
          </a:ln>
        </p:spPr>
        <p:txBody>
          <a:bodyPr wrap="square" lIns="45720" rIns="45720" anchor="ctr"/>
          <a:lstStyle/>
          <a:p>
            <a:pPr algn="ctr"/>
            <a:r>
              <a:rPr lang="zh-CN" altLang="en-US" dirty="0" sz="1300" b="1">
                <a:solidFill>
                  <a:srgbClr val="000000"/>
                </a:solidFill>
                <a:latin typeface="+mj-lt"/>
              </a:rPr>
              <a:t>语言指令</a:t>
            </a:r>
          </a:p>
        </p:txBody>
      </p:sp>
      <p:sp>
        <p:nvSpPr>
          <p:cNvPr id="6" name="本体状态"/>
          <p:cNvSpPr/>
          <p:nvPr/>
        </p:nvSpPr>
        <p:spPr>
          <a:xfrm>
            <a:off x="457200" y="2834640"/>
            <a:ext cx="1371600" cy="502920"/>
          </a:xfrm>
          <a:prstGeom prst="roundRect">
            <a:avLst/>
          </a:prstGeom>
          <a:solidFill>
            <a:srgbClr val="FFFFFF"/>
          </a:solidFill>
          <a:ln w="22225">
            <a:solidFill>
              <a:srgbClr val="E46C0A"/>
            </a:solidFill>
          </a:ln>
        </p:spPr>
        <p:txBody>
          <a:bodyPr wrap="square" lIns="45720" rIns="45720" anchor="ctr"/>
          <a:lstStyle/>
          <a:p>
            <a:pPr algn="ctr"/>
            <a:r>
              <a:rPr lang="zh-CN" altLang="en-US" dirty="0" sz="1300" b="1">
                <a:solidFill>
                  <a:srgbClr val="000000"/>
                </a:solidFill>
                <a:latin typeface="+mj-lt"/>
              </a:rPr>
              <a:t>本体状态</a:t>
            </a:r>
          </a:p>
        </p:txBody>
      </p:sp>
      <p:sp>
        <p:nvSpPr>
          <p:cNvPr id="7" name="VLM"/>
          <p:cNvSpPr/>
          <p:nvPr/>
        </p:nvSpPr>
        <p:spPr>
          <a:xfrm>
            <a:off x="2331720" y="1417320"/>
            <a:ext cx="2194560" cy="1051560"/>
          </a:xfrm>
          <a:prstGeom prst="roundRect">
            <a:avLst/>
          </a:prstGeom>
          <a:solidFill>
            <a:srgbClr val="E46C0A"/>
          </a:solidFill>
          <a:ln w="22225">
            <a:solidFill>
              <a:srgbClr val="E46C0A"/>
            </a:solidFill>
          </a:ln>
        </p:spPr>
        <p:txBody>
          <a:bodyPr wrap="square" lIns="45720" rIns="45720" anchor="ctr"/>
          <a:lstStyle/>
          <a:p>
            <a:pPr algn="ctr"/>
            <a:r>
              <a:rPr lang="zh-CN" altLang="en-US" dirty="0" sz="1600" b="1">
                <a:solidFill>
                  <a:srgbClr val="FFFFFF"/>
                </a:solidFill>
                <a:latin typeface="+mj-lt"/>
              </a:rPr>
              <a:t>VLM 骨干</a:t>
            </a:r>
          </a:p>
          <a:p>
            <a:pPr algn="ctr"/>
            <a:r>
              <a:rPr lang="zh-CN" altLang="en-US" dirty="0" sz="1150">
                <a:solidFill>
                  <a:srgbClr val="FFFFFF"/>
                </a:solidFill>
                <a:latin typeface="+mj-lt"/>
              </a:rPr>
              <a:t>PaliGemma 约 30 亿参数</a:t>
            </a:r>
          </a:p>
          <a:p>
            <a:pPr algn="ctr"/>
            <a:r>
              <a:rPr lang="zh-CN" altLang="en-US" dirty="0" sz="1150">
                <a:solidFill>
                  <a:srgbClr val="FFFFFF"/>
                </a:solidFill>
                <a:latin typeface="+mj-lt"/>
              </a:rPr>
              <a:t>慢思考：看懂</a:t>
            </a:r>
          </a:p>
        </p:txBody>
      </p:sp>
      <p:sp>
        <p:nvSpPr>
          <p:cNvPr id="8" name="专家"/>
          <p:cNvSpPr/>
          <p:nvPr/>
        </p:nvSpPr>
        <p:spPr>
          <a:xfrm>
            <a:off x="2331720" y="2971800"/>
            <a:ext cx="2194560" cy="1051560"/>
          </a:xfrm>
          <a:prstGeom prst="roundRect">
            <a:avLst/>
          </a:prstGeom>
          <a:solidFill>
            <a:srgbClr val="FBEFE6"/>
          </a:solidFill>
          <a:ln w="22225">
            <a:solidFill>
              <a:srgbClr val="E46C0A"/>
            </a:solidFill>
          </a:ln>
        </p:spPr>
        <p:txBody>
          <a:bodyPr wrap="square" lIns="45720" rIns="45720" anchor="ctr"/>
          <a:lstStyle/>
          <a:p>
            <a:pPr algn="ctr"/>
            <a:r>
              <a:rPr lang="zh-CN" altLang="en-US" dirty="0" sz="1600" b="1">
                <a:solidFill>
                  <a:srgbClr val="000000"/>
                </a:solidFill>
                <a:latin typeface="+mj-lt"/>
              </a:rPr>
              <a:t>动作专家</a:t>
            </a:r>
          </a:p>
          <a:p>
            <a:pPr algn="ctr"/>
            <a:r>
              <a:rPr lang="zh-CN" altLang="en-US" dirty="0" sz="1150">
                <a:solidFill>
                  <a:srgbClr val="595959"/>
                </a:solidFill>
                <a:latin typeface="+mj-lt"/>
              </a:rPr>
              <a:t>流匹配 约 3 亿参数</a:t>
            </a:r>
          </a:p>
          <a:p>
            <a:pPr algn="ctr"/>
            <a:r>
              <a:rPr lang="zh-CN" altLang="en-US" dirty="0" sz="1150">
                <a:solidFill>
                  <a:srgbClr val="595959"/>
                </a:solidFill>
                <a:latin typeface="+mj-lt"/>
              </a:rPr>
              <a:t>快反应：生成</a:t>
            </a:r>
          </a:p>
        </p:txBody>
      </p:sp>
      <p:cxnSp>
        <p:nvCxnSpPr>
          <p:cNvPr id="9" name="连线9"/>
          <p:cNvCxnSpPr/>
          <p:nvPr/>
        </p:nvCxnSpPr>
        <p:spPr>
          <a:xfrm>
            <a:off x="1865376" y="1719072"/>
            <a:ext cx="429767" cy="246888"/>
          </a:xfrm>
          <a:prstGeom prst="line">
            <a:avLst/>
          </a:prstGeom>
          <a:ln w="28575">
            <a:solidFill>
              <a:srgbClr val="7F7F7F"/>
            </a:solidFill>
            <a:tailEnd type="triangle"/>
          </a:ln>
        </p:spPr>
      </p:cxnSp>
      <p:cxnSp>
        <p:nvCxnSpPr>
          <p:cNvPr id="10" name="连线10"/>
          <p:cNvCxnSpPr/>
          <p:nvPr/>
        </p:nvCxnSpPr>
        <p:spPr>
          <a:xfrm flipV="1">
            <a:off x="1865376" y="1965960"/>
            <a:ext cx="429767" cy="438912"/>
          </a:xfrm>
          <a:prstGeom prst="line">
            <a:avLst/>
          </a:prstGeom>
          <a:ln w="28575">
            <a:solidFill>
              <a:srgbClr val="7F7F7F"/>
            </a:solidFill>
            <a:tailEnd type="triangle"/>
          </a:ln>
        </p:spPr>
      </p:cxnSp>
      <p:cxnSp>
        <p:nvCxnSpPr>
          <p:cNvPr id="11" name="连线11"/>
          <p:cNvCxnSpPr/>
          <p:nvPr/>
        </p:nvCxnSpPr>
        <p:spPr>
          <a:xfrm>
            <a:off x="1865376" y="3090672"/>
            <a:ext cx="429767" cy="384047"/>
          </a:xfrm>
          <a:prstGeom prst="line">
            <a:avLst/>
          </a:prstGeom>
          <a:ln w="28575">
            <a:solidFill>
              <a:srgbClr val="7F7F7F"/>
            </a:solidFill>
            <a:tailEnd type="triangle"/>
          </a:ln>
        </p:spPr>
      </p:cxnSp>
      <p:cxnSp>
        <p:nvCxnSpPr>
          <p:cNvPr id="12" name="连线12"/>
          <p:cNvCxnSpPr/>
          <p:nvPr/>
        </p:nvCxnSpPr>
        <p:spPr>
          <a:xfrm>
            <a:off x="3429000" y="2505456"/>
            <a:ext cx="0" cy="429767"/>
          </a:xfrm>
          <a:prstGeom prst="line">
            <a:avLst/>
          </a:prstGeom>
          <a:ln w="28575">
            <a:solidFill>
              <a:srgbClr val="7F7F7F"/>
            </a:solidFill>
            <a:tailEnd type="triangle"/>
          </a:ln>
        </p:spPr>
      </p:cxnSp>
      <p:sp>
        <p:nvSpPr>
          <p:cNvPr id="13" name="标"/>
          <p:cNvSpPr/>
          <p:nvPr/>
        </p:nvSpPr>
        <p:spPr>
          <a:xfrm>
            <a:off x="3474720" y="2560320"/>
            <a:ext cx="1463040" cy="320040"/>
          </a:xfrm>
          <a:prstGeom prst="rect">
            <a:avLst/>
          </a:prstGeom>
          <a:noFill/>
          <a:ln w="22225">
            <a:noFill/>
          </a:ln>
        </p:spPr>
        <p:txBody>
          <a:bodyPr wrap="square" lIns="45720" rIns="45720" anchor="ctr"/>
          <a:lstStyle/>
          <a:p>
            <a:pPr algn="l"/>
            <a:r>
              <a:rPr lang="zh-CN" altLang="en-US" dirty="0" sz="1050">
                <a:solidFill>
                  <a:srgbClr val="595959"/>
                </a:solidFill>
                <a:latin typeface="+mj-lt"/>
              </a:rPr>
              <a:t>共享 KV 缓存</a:t>
            </a:r>
          </a:p>
        </p:txBody>
      </p:sp>
      <p:sp>
        <p:nvSpPr>
          <p:cNvPr id="18" name="动作分块"/>
          <p:cNvSpPr/>
          <p:nvPr/>
        </p:nvSpPr>
        <p:spPr>
          <a:xfrm>
            <a:off x="2331720" y="4434840"/>
            <a:ext cx="2194560" cy="777240"/>
          </a:xfrm>
          <a:prstGeom prst="roundRect">
            <a:avLst/>
          </a:prstGeom>
          <a:solidFill>
            <a:srgbClr val="FFFFFF"/>
          </a:solidFill>
          <a:ln w="22225">
            <a:solidFill>
              <a:srgbClr val="E46C0A"/>
            </a:solidFill>
          </a:ln>
        </p:spPr>
        <p:txBody>
          <a:bodyPr wrap="square" lIns="45720" rIns="45720" anchor="ctr"/>
          <a:lstStyle/>
          <a:p>
            <a:pPr algn="ctr"/>
            <a:r>
              <a:rPr lang="zh-CN" altLang="en-US" dirty="0" sz="1500" b="1">
                <a:solidFill>
                  <a:srgbClr val="000000"/>
                </a:solidFill>
                <a:latin typeface="+mj-lt"/>
              </a:rPr>
              <a:t>动作分块</a:t>
            </a:r>
          </a:p>
          <a:p>
            <a:pPr algn="ctr"/>
            <a:r>
              <a:rPr lang="zh-CN" altLang="en-US" dirty="0" sz="1150">
                <a:solidFill>
                  <a:srgbClr val="595959"/>
                </a:solidFill>
                <a:latin typeface="+mj-lt"/>
              </a:rPr>
              <a:t>未来 50 步连续关节量</a:t>
            </a:r>
          </a:p>
        </p:txBody>
      </p:sp>
      <p:cxnSp>
        <p:nvCxnSpPr>
          <p:cNvPr id="14" name="连线14"/>
          <p:cNvCxnSpPr/>
          <p:nvPr/>
        </p:nvCxnSpPr>
        <p:spPr>
          <a:xfrm>
            <a:off x="3429000" y="4059936"/>
            <a:ext cx="0" cy="338327"/>
          </a:xfrm>
          <a:prstGeom prst="line">
            <a:avLst/>
          </a:prstGeom>
          <a:ln w="28575">
            <a:solidFill>
              <a:srgbClr val="7F7F7F"/>
            </a:solidFill>
            <a:tailEnd type="triangle"/>
          </a:ln>
        </p:spPr>
      </p:cxnSp>
      <p:sp>
        <p:nvSpPr>
          <p:cNvPr id="15" name="标"/>
          <p:cNvSpPr/>
          <p:nvPr/>
        </p:nvSpPr>
        <p:spPr>
          <a:xfrm>
            <a:off x="457200" y="5349240"/>
            <a:ext cx="5120640" cy="320040"/>
          </a:xfrm>
          <a:prstGeom prst="rect">
            <a:avLst/>
          </a:prstGeom>
          <a:noFill/>
          <a:ln w="22225">
            <a:noFill/>
          </a:ln>
        </p:spPr>
        <p:txBody>
          <a:bodyPr wrap="square" lIns="45720" rIns="45720" anchor="ctr"/>
          <a:lstStyle/>
          <a:p>
            <a:pPr algn="l"/>
            <a:r>
              <a:rPr lang="zh-CN" altLang="en-US" dirty="0" sz="1100">
                <a:solidFill>
                  <a:srgbClr val="595959"/>
                </a:solidFill>
                <a:latin typeface="+mj-lt"/>
              </a:rPr>
              <a:t>据图14.2重绘　图源：邱锡鹏《大模型与智能体》</a:t>
            </a:r>
          </a:p>
        </p:txBody>
      </p:sp>
      <p:sp>
        <p:nvSpPr>
          <p:cNvPr id="16" name="要点"/>
          <p:cNvSpPr/>
          <p:nvPr/>
        </p:nvSpPr>
        <p:spPr>
          <a:xfrm>
            <a:off x="5852160" y="868680"/>
            <a:ext cx="6035040" cy="1371600"/>
          </a:xfrm>
          <a:prstGeom prst="rect">
            <a:avLst/>
          </a:prstGeom>
          <a:noFill/>
          <a:ln w="22225">
            <a:noFill/>
          </a:ln>
        </p:spPr>
        <p:txBody>
          <a:bodyPr wrap="square" lIns="45720" rIns="45720" anchor="t"/>
          <a:lstStyle/>
          <a:p>
            <a:pPr/>
            <a:r>
              <a:rPr lang="zh-CN" altLang="en-US" dirty="0" sz="1500">
                <a:solidFill>
                  <a:srgbClr val="000000"/>
                </a:solidFill>
                <a:latin typeface="+mj-lt"/>
              </a:rPr>
              <a:t>▸ </a:t>
            </a:r>
            <a:r>
              <a:rPr lang="zh-CN" altLang="en-US" dirty="0" sz="1500">
                <a:solidFill>
                  <a:srgbClr val="C00000"/>
                </a:solidFill>
                <a:latin typeface="+mj-lt"/>
              </a:rPr>
              <a:t>继承世界知识：</a:t>
            </a:r>
            <a:r>
              <a:rPr lang="zh-CN" altLang="en-US" dirty="0" sz="1500">
                <a:solidFill>
                  <a:srgbClr val="000000"/>
                </a:solidFill>
                <a:latin typeface="+mj-lt"/>
              </a:rPr>
              <a:t>RT-2 从视觉-语言模型微调，能理解“把灭绝的动物拿起来”</a:t>
            </a:r>
          </a:p>
          <a:p>
            <a:pPr>
              <a:spcBef>
                <a:spcPts val="300"/>
              </a:spcBef>
            </a:pPr>
            <a:r>
              <a:rPr lang="zh-CN" altLang="en-US" dirty="0" sz="1500">
                <a:solidFill>
                  <a:srgbClr val="000000"/>
                </a:solidFill>
                <a:latin typeface="+mj-lt"/>
              </a:rPr>
              <a:t>▸ </a:t>
            </a:r>
            <a:r>
              <a:rPr lang="zh-CN" altLang="en-US" dirty="0" sz="1500">
                <a:solidFill>
                  <a:srgbClr val="C00000"/>
                </a:solidFill>
                <a:latin typeface="+mj-lt"/>
              </a:rPr>
              <a:t>一模多用：</a:t>
            </a:r>
            <a:r>
              <a:rPr lang="zh-CN" altLang="en-US" dirty="0" sz="1500">
                <a:solidFill>
                  <a:srgbClr val="000000"/>
                </a:solidFill>
                <a:latin typeface="+mj-lt"/>
              </a:rPr>
              <a:t>π0 用同一模型完成叠衣服、擦桌子等多种任务</a:t>
            </a:r>
          </a:p>
        </p:txBody>
      </p:sp>
      <p:graphicFrame>
        <p:nvGraphicFramePr>
          <p:cNvPr id="17" name="表格"/>
          <p:cNvGraphicFramePr>
            <a:graphicFrameLocks noGrp="1"/>
          </p:cNvGraphicFramePr>
          <p:nvPr/>
        </p:nvGraphicFramePr>
        <p:xfrm>
          <a:off x="5852160" y="2514600"/>
          <a:ext cx="5943600" cy="2852928"/>
        </p:xfrm>
        <a:graphic>
          <a:graphicData uri="http://schemas.openxmlformats.org/drawingml/2006/table">
            <a:tbl>
              <a:tblPr firstRow="1" bandRow="1"/>
              <a:tblGrid>
                <a:gridCol w="1920240"/>
                <a:gridCol w="4023360"/>
              </a:tblGrid>
              <a:tr h="475488">
                <a:tc>
                  <a:txBody>
                    <a:bodyPr/>
                    <a:lstStyle/>
                    <a:p>
                      <a:r>
                        <a:rPr lang="zh-CN" altLang="en-US" dirty="0" sz="1400" b="1">
                          <a:solidFill>
                            <a:srgbClr val="FFFFFF"/>
                          </a:solidFill>
                          <a:latin typeface="+mj-lt"/>
                        </a:rPr>
                        <a:t>模型</a:t>
                      </a:r>
                    </a:p>
                  </a:txBody>
                  <a:tcPr anchor="ctr" marL="73152" marR="73152" marT="27432" marB="27432">
                    <a:lnL w="9525">
                      <a:noFill/>
                    </a:lnL>
                    <a:lnR w="9525">
                      <a:noFill/>
                    </a:lnR>
                    <a:lnT w="9525">
                      <a:solidFill>
                        <a:srgbClr val="BFBFBF"/>
                      </a:solidFill>
                    </a:lnT>
                    <a:lnB w="9525">
                      <a:solidFill>
                        <a:srgbClr val="BFBFBF"/>
                      </a:solidFill>
                    </a:lnB>
                    <a:solidFill>
                      <a:srgbClr val="E46C0A"/>
                    </a:solidFill>
                  </a:tcPr>
                </a:tc>
                <a:tc>
                  <a:txBody>
                    <a:bodyPr/>
                    <a:lstStyle/>
                    <a:p>
                      <a:r>
                        <a:rPr lang="zh-CN" altLang="en-US" dirty="0" sz="1400" b="1">
                          <a:solidFill>
                            <a:srgbClr val="FFFFFF"/>
                          </a:solidFill>
                          <a:latin typeface="+mj-lt"/>
                        </a:rPr>
                        <a:t>书中要点</a:t>
                      </a:r>
                    </a:p>
                  </a:txBody>
                  <a:tcPr anchor="ctr" marL="73152" marR="73152" marT="27432" marB="27432">
                    <a:lnL w="9525">
                      <a:noFill/>
                    </a:lnL>
                    <a:lnR w="9525">
                      <a:noFill/>
                    </a:lnR>
                    <a:lnT w="9525">
                      <a:solidFill>
                        <a:srgbClr val="BFBFBF"/>
                      </a:solidFill>
                    </a:lnT>
                    <a:lnB w="9525">
                      <a:solidFill>
                        <a:srgbClr val="BFBFBF"/>
                      </a:solidFill>
                    </a:lnB>
                    <a:solidFill>
                      <a:srgbClr val="E46C0A"/>
                    </a:solidFill>
                  </a:tcPr>
                </a:tc>
              </a:tr>
              <a:tr h="475488">
                <a:tc>
                  <a:txBody>
                    <a:bodyPr/>
                    <a:lstStyle/>
                    <a:p>
                      <a:r>
                        <a:rPr lang="zh-CN" altLang="en-US" dirty="0" sz="1300" b="1">
                          <a:solidFill>
                            <a:srgbClr val="C00000"/>
                          </a:solidFill>
                          <a:latin typeface="+mj-lt"/>
                        </a:rPr>
                        <a:t>RT-1（2022）</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250">
                          <a:solidFill>
                            <a:srgbClr val="000000"/>
                          </a:solidFill>
                          <a:latin typeface="+mj-lt"/>
                        </a:rPr>
                        <a:t>13 台机械臂、约 13 万次演示、700 多种任务</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r>
              <a:tr h="475488">
                <a:tc>
                  <a:txBody>
                    <a:bodyPr/>
                    <a:lstStyle/>
                    <a:p>
                      <a:r>
                        <a:rPr lang="zh-CN" altLang="en-US" dirty="0" sz="1300" b="1">
                          <a:solidFill>
                            <a:srgbClr val="C00000"/>
                          </a:solidFill>
                          <a:latin typeface="+mj-lt"/>
                        </a:rPr>
                        <a:t>RT-X / OXE</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250">
                          <a:solidFill>
                            <a:srgbClr val="000000"/>
                          </a:solidFill>
                          <a:latin typeface="+mj-lt"/>
                        </a:rPr>
                        <a:t>22 种机器人、约 100 万条轨迹，跨硬件迁移</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r>
              <a:tr h="475488">
                <a:tc>
                  <a:txBody>
                    <a:bodyPr/>
                    <a:lstStyle/>
                    <a:p>
                      <a:r>
                        <a:rPr lang="zh-CN" altLang="en-US" dirty="0" sz="1300" b="1">
                          <a:solidFill>
                            <a:srgbClr val="C00000"/>
                          </a:solidFill>
                          <a:latin typeface="+mj-lt"/>
                        </a:rPr>
                        <a:t>OpenVLA（2024）</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250">
                          <a:solidFill>
                            <a:srgbClr val="000000"/>
                          </a:solidFill>
                          <a:latin typeface="+mj-lt"/>
                        </a:rPr>
                        <a:t>开源，Llama 骨干，基于 OXE 训练</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r>
              <a:tr h="475488">
                <a:tc>
                  <a:txBody>
                    <a:bodyPr/>
                    <a:lstStyle/>
                    <a:p>
                      <a:r>
                        <a:rPr lang="zh-CN" altLang="en-US" dirty="0" sz="1300" b="1">
                          <a:solidFill>
                            <a:srgbClr val="C00000"/>
                          </a:solidFill>
                          <a:latin typeface="+mj-lt"/>
                        </a:rPr>
                        <a:t>Octo</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c>
                  <a:txBody>
                    <a:bodyPr/>
                    <a:lstStyle/>
                    <a:p>
                      <a:r>
                        <a:rPr lang="zh-CN" altLang="en-US" dirty="0" sz="1250">
                          <a:solidFill>
                            <a:srgbClr val="000000"/>
                          </a:solidFill>
                          <a:latin typeface="+mj-lt"/>
                        </a:rPr>
                        <a:t>约 9300 万参数，扩散动作头，接口灵活</a:t>
                      </a:r>
                    </a:p>
                  </a:txBody>
                  <a:tcPr anchor="ctr" marL="73152" marR="73152" marT="27432" marB="27432">
                    <a:lnL w="9525">
                      <a:noFill/>
                    </a:lnL>
                    <a:lnR w="9525">
                      <a:noFill/>
                    </a:lnR>
                    <a:lnT w="9525">
                      <a:solidFill>
                        <a:srgbClr val="BFBFBF"/>
                      </a:solidFill>
                    </a:lnT>
                    <a:lnB w="9525">
                      <a:solidFill>
                        <a:srgbClr val="BFBFBF"/>
                      </a:solidFill>
                    </a:lnB>
                    <a:solidFill>
                      <a:srgbClr val="FBEFE6"/>
                    </a:solidFill>
                  </a:tcPr>
                </a:tc>
              </a:tr>
              <a:tr h="475488">
                <a:tc>
                  <a:txBody>
                    <a:bodyPr/>
                    <a:lstStyle/>
                    <a:p>
                      <a:r>
                        <a:rPr lang="zh-CN" altLang="en-US" dirty="0" sz="1300" b="1">
                          <a:solidFill>
                            <a:srgbClr val="C00000"/>
                          </a:solidFill>
                          <a:latin typeface="+mj-lt"/>
                        </a:rPr>
                        <a:t>RDT-1B（清华）</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c>
                  <a:txBody>
                    <a:bodyPr/>
                    <a:lstStyle/>
                    <a:p>
                      <a:r>
                        <a:rPr lang="zh-CN" altLang="en-US" dirty="0" sz="1250">
                          <a:solidFill>
                            <a:srgbClr val="000000"/>
                          </a:solidFill>
                          <a:latin typeface="+mj-lt"/>
                        </a:rPr>
                        <a:t>约 12 亿参数双臂模型，适配中文指令</a:t>
                      </a:r>
                    </a:p>
                  </a:txBody>
                  <a:tcPr anchor="ctr" marL="73152" marR="73152" marT="27432" marB="27432">
                    <a:lnL w="9525">
                      <a:noFill/>
                    </a:lnL>
                    <a:lnR w="9525">
                      <a:noFill/>
                    </a:lnR>
                    <a:lnT w="9525">
                      <a:solidFill>
                        <a:srgbClr val="BFBFBF"/>
                      </a:solidFill>
                    </a:lnT>
                    <a:lnB w="9525">
                      <a:solidFill>
                        <a:srgbClr val="BFBFBF"/>
                      </a:solidFill>
                    </a:lnB>
                    <a:solidFill>
                      <a:srgbClr val="FFFFFF"/>
                    </a:solidFill>
                  </a:tcPr>
                </a:tc>
              </a:tr>
            </a:tbl>
          </a:graphicData>
        </a:graphic>
      </p:graphicFrame>
    </p:spTree>
    <p:extLst>
      <p:ext uri="{BB962C8B-B14F-4D97-AF65-F5344CB8AC3E}">
        <p14:creationId xmlns:p14="http://schemas.microsoft.com/office/powerpoint/2010/main" val="29617722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具身智能：挑战与未来</a:t>
            </a:r>
          </a:p>
        </p:txBody>
      </p:sp>
      <p:sp>
        <p:nvSpPr>
          <p:cNvPr id="3" name="内容占位符 2"/>
          <p:cNvSpPr>
            <a:spLocks noGrp="1"/>
          </p:cNvSpPr>
          <p:nvPr>
            <p:ph idx="1"/>
          </p:nvPr>
        </p:nvSpPr>
        <p:spPr>
          <a:xfrm>
            <a:off x="502920" y="914400"/>
            <a:ext cx="11247120" cy="5120640"/>
          </a:xfrm>
        </p:spPr>
        <p:txBody>
          <a:bodyPr/>
          <a:lstStyle/>
          <a:p>
            <a:pPr/>
            <a:r>
              <a:rPr lang="zh-CN" altLang="en-US" dirty="0" sz="2400">
                <a:solidFill>
                  <a:srgbClr val="C00000"/>
                </a:solidFill>
                <a:latin typeface="+mj-lt"/>
              </a:rPr>
              <a:t>挑战</a:t>
            </a:r>
          </a:p>
          <a:p>
            <a:pPr lvl="1">
              <a:spcBef>
                <a:spcPts val="500"/>
              </a:spcBef>
            </a:pPr>
            <a:r>
              <a:rPr lang="zh-CN" altLang="en-US" dirty="0" sz="2000" b="1">
                <a:solidFill>
                  <a:srgbClr val="000000"/>
                </a:solidFill>
                <a:latin typeface="+mj-lt"/>
              </a:rPr>
              <a:t>安全：</a:t>
            </a:r>
            <a:r>
              <a:rPr lang="zh-CN" altLang="en-US" dirty="0" sz="2000">
                <a:latin typeface="+mj-lt"/>
              </a:rPr>
              <a:t>越靠近人，动作越慢、力越小、权限越低</a:t>
            </a:r>
          </a:p>
          <a:p>
            <a:pPr lvl="1">
              <a:spcBef>
                <a:spcPts val="500"/>
              </a:spcBef>
            </a:pPr>
            <a:r>
              <a:rPr lang="zh-CN" altLang="en-US" dirty="0" sz="2000" b="1">
                <a:solidFill>
                  <a:srgbClr val="000000"/>
                </a:solidFill>
                <a:latin typeface="+mj-lt"/>
              </a:rPr>
              <a:t>可靠性：</a:t>
            </a:r>
            <a:r>
              <a:rPr lang="zh-CN" altLang="en-US" dirty="0" sz="2000">
                <a:latin typeface="+mj-lt"/>
              </a:rPr>
              <a:t>每步成功率 99%，连续 100 步后整体只有约 36.6%</a:t>
            </a:r>
          </a:p>
          <a:p>
            <a:pPr lvl="1">
              <a:spcBef>
                <a:spcPts val="500"/>
              </a:spcBef>
            </a:pPr>
            <a:r>
              <a:rPr lang="zh-CN" altLang="en-US" dirty="0" sz="2000" b="1">
                <a:solidFill>
                  <a:srgbClr val="000000"/>
                </a:solidFill>
                <a:latin typeface="+mj-lt"/>
              </a:rPr>
              <a:t>成本：</a:t>
            </a:r>
            <a:r>
              <a:rPr lang="zh-CN" altLang="en-US" dirty="0" sz="2000">
                <a:latin typeface="+mj-lt"/>
              </a:rPr>
              <a:t>像一辆会走路的汽车，要保养、更新、备件和保险</a:t>
            </a:r>
          </a:p>
          <a:p>
            <a:pPr lvl="1">
              <a:spcBef>
                <a:spcPts val="500"/>
              </a:spcBef>
            </a:pPr>
            <a:r>
              <a:rPr lang="zh-CN" altLang="en-US" dirty="0" sz="2000" b="1">
                <a:solidFill>
                  <a:srgbClr val="000000"/>
                </a:solidFill>
                <a:latin typeface="+mj-lt"/>
              </a:rPr>
              <a:t>数据稀缺：</a:t>
            </a:r>
            <a:r>
              <a:rPr lang="zh-CN" altLang="en-US" dirty="0" sz="2000">
                <a:latin typeface="+mj-lt"/>
              </a:rPr>
              <a:t>演示数据昂贵，且不同机器人之间不通用</a:t>
            </a:r>
          </a:p>
          <a:p>
            <a:pPr lvl="1">
              <a:spcBef>
                <a:spcPts val="500"/>
              </a:spcBef>
            </a:pPr>
            <a:r>
              <a:rPr lang="zh-CN" altLang="en-US" dirty="0" sz="2000" b="1">
                <a:solidFill>
                  <a:srgbClr val="000000"/>
                </a:solidFill>
                <a:latin typeface="+mj-lt"/>
              </a:rPr>
              <a:t>伦理与社会：</a:t>
            </a:r>
            <a:r>
              <a:rPr lang="zh-CN" altLang="en-US" dirty="0" sz="2000">
                <a:latin typeface="+mj-lt"/>
              </a:rPr>
              <a:t>隐私、责任、就业与依赖</a:t>
            </a:r>
          </a:p>
          <a:p>
            <a:pPr>
              <a:spcBef>
                <a:spcPts val="1400"/>
              </a:spcBef>
            </a:pPr>
            <a:r>
              <a:rPr lang="zh-CN" altLang="en-US" dirty="0" sz="2400">
                <a:solidFill>
                  <a:srgbClr val="C00000"/>
                </a:solidFill>
                <a:latin typeface="+mj-lt"/>
              </a:rPr>
              <a:t>未来</a:t>
            </a:r>
          </a:p>
          <a:p>
            <a:pPr lvl="1">
              <a:spcBef>
                <a:spcPts val="500"/>
              </a:spcBef>
            </a:pPr>
            <a:r>
              <a:rPr lang="zh-CN" altLang="en-US" dirty="0" sz="2000" b="1">
                <a:solidFill>
                  <a:srgbClr val="000000"/>
                </a:solidFill>
                <a:latin typeface="+mj-lt"/>
              </a:rPr>
              <a:t>通用机器人：</a:t>
            </a:r>
            <a:r>
              <a:rPr lang="zh-CN" altLang="en-US" dirty="0" sz="2000">
                <a:latin typeface="+mj-lt"/>
              </a:rPr>
              <a:t>“GPT-R”式的通用模型，离实现还很远，但差距在缩小</a:t>
            </a:r>
          </a:p>
          <a:p>
            <a:pPr lvl="1">
              <a:spcBef>
                <a:spcPts val="500"/>
              </a:spcBef>
            </a:pPr>
            <a:r>
              <a:rPr lang="zh-CN" altLang="en-US" dirty="0" sz="2000" b="1">
                <a:solidFill>
                  <a:srgbClr val="000000"/>
                </a:solidFill>
                <a:latin typeface="+mj-lt"/>
              </a:rPr>
              <a:t>普及路径：</a:t>
            </a:r>
            <a:r>
              <a:rPr lang="zh-CN" altLang="en-US" dirty="0" sz="2000">
                <a:latin typeface="+mj-lt"/>
              </a:rPr>
              <a:t>先工厂、仓库、酒店、医院，再逐步进入家庭</a:t>
            </a:r>
          </a:p>
          <a:p>
            <a:pPr lvl="1">
              <a:spcBef>
                <a:spcPts val="500"/>
              </a:spcBef>
            </a:pPr>
            <a:r>
              <a:rPr lang="zh-CN" altLang="en-US" dirty="0" sz="2000" b="1">
                <a:solidFill>
                  <a:srgbClr val="000000"/>
                </a:solidFill>
                <a:latin typeface="+mj-lt"/>
              </a:rPr>
              <a:t>具身与 AGI：</a:t>
            </a:r>
            <a:r>
              <a:rPr lang="zh-CN" altLang="en-US" dirty="0" sz="2000">
                <a:latin typeface="+mj-lt"/>
              </a:rPr>
              <a:t>身体是否是通用人工智能的必要条件，仍有争议</a:t>
            </a:r>
          </a:p>
          <a:p>
            <a:pPr lvl="1">
              <a:spcBef>
                <a:spcPts val="500"/>
              </a:spcBef>
            </a:pPr>
            <a:r>
              <a:rPr lang="zh-CN" altLang="en-US" dirty="0" sz="2000" b="1">
                <a:solidFill>
                  <a:srgbClr val="000000"/>
                </a:solidFill>
                <a:latin typeface="+mj-lt"/>
              </a:rPr>
              <a:t>多机器人协作：</a:t>
            </a:r>
            <a:r>
              <a:rPr lang="zh-CN" altLang="en-US" dirty="0" sz="2000">
                <a:latin typeface="+mj-lt"/>
              </a:rPr>
              <a:t>通信、分工、冲突解决</a:t>
            </a:r>
          </a:p>
        </p:txBody>
      </p:sp>
    </p:spTree>
    <p:extLst>
      <p:ext uri="{BB962C8B-B14F-4D97-AF65-F5344CB8AC3E}">
        <p14:creationId xmlns:p14="http://schemas.microsoft.com/office/powerpoint/2010/main" val="166688117"/>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r>
              <a:rPr lang="zh-CN" altLang="en-US" dirty="0"/>
              <a:t>六、科学智能</a:t>
            </a:r>
          </a:p>
        </p:txBody>
      </p:sp>
    </p:spTree>
    <p:extLst>
      <p:ext uri="{BB962C8B-B14F-4D97-AF65-F5344CB8AC3E}">
        <p14:creationId xmlns:p14="http://schemas.microsoft.com/office/powerpoint/2010/main" val="380109745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科学研究的第四范式</a:t>
            </a:r>
          </a:p>
        </p:txBody>
      </p:sp>
      <p:sp>
        <p:nvSpPr>
          <p:cNvPr id="3" name="内容占位符 2"/>
          <p:cNvSpPr>
            <a:spLocks noGrp="1"/>
          </p:cNvSpPr>
          <p:nvPr>
            <p:ph idx="1"/>
          </p:nvPr>
        </p:nvSpPr>
        <p:spPr>
          <a:xfrm>
            <a:off x="502920" y="914400"/>
            <a:ext cx="11155680" cy="2834640"/>
          </a:xfrm>
        </p:spPr>
        <p:txBody>
          <a:bodyPr/>
          <a:lstStyle/>
          <a:p>
            <a:pPr/>
            <a:r>
              <a:rPr lang="zh-CN" altLang="en-US" dirty="0">
                <a:solidFill>
                  <a:srgbClr val="C00000"/>
                </a:solidFill>
                <a:latin typeface="+mj-lt"/>
              </a:rPr>
              <a:t>第四范式：数据驱动的科学发现</a:t>
            </a:r>
          </a:p>
          <a:p>
            <a:pPr lvl="1"/>
            <a:r>
              <a:rPr lang="zh-CN" altLang="en-US" dirty="0">
                <a:latin typeface="+mj-lt"/>
              </a:rPr>
              <a:t>2007 年 Gray 指出：望远镜、测序仪、对撞机产生的海量数据人力已无法处理，从数据中自动发现规律成为新支柱；深度学习让它有了真正强大的工具</a:t>
            </a:r>
          </a:p>
          <a:p>
            <a:pPr/>
            <a:r>
              <a:rPr lang="zh-CN" altLang="en-US" dirty="0">
                <a:solidFill>
                  <a:srgbClr val="C00000"/>
                </a:solidFill>
                <a:latin typeface="+mj-lt"/>
              </a:rPr>
              <a:t>科学智能（AI for Science）</a:t>
            </a:r>
          </a:p>
          <a:p>
            <a:pPr lvl="1"/>
            <a:r>
              <a:rPr lang="zh-CN" altLang="en-US" dirty="0">
                <a:latin typeface="+mj-lt"/>
              </a:rPr>
              <a:t>AI 最擅长在巨大的可能空间里，更快找到值得验证的候选答案；判断哪些是真理仍靠科学家——方向盘还在人类手里</a:t>
            </a:r>
          </a:p>
        </p:txBody>
      </p:sp>
      <p:sp>
        <p:nvSpPr>
          <p:cNvPr id="4" name="第一范式：经验"/>
          <p:cNvSpPr/>
          <p:nvPr/>
        </p:nvSpPr>
        <p:spPr>
          <a:xfrm>
            <a:off x="655167" y="3840480"/>
            <a:ext cx="2514600" cy="1051560"/>
          </a:xfrm>
          <a:prstGeom prst="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第一范式：经验</a:t>
            </a:r>
          </a:p>
          <a:p>
            <a:pPr algn="ctr"/>
            <a:r>
              <a:rPr lang="zh-CN" altLang="en-US" dirty="0" sz="1400">
                <a:solidFill>
                  <a:srgbClr val="595959"/>
                </a:solidFill>
              </a:rPr>
              <a:t>伽利略、开普勒、门捷列夫</a:t>
            </a:r>
          </a:p>
        </p:txBody>
      </p:sp>
      <p:cxnSp>
        <p:nvCxnSpPr>
          <p:cNvPr id="5" name="连线5"/>
          <p:cNvCxnSpPr/>
          <p:nvPr/>
        </p:nvCxnSpPr>
        <p:spPr>
          <a:xfrm>
            <a:off x="3197199" y="4366260"/>
            <a:ext cx="219456" cy="0"/>
          </a:xfrm>
          <a:prstGeom prst="line">
            <a:avLst/>
          </a:prstGeom>
          <a:ln w="28575">
            <a:solidFill>
              <a:srgbClr val="7F7F7F"/>
            </a:solidFill>
            <a:tailEnd type="triangle"/>
          </a:ln>
        </p:spPr>
      </p:cxnSp>
      <p:sp>
        <p:nvSpPr>
          <p:cNvPr id="6" name="第二范式：理论"/>
          <p:cNvSpPr/>
          <p:nvPr/>
        </p:nvSpPr>
        <p:spPr>
          <a:xfrm>
            <a:off x="3444087" y="3840480"/>
            <a:ext cx="2514600" cy="1051560"/>
          </a:xfrm>
          <a:prstGeom prst="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第二范式：理论</a:t>
            </a:r>
          </a:p>
          <a:p>
            <a:pPr algn="ctr"/>
            <a:r>
              <a:rPr lang="zh-CN" altLang="en-US" dirty="0" sz="1400">
                <a:solidFill>
                  <a:srgbClr val="595959"/>
                </a:solidFill>
              </a:rPr>
              <a:t>牛顿力学、麦克斯韦方程组</a:t>
            </a:r>
          </a:p>
        </p:txBody>
      </p:sp>
      <p:cxnSp>
        <p:nvCxnSpPr>
          <p:cNvPr id="7" name="连线7"/>
          <p:cNvCxnSpPr/>
          <p:nvPr/>
        </p:nvCxnSpPr>
        <p:spPr>
          <a:xfrm>
            <a:off x="5986119" y="4366260"/>
            <a:ext cx="219455" cy="0"/>
          </a:xfrm>
          <a:prstGeom prst="line">
            <a:avLst/>
          </a:prstGeom>
          <a:ln w="28575">
            <a:solidFill>
              <a:srgbClr val="7F7F7F"/>
            </a:solidFill>
            <a:tailEnd type="triangle"/>
          </a:ln>
        </p:spPr>
      </p:cxnSp>
      <p:sp>
        <p:nvSpPr>
          <p:cNvPr id="8" name="第三范式：计算"/>
          <p:cNvSpPr/>
          <p:nvPr/>
        </p:nvSpPr>
        <p:spPr>
          <a:xfrm>
            <a:off x="6233007" y="3840480"/>
            <a:ext cx="2514600" cy="1051560"/>
          </a:xfrm>
          <a:prstGeom prst="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第三范式：计算</a:t>
            </a:r>
          </a:p>
          <a:p>
            <a:pPr algn="ctr"/>
            <a:r>
              <a:rPr lang="zh-CN" altLang="en-US" dirty="0" sz="1400">
                <a:solidFill>
                  <a:srgbClr val="595959"/>
                </a:solidFill>
              </a:rPr>
              <a:t>气象模拟、分子动力学</a:t>
            </a:r>
          </a:p>
        </p:txBody>
      </p:sp>
      <p:cxnSp>
        <p:nvCxnSpPr>
          <p:cNvPr id="9" name="连线9"/>
          <p:cNvCxnSpPr/>
          <p:nvPr/>
        </p:nvCxnSpPr>
        <p:spPr>
          <a:xfrm>
            <a:off x="8775039" y="4366260"/>
            <a:ext cx="219456" cy="0"/>
          </a:xfrm>
          <a:prstGeom prst="line">
            <a:avLst/>
          </a:prstGeom>
          <a:ln w="28575">
            <a:solidFill>
              <a:srgbClr val="7F7F7F"/>
            </a:solidFill>
            <a:tailEnd type="triangle"/>
          </a:ln>
        </p:spPr>
      </p:cxnSp>
      <p:sp>
        <p:nvSpPr>
          <p:cNvPr id="10" name="第四范式：数据驱动"/>
          <p:cNvSpPr/>
          <p:nvPr/>
        </p:nvSpPr>
        <p:spPr>
          <a:xfrm>
            <a:off x="9021927" y="3840480"/>
            <a:ext cx="2514600" cy="1051560"/>
          </a:xfrm>
          <a:prstGeom prst="rect">
            <a:avLst/>
          </a:prstGeom>
          <a:solidFill>
            <a:srgbClr val="FBEFE6"/>
          </a:solidFill>
          <a:ln w="22225">
            <a:solidFill>
              <a:srgbClr val="E46C0A"/>
            </a:solidFill>
          </a:ln>
        </p:spPr>
        <p:txBody>
          <a:bodyPr wrap="square" lIns="45720" rIns="45720" anchor="ctr"/>
          <a:lstStyle/>
          <a:p>
            <a:pPr algn="ctr"/>
            <a:r>
              <a:rPr lang="zh-CN" altLang="en-US" dirty="0" sz="1800" b="1">
                <a:solidFill>
                  <a:srgbClr val="000000"/>
                </a:solidFill>
              </a:rPr>
              <a:t>第四范式：数据驱动</a:t>
            </a:r>
          </a:p>
          <a:p>
            <a:pPr algn="ctr"/>
            <a:r>
              <a:rPr lang="zh-CN" altLang="en-US" dirty="0" sz="1400">
                <a:solidFill>
                  <a:srgbClr val="595959"/>
                </a:solidFill>
              </a:rPr>
              <a:t>从数据中自动发现规律</a:t>
            </a:r>
          </a:p>
        </p:txBody>
      </p:sp>
      <p:sp>
        <p:nvSpPr>
          <p:cNvPr id="11" name="标"/>
          <p:cNvSpPr/>
          <p:nvPr/>
        </p:nvSpPr>
        <p:spPr>
          <a:xfrm>
            <a:off x="655167" y="5074920"/>
            <a:ext cx="10881360" cy="365760"/>
          </a:xfrm>
          <a:prstGeom prst="rect">
            <a:avLst/>
          </a:prstGeom>
          <a:noFill/>
          <a:ln w="22225">
            <a:noFill/>
          </a:ln>
        </p:spPr>
        <p:txBody>
          <a:bodyPr wrap="square" lIns="45720" rIns="45720" anchor="ctr"/>
          <a:lstStyle/>
          <a:p>
            <a:pPr algn="ctr"/>
            <a:r>
              <a:rPr lang="zh-CN" altLang="en-US" dirty="0" sz="1600">
                <a:solidFill>
                  <a:srgbClr val="595959"/>
                </a:solidFill>
              </a:rPr>
              <a:t>2024 年诺贝尔化学奖与物理学奖，连续两天都颁给了 AI 相关工作</a:t>
            </a:r>
          </a:p>
        </p:txBody>
      </p:sp>
    </p:spTree>
    <p:extLst>
      <p:ext uri="{BB962C8B-B14F-4D97-AF65-F5344CB8AC3E}">
        <p14:creationId xmlns:p14="http://schemas.microsoft.com/office/powerpoint/2010/main" val="1266447944"/>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r>
              <a:rPr lang="zh-CN" altLang="en-US" dirty="0"/>
              <a:t>蛋白质的革命：AlphaFold</a:t>
            </a:r>
          </a:p>
        </p:txBody>
      </p:sp>
      <p:sp>
        <p:nvSpPr>
          <p:cNvPr id="3" name="Content Placeholder 2"/>
          <p:cNvSpPr>
            <a:spLocks noGrp="1"/>
          </p:cNvSpPr>
          <p:nvPr>
            <p:ph idx="1"/>
          </p:nvPr>
        </p:nvSpPr>
        <p:spPr>
          <a:xfrm>
            <a:off x="502920" y="914400"/>
            <a:ext cx="11155680" cy="594360"/>
          </a:xfrm>
        </p:spPr>
        <p:txBody>
          <a:bodyPr/>
          <a:lstStyle/>
          <a:p>
            <a:pPr lvl="1"/>
            <a:r>
              <a:rPr lang="zh-CN" altLang="en-US" dirty="0">
                <a:solidFill>
                  <a:srgbClr val="C00000"/>
                </a:solidFill>
                <a:latin typeface="+mj-lt"/>
              </a:rPr>
              <a:t>从氨基酸序列预测蛋白质 3D 结构：</a:t>
            </a:r>
            <a:r>
              <a:rPr lang="zh-CN" altLang="en-US" dirty="0">
                <a:latin typeface="+mj-lt"/>
              </a:rPr>
              <a:t>困扰生物学约 50 年的折叠问题</a:t>
            </a:r>
          </a:p>
        </p:txBody>
      </p:sp>
      <p:sp>
        <p:nvSpPr>
          <p:cNvPr id="7" name="矩形 6">
            <a:extLst>
              <a:ext uri="{FF2B5EF4-FFF2-40B4-BE49-F238E27FC236}">
                <a16:creationId xmlns:a16="http://schemas.microsoft.com/office/drawing/2014/main" id="{158D32A5-008D-4B3E-898C-192D1407C45A}"/>
              </a:ext>
            </a:extLst>
          </p:cNvPr>
          <p:cNvSpPr/>
          <p:nvPr/>
        </p:nvSpPr>
        <p:spPr>
          <a:xfrm>
            <a:off x="6217920" y="5669280"/>
            <a:ext cx="5486400" cy="320040"/>
          </a:xfrm>
        </p:spPr>
        <p:txBody>
          <a:bodyPr wrap="square">
            </a:bodyPr>
          <a:lstStyle/>
          <a:p>
            <a:pPr algn="r"/>
            <a:r>
              <a:rPr lang="zh-CN" altLang="en-US" dirty="0" sz="1100">
                <a:solidFill>
                  <a:srgbClr val="595959"/>
                </a:solidFill>
              </a:rPr>
              <a:t>据图15.1重绘　图源：邱锡鹏《大模型与智能体》</a:t>
            </a:r>
          </a:p>
        </p:txBody>
      </p:sp>
      <p:cxnSp>
        <p:nvCxnSpPr>
          <p:cNvPr id="8" name="连线8"/>
          <p:cNvCxnSpPr/>
          <p:nvPr/>
        </p:nvCxnSpPr>
        <p:spPr>
          <a:xfrm>
            <a:off x="1097280" y="5212080"/>
            <a:ext cx="5120640" cy="0"/>
          </a:xfrm>
          <a:prstGeom prst="line">
            <a:avLst/>
          </a:prstGeom>
          <a:ln w="28575">
            <a:solidFill>
              <a:srgbClr val="7F7F7F"/>
            </a:solidFill>
          </a:ln>
        </p:spPr>
      </p:cxnSp>
      <p:cxnSp>
        <p:nvCxnSpPr>
          <p:cNvPr id="9" name="连线9"/>
          <p:cNvCxnSpPr/>
          <p:nvPr/>
        </p:nvCxnSpPr>
        <p:spPr>
          <a:xfrm flipV="1">
            <a:off x="1097280" y="1874520"/>
            <a:ext cx="0" cy="3337560"/>
          </a:xfrm>
          <a:prstGeom prst="line">
            <a:avLst/>
          </a:prstGeom>
          <a:ln w="28575">
            <a:solidFill>
              <a:srgbClr val="7F7F7F"/>
            </a:solidFill>
          </a:ln>
        </p:spPr>
      </p:cxnSp>
      <p:cxnSp>
        <p:nvCxnSpPr>
          <p:cNvPr id="10" name="连线10"/>
          <p:cNvCxnSpPr/>
          <p:nvPr/>
        </p:nvCxnSpPr>
        <p:spPr>
          <a:xfrm>
            <a:off x="1097280" y="2249424"/>
            <a:ext cx="5120640" cy="0"/>
          </a:xfrm>
          <a:prstGeom prst="line">
            <a:avLst/>
          </a:prstGeom>
          <a:ln w="28575">
            <a:solidFill>
              <a:srgbClr val="7F7F7F"/>
            </a:solidFill>
          </a:ln>
        </p:spPr>
      </p:cxnSp>
      <p:sp>
        <p:nvSpPr>
          <p:cNvPr id="11" name="标"/>
          <p:cNvSpPr/>
          <p:nvPr/>
        </p:nvSpPr>
        <p:spPr>
          <a:xfrm>
            <a:off x="1143000" y="1929384"/>
            <a:ext cx="2743200" cy="274320"/>
          </a:xfrm>
          <a:prstGeom prst="rect">
            <a:avLst/>
          </a:prstGeom>
          <a:noFill/>
          <a:ln w="22225">
            <a:noFill/>
          </a:ln>
        </p:spPr>
        <p:txBody>
          <a:bodyPr wrap="square" lIns="45720" rIns="45720" anchor="ctr"/>
          <a:lstStyle/>
          <a:p>
            <a:pPr algn="l"/>
            <a:r>
              <a:rPr lang="zh-CN" altLang="en-US" dirty="0" sz="1100">
                <a:solidFill>
                  <a:srgbClr val="7F7F7F"/>
                </a:solidFill>
              </a:rPr>
              <a:t>实验级准确（GDT 90）</a:t>
            </a:r>
          </a:p>
        </p:txBody>
      </p:sp>
      <p:sp>
        <p:nvSpPr>
          <p:cNvPr id="12" name="标"/>
          <p:cNvSpPr/>
          <p:nvPr/>
        </p:nvSpPr>
        <p:spPr>
          <a:xfrm>
            <a:off x="182879" y="1554480"/>
            <a:ext cx="1188720" cy="274320"/>
          </a:xfrm>
          <a:prstGeom prst="rect">
            <a:avLst/>
          </a:prstGeom>
          <a:noFill/>
          <a:ln w="22225">
            <a:noFill/>
          </a:ln>
        </p:spPr>
        <p:txBody>
          <a:bodyPr wrap="square" lIns="45720" rIns="45720" anchor="ctr"/>
          <a:lstStyle/>
          <a:p>
            <a:pPr algn="ctr"/>
            <a:r>
              <a:rPr lang="zh-CN" altLang="en-US" dirty="0" sz="1100">
                <a:solidFill>
                  <a:srgbClr val="595959"/>
                </a:solidFill>
              </a:rPr>
              <a:t>GDT 分数</a:t>
            </a:r>
          </a:p>
        </p:txBody>
      </p:sp>
      <p:sp>
        <p:nvSpPr>
          <p:cNvPr id="13" name="柱"/>
          <p:cNvSpPr/>
          <p:nvPr/>
        </p:nvSpPr>
        <p:spPr>
          <a:xfrm>
            <a:off x="1371600" y="4487875"/>
            <a:ext cx="868680" cy="724204"/>
          </a:xfrm>
          <a:prstGeom prst="rect">
            <a:avLst/>
          </a:prstGeom>
          <a:solidFill>
            <a:srgbClr val="D9D9D9"/>
          </a:solidFill>
          <a:ln w="22225">
            <a:solidFill>
              <a:srgbClr val="D9D9D9"/>
            </a:solidFill>
          </a:ln>
        </p:spPr>
        <p:txBody>
          <a:bodyPr wrap="square" lIns="45720" rIns="45720" anchor="ctr"/>
          <a:lstStyle/>
          <a:p>
            <a:pPr algn="ctr"/>
          </a:p>
        </p:txBody>
      </p:sp>
      <p:sp>
        <p:nvSpPr>
          <p:cNvPr id="14" name="标"/>
          <p:cNvSpPr/>
          <p:nvPr/>
        </p:nvSpPr>
        <p:spPr>
          <a:xfrm>
            <a:off x="1005840" y="4186123"/>
            <a:ext cx="1600200" cy="274320"/>
          </a:xfrm>
          <a:prstGeom prst="rect">
            <a:avLst/>
          </a:prstGeom>
          <a:noFill/>
          <a:ln w="22225">
            <a:noFill/>
          </a:ln>
        </p:spPr>
        <p:txBody>
          <a:bodyPr wrap="square" lIns="45720" rIns="45720" anchor="ctr"/>
          <a:lstStyle/>
          <a:p>
            <a:pPr algn="ctr"/>
            <a:r>
              <a:rPr lang="zh-CN" altLang="en-US" dirty="0" sz="1250" b="1">
                <a:solidFill>
                  <a:srgbClr val="000000"/>
                </a:solidFill>
              </a:rPr>
              <a:t>20 多分</a:t>
            </a:r>
          </a:p>
        </p:txBody>
      </p:sp>
      <p:sp>
        <p:nvSpPr>
          <p:cNvPr id="15" name="标"/>
          <p:cNvSpPr/>
          <p:nvPr/>
        </p:nvSpPr>
        <p:spPr>
          <a:xfrm>
            <a:off x="960120" y="5257800"/>
            <a:ext cx="1691640" cy="457200"/>
          </a:xfrm>
          <a:prstGeom prst="rect">
            <a:avLst/>
          </a:prstGeom>
          <a:noFill/>
          <a:ln w="22225">
            <a:noFill/>
          </a:ln>
        </p:spPr>
        <p:txBody>
          <a:bodyPr wrap="square" lIns="45720" rIns="45720" anchor="ctr"/>
          <a:lstStyle/>
          <a:p>
            <a:pPr algn="ctr"/>
            <a:r>
              <a:rPr lang="zh-CN" altLang="en-US" dirty="0" sz="1050">
                <a:solidFill>
                  <a:srgbClr val="595959"/>
                </a:solidFill>
              </a:rPr>
              <a:t>1994 年</a:t>
            </a:r>
          </a:p>
        </p:txBody>
      </p:sp>
      <p:sp>
        <p:nvSpPr>
          <p:cNvPr id="16" name="柱"/>
          <p:cNvSpPr/>
          <p:nvPr/>
        </p:nvSpPr>
        <p:spPr>
          <a:xfrm>
            <a:off x="2606039" y="3730752"/>
            <a:ext cx="868680" cy="1481328"/>
          </a:xfrm>
          <a:prstGeom prst="rect">
            <a:avLst/>
          </a:prstGeom>
          <a:solidFill>
            <a:srgbClr val="D9D9D9"/>
          </a:solidFill>
          <a:ln w="22225">
            <a:solidFill>
              <a:srgbClr val="D9D9D9"/>
            </a:solidFill>
          </a:ln>
        </p:spPr>
        <p:txBody>
          <a:bodyPr wrap="square" lIns="45720" rIns="45720" anchor="ctr"/>
          <a:lstStyle/>
          <a:p>
            <a:pPr algn="ctr"/>
          </a:p>
        </p:txBody>
      </p:sp>
      <p:sp>
        <p:nvSpPr>
          <p:cNvPr id="17" name="标"/>
          <p:cNvSpPr/>
          <p:nvPr/>
        </p:nvSpPr>
        <p:spPr>
          <a:xfrm>
            <a:off x="2240279" y="3429000"/>
            <a:ext cx="1600200" cy="274320"/>
          </a:xfrm>
          <a:prstGeom prst="rect">
            <a:avLst/>
          </a:prstGeom>
          <a:noFill/>
          <a:ln w="22225">
            <a:noFill/>
          </a:ln>
        </p:spPr>
        <p:txBody>
          <a:bodyPr wrap="square" lIns="45720" rIns="45720" anchor="ctr"/>
          <a:lstStyle/>
          <a:p>
            <a:pPr algn="ctr"/>
            <a:r>
              <a:rPr lang="zh-CN" altLang="en-US" dirty="0" sz="1250" b="1">
                <a:solidFill>
                  <a:srgbClr val="000000"/>
                </a:solidFill>
              </a:rPr>
              <a:t>40～50 分</a:t>
            </a:r>
          </a:p>
        </p:txBody>
      </p:sp>
      <p:sp>
        <p:nvSpPr>
          <p:cNvPr id="18" name="标"/>
          <p:cNvSpPr/>
          <p:nvPr/>
        </p:nvSpPr>
        <p:spPr>
          <a:xfrm>
            <a:off x="2194559" y="5257800"/>
            <a:ext cx="1691640" cy="457200"/>
          </a:xfrm>
          <a:prstGeom prst="rect">
            <a:avLst/>
          </a:prstGeom>
          <a:noFill/>
          <a:ln w="22225">
            <a:noFill/>
          </a:ln>
        </p:spPr>
        <p:txBody>
          <a:bodyPr wrap="square" lIns="45720" rIns="45720" anchor="ctr"/>
          <a:lstStyle/>
          <a:p>
            <a:pPr algn="ctr"/>
            <a:r>
              <a:rPr lang="zh-CN" altLang="en-US" dirty="0" sz="1050">
                <a:solidFill>
                  <a:srgbClr val="595959"/>
                </a:solidFill>
              </a:rPr>
              <a:t>2018 年前</a:t>
            </a:r>
          </a:p>
        </p:txBody>
      </p:sp>
      <p:sp>
        <p:nvSpPr>
          <p:cNvPr id="19" name="柱"/>
          <p:cNvSpPr/>
          <p:nvPr/>
        </p:nvSpPr>
        <p:spPr>
          <a:xfrm>
            <a:off x="3840479" y="3236976"/>
            <a:ext cx="868680" cy="1975104"/>
          </a:xfrm>
          <a:prstGeom prst="rect">
            <a:avLst/>
          </a:prstGeom>
          <a:solidFill>
            <a:srgbClr val="F4B183"/>
          </a:solidFill>
          <a:ln w="22225">
            <a:solidFill>
              <a:srgbClr val="F4B183"/>
            </a:solidFill>
          </a:ln>
        </p:spPr>
        <p:txBody>
          <a:bodyPr wrap="square" lIns="45720" rIns="45720" anchor="ctr"/>
          <a:lstStyle/>
          <a:p>
            <a:pPr algn="ctr"/>
          </a:p>
        </p:txBody>
      </p:sp>
      <p:sp>
        <p:nvSpPr>
          <p:cNvPr id="20" name="标"/>
          <p:cNvSpPr/>
          <p:nvPr/>
        </p:nvSpPr>
        <p:spPr>
          <a:xfrm>
            <a:off x="3474719" y="2935224"/>
            <a:ext cx="1600200" cy="274320"/>
          </a:xfrm>
          <a:prstGeom prst="rect">
            <a:avLst/>
          </a:prstGeom>
          <a:noFill/>
          <a:ln w="22225">
            <a:noFill/>
          </a:ln>
        </p:spPr>
        <p:txBody>
          <a:bodyPr wrap="square" lIns="45720" rIns="45720" anchor="ctr"/>
          <a:lstStyle/>
          <a:p>
            <a:pPr algn="ctr"/>
            <a:r>
              <a:rPr lang="zh-CN" altLang="en-US" dirty="0" sz="1250" b="1">
                <a:solidFill>
                  <a:srgbClr val="000000"/>
                </a:solidFill>
              </a:rPr>
              <a:t>约 60</a:t>
            </a:r>
          </a:p>
        </p:txBody>
      </p:sp>
      <p:sp>
        <p:nvSpPr>
          <p:cNvPr id="21" name="标"/>
          <p:cNvSpPr/>
          <p:nvPr/>
        </p:nvSpPr>
        <p:spPr>
          <a:xfrm>
            <a:off x="3428999" y="5257800"/>
            <a:ext cx="1691640" cy="457200"/>
          </a:xfrm>
          <a:prstGeom prst="rect">
            <a:avLst/>
          </a:prstGeom>
          <a:noFill/>
          <a:ln w="22225">
            <a:noFill/>
          </a:ln>
        </p:spPr>
        <p:txBody>
          <a:bodyPr wrap="square" lIns="45720" rIns="45720" anchor="ctr"/>
          <a:lstStyle/>
          <a:p>
            <a:pPr algn="ctr"/>
            <a:r>
              <a:rPr lang="zh-CN" altLang="en-US" dirty="0" sz="1050">
                <a:solidFill>
                  <a:srgbClr val="595959"/>
                </a:solidFill>
              </a:rPr>
              <a:t>2018 · AlphaFold 1</a:t>
            </a:r>
          </a:p>
        </p:txBody>
      </p:sp>
      <p:sp>
        <p:nvSpPr>
          <p:cNvPr id="22" name="柱"/>
          <p:cNvSpPr/>
          <p:nvPr/>
        </p:nvSpPr>
        <p:spPr>
          <a:xfrm>
            <a:off x="5074920" y="2183587"/>
            <a:ext cx="868680" cy="3028492"/>
          </a:xfrm>
          <a:prstGeom prst="rect">
            <a:avLst/>
          </a:prstGeom>
          <a:solidFill>
            <a:srgbClr val="E46C0A"/>
          </a:solidFill>
          <a:ln w="22225">
            <a:solidFill>
              <a:srgbClr val="E46C0A"/>
            </a:solidFill>
          </a:ln>
        </p:spPr>
        <p:txBody>
          <a:bodyPr wrap="square" lIns="45720" rIns="45720" anchor="ctr"/>
          <a:lstStyle/>
          <a:p>
            <a:pPr algn="ctr"/>
          </a:p>
        </p:txBody>
      </p:sp>
      <p:sp>
        <p:nvSpPr>
          <p:cNvPr id="23" name="标"/>
          <p:cNvSpPr/>
          <p:nvPr/>
        </p:nvSpPr>
        <p:spPr>
          <a:xfrm>
            <a:off x="4709159" y="1881835"/>
            <a:ext cx="1600200" cy="274320"/>
          </a:xfrm>
          <a:prstGeom prst="rect">
            <a:avLst/>
          </a:prstGeom>
          <a:noFill/>
          <a:ln w="22225">
            <a:noFill/>
          </a:ln>
        </p:spPr>
        <p:txBody>
          <a:bodyPr wrap="square" lIns="45720" rIns="45720" anchor="ctr"/>
          <a:lstStyle/>
          <a:p>
            <a:pPr algn="ctr"/>
            <a:r>
              <a:rPr lang="zh-CN" altLang="en-US" dirty="0" sz="1250" b="1">
                <a:solidFill>
                  <a:srgbClr val="000000"/>
                </a:solidFill>
              </a:rPr>
              <a:t>约 92</a:t>
            </a:r>
          </a:p>
        </p:txBody>
      </p:sp>
      <p:sp>
        <p:nvSpPr>
          <p:cNvPr id="24" name="标"/>
          <p:cNvSpPr/>
          <p:nvPr/>
        </p:nvSpPr>
        <p:spPr>
          <a:xfrm>
            <a:off x="4663440" y="5257800"/>
            <a:ext cx="1691640" cy="457200"/>
          </a:xfrm>
          <a:prstGeom prst="rect">
            <a:avLst/>
          </a:prstGeom>
          <a:noFill/>
          <a:ln w="22225">
            <a:noFill/>
          </a:ln>
        </p:spPr>
        <p:txBody>
          <a:bodyPr wrap="square" lIns="45720" rIns="45720" anchor="ctr"/>
          <a:lstStyle/>
          <a:p>
            <a:pPr algn="ctr"/>
            <a:r>
              <a:rPr lang="zh-CN" altLang="en-US" dirty="0" sz="1050">
                <a:solidFill>
                  <a:srgbClr val="595959"/>
                </a:solidFill>
              </a:rPr>
              <a:t>2020 · AlphaFold 2</a:t>
            </a:r>
          </a:p>
        </p:txBody>
      </p:sp>
      <p:sp>
        <p:nvSpPr>
          <p:cNvPr id="25" name="标"/>
          <p:cNvSpPr/>
          <p:nvPr/>
        </p:nvSpPr>
        <p:spPr>
          <a:xfrm>
            <a:off x="1097280" y="5623560"/>
            <a:ext cx="5120640" cy="274320"/>
          </a:xfrm>
          <a:prstGeom prst="rect">
            <a:avLst/>
          </a:prstGeom>
          <a:noFill/>
          <a:ln w="22225">
            <a:noFill/>
          </a:ln>
        </p:spPr>
        <p:txBody>
          <a:bodyPr wrap="square" lIns="45720" rIns="45720" anchor="ctr"/>
          <a:lstStyle/>
          <a:p>
            <a:pPr algn="ctr"/>
            <a:r>
              <a:rPr lang="zh-CN" altLang="en-US" dirty="0" sz="1100">
                <a:solidFill>
                  <a:srgbClr val="7F7F7F"/>
                </a:solidFill>
              </a:rPr>
              <a:t>CASP 历年最好成绩（简化示意）</a:t>
            </a:r>
          </a:p>
        </p:txBody>
      </p:sp>
      <p:sp>
        <p:nvSpPr>
          <p:cNvPr id="26" name="右"/>
          <p:cNvSpPr/>
          <p:nvPr/>
        </p:nvSpPr>
        <p:spPr>
          <a:xfrm>
            <a:off x="6675120" y="1828800"/>
            <a:ext cx="5120640" cy="3657600"/>
          </a:xfrm>
          <a:prstGeom prst="rect">
            <a:avLst/>
          </a:prstGeom>
          <a:noFill/>
          <a:ln w="22225">
            <a:noFill/>
          </a:ln>
        </p:spPr>
        <p:txBody>
          <a:bodyPr wrap="square" lIns="45720" rIns="45720" anchor="t"/>
          <a:lstStyle/>
          <a:p>
            <a:pPr/>
            <a:r>
              <a:rPr lang="zh-CN" altLang="en-US" dirty="0" sz="1700" b="1">
                <a:solidFill>
                  <a:srgbClr val="C00000"/>
                </a:solidFill>
                <a:latin typeface="+mj-lt"/>
              </a:rPr>
              <a:t>技术核心（AlphaFold 2）</a:t>
            </a:r>
          </a:p>
          <a:p>
            <a:pPr>
              <a:spcBef>
                <a:spcPts val="400"/>
              </a:spcBef>
            </a:pPr>
            <a:r>
              <a:rPr lang="zh-CN" altLang="en-US" dirty="0" sz="1600">
                <a:solidFill>
                  <a:srgbClr val="000000"/>
                </a:solidFill>
                <a:latin typeface="+mj-lt"/>
              </a:rPr>
              <a:t>▸ 多序列比对：利用演化保守信号</a:t>
            </a:r>
          </a:p>
          <a:p>
            <a:pPr>
              <a:spcBef>
                <a:spcPts val="400"/>
              </a:spcBef>
            </a:pPr>
            <a:r>
              <a:rPr lang="zh-CN" altLang="en-US" dirty="0" sz="1600">
                <a:solidFill>
                  <a:srgbClr val="000000"/>
                </a:solidFill>
                <a:latin typeface="+mj-lt"/>
              </a:rPr>
              <a:t>▸ 成对距离预测，而非直接回归坐标</a:t>
            </a:r>
          </a:p>
          <a:p>
            <a:pPr>
              <a:spcBef>
                <a:spcPts val="400"/>
              </a:spcBef>
            </a:pPr>
            <a:r>
              <a:rPr lang="zh-CN" altLang="en-US" dirty="0" sz="1600">
                <a:solidFill>
                  <a:srgbClr val="000000"/>
                </a:solidFill>
                <a:latin typeface="+mj-lt"/>
              </a:rPr>
              <a:t>▸ 端到端：序列直接到 3D 结构</a:t>
            </a:r>
          </a:p>
          <a:p>
            <a:pPr>
              <a:spcBef>
                <a:spcPts val="400"/>
              </a:spcBef>
            </a:pPr>
            <a:r>
              <a:rPr lang="zh-CN" altLang="en-US" dirty="0" sz="1600">
                <a:solidFill>
                  <a:srgbClr val="000000"/>
                </a:solidFill>
                <a:latin typeface="+mj-lt"/>
              </a:rPr>
              <a:t>▸ 注意力：捕捉长程空间依赖</a:t>
            </a:r>
          </a:p>
          <a:p>
            <a:pPr>
              <a:spcBef>
                <a:spcPts val="900"/>
              </a:spcBef>
            </a:pPr>
            <a:r>
              <a:rPr lang="zh-CN" altLang="en-US" dirty="0" sz="1700" b="1">
                <a:solidFill>
                  <a:srgbClr val="C00000"/>
                </a:solidFill>
                <a:latin typeface="+mj-lt"/>
              </a:rPr>
              <a:t>影响</a:t>
            </a:r>
          </a:p>
          <a:p>
            <a:pPr>
              <a:spcBef>
                <a:spcPts val="400"/>
              </a:spcBef>
            </a:pPr>
            <a:r>
              <a:rPr lang="zh-CN" altLang="en-US" dirty="0" sz="1600">
                <a:solidFill>
                  <a:srgbClr val="000000"/>
                </a:solidFill>
                <a:latin typeface="+mj-lt"/>
              </a:rPr>
              <a:t>▸ 免费公开超过 2 亿个蛋白质的预测结构</a:t>
            </a:r>
          </a:p>
          <a:p>
            <a:pPr>
              <a:spcBef>
                <a:spcPts val="400"/>
              </a:spcBef>
            </a:pPr>
            <a:r>
              <a:rPr lang="zh-CN" altLang="en-US" dirty="0" sz="1600">
                <a:solidFill>
                  <a:srgbClr val="000000"/>
                </a:solidFill>
                <a:latin typeface="+mj-lt"/>
              </a:rPr>
              <a:t>▸ AlphaFold 3（2024）：用扩散模型预测复合结构</a:t>
            </a:r>
          </a:p>
          <a:p>
            <a:pPr>
              <a:spcBef>
                <a:spcPts val="400"/>
              </a:spcBef>
            </a:pPr>
            <a:r>
              <a:rPr lang="zh-CN" altLang="en-US" dirty="0" sz="1600">
                <a:solidFill>
                  <a:srgbClr val="000000"/>
                </a:solidFill>
                <a:latin typeface="+mj-lt"/>
              </a:rPr>
              <a:t>▸ 预测结构不是实验结构：能指路，不能替代勘探</a:t>
            </a:r>
          </a:p>
        </p:txBody>
      </p:sp>
    </p:spTree>
    <p:extLst>
      <p:ext uri="{BB962C8B-B14F-4D97-AF65-F5344CB8AC3E}">
        <p14:creationId xmlns:p14="http://schemas.microsoft.com/office/powerpoint/2010/main" val="358840027"/>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r>
              <a:rPr lang="zh-CN" altLang="en-US" dirty="0"/>
              <a:t>药物发现与分子设计</a:t>
            </a:r>
          </a:p>
        </p:txBody>
      </p:sp>
      <p:sp>
        <p:nvSpPr>
          <p:cNvPr id="3" name="Content Placeholder 2"/>
          <p:cNvSpPr>
            <a:spLocks noGrp="1"/>
          </p:cNvSpPr>
          <p:nvPr>
            <p:ph idx="1"/>
          </p:nvPr>
        </p:nvSpPr>
        <p:spPr>
          <a:xfrm>
            <a:off x="502920" y="914400"/>
            <a:ext cx="11155680" cy="914400"/>
          </a:xfrm>
        </p:spPr>
        <p:txBody>
          <a:bodyPr/>
          <a:lstStyle/>
          <a:p>
            <a:pPr lvl="1"/>
            <a:r>
              <a:rPr lang="zh-CN" altLang="en-US" dirty="0">
                <a:solidFill>
                  <a:srgbClr val="C00000"/>
                </a:solidFill>
                <a:latin typeface="+mj-lt"/>
              </a:rPr>
              <a:t>候选分子海选机：</a:t>
            </a:r>
            <a:r>
              <a:rPr lang="zh-CN" altLang="en-US" dirty="0">
                <a:latin typeface="+mj-lt"/>
              </a:rPr>
              <a:t>先在电脑里淘汰大量明显不合适的分子，把实验资源集中到少数更有希望的对象上</a:t>
            </a:r>
          </a:p>
        </p:txBody>
      </p:sp>
      <p:sp>
        <p:nvSpPr>
          <p:cNvPr id="4" name="几百万个候选分子"/>
          <p:cNvSpPr/>
          <p:nvPr/>
        </p:nvSpPr>
        <p:spPr>
          <a:xfrm>
            <a:off x="563727" y="2103120"/>
            <a:ext cx="2103120" cy="960120"/>
          </a:xfrm>
          <a:prstGeom prst="roundRect">
            <a:avLst/>
          </a:prstGeom>
          <a:solidFill>
            <a:srgbClr val="FFFFFF"/>
          </a:solidFill>
          <a:ln w="22225">
            <a:solidFill>
              <a:srgbClr val="E46C0A"/>
            </a:solidFill>
          </a:ln>
        </p:spPr>
        <p:txBody>
          <a:bodyPr wrap="square" lIns="45720" rIns="45720" anchor="ctr"/>
          <a:lstStyle/>
          <a:p>
            <a:pPr algn="ctr"/>
            <a:r>
              <a:rPr lang="zh-CN" altLang="en-US" dirty="0" sz="1600" b="1">
                <a:solidFill>
                  <a:srgbClr val="000000"/>
                </a:solidFill>
              </a:rPr>
              <a:t>几百万个候选分子</a:t>
            </a:r>
          </a:p>
        </p:txBody>
      </p:sp>
      <p:cxnSp>
        <p:nvCxnSpPr>
          <p:cNvPr id="5" name="连线5"/>
          <p:cNvCxnSpPr/>
          <p:nvPr/>
        </p:nvCxnSpPr>
        <p:spPr>
          <a:xfrm>
            <a:off x="2694279" y="2583179"/>
            <a:ext cx="219456" cy="0"/>
          </a:xfrm>
          <a:prstGeom prst="line">
            <a:avLst/>
          </a:prstGeom>
          <a:ln w="28575">
            <a:solidFill>
              <a:srgbClr val="7F7F7F"/>
            </a:solidFill>
            <a:tailEnd type="triangle"/>
          </a:ln>
        </p:spPr>
      </p:cxnSp>
      <p:sp>
        <p:nvSpPr>
          <p:cNvPr id="6" name="分子属性预测"/>
          <p:cNvSpPr/>
          <p:nvPr/>
        </p:nvSpPr>
        <p:spPr>
          <a:xfrm>
            <a:off x="2941167" y="2103120"/>
            <a:ext cx="3017520" cy="960120"/>
          </a:xfrm>
          <a:prstGeom prst="roundRect">
            <a:avLst/>
          </a:prstGeom>
          <a:solidFill>
            <a:srgbClr val="FBEFE6"/>
          </a:solidFill>
          <a:ln w="22225">
            <a:solidFill>
              <a:srgbClr val="E46C0A"/>
            </a:solidFill>
          </a:ln>
        </p:spPr>
        <p:txBody>
          <a:bodyPr wrap="square" lIns="45720" rIns="45720" anchor="ctr"/>
          <a:lstStyle/>
          <a:p>
            <a:pPr algn="ctr"/>
            <a:r>
              <a:rPr lang="zh-CN" altLang="en-US" dirty="0" sz="1600" b="1">
                <a:solidFill>
                  <a:srgbClr val="000000"/>
                </a:solidFill>
              </a:rPr>
              <a:t>分子属性预测</a:t>
            </a:r>
          </a:p>
          <a:p>
            <a:pPr algn="ctr"/>
            <a:r>
              <a:rPr lang="zh-CN" altLang="en-US" dirty="0" sz="1200">
                <a:solidFill>
                  <a:srgbClr val="595959"/>
                </a:solidFill>
              </a:rPr>
              <a:t>图神经网络给溶解度、毒性等打分</a:t>
            </a:r>
          </a:p>
        </p:txBody>
      </p:sp>
      <p:cxnSp>
        <p:nvCxnSpPr>
          <p:cNvPr id="7" name="连线7"/>
          <p:cNvCxnSpPr/>
          <p:nvPr/>
        </p:nvCxnSpPr>
        <p:spPr>
          <a:xfrm>
            <a:off x="5986119" y="2583179"/>
            <a:ext cx="219455" cy="0"/>
          </a:xfrm>
          <a:prstGeom prst="line">
            <a:avLst/>
          </a:prstGeom>
          <a:ln w="28575">
            <a:solidFill>
              <a:srgbClr val="7F7F7F"/>
            </a:solidFill>
            <a:tailEnd type="triangle"/>
          </a:ln>
        </p:spPr>
      </p:cxnSp>
      <p:sp>
        <p:nvSpPr>
          <p:cNvPr id="8" name="药物-靶点相互作用"/>
          <p:cNvSpPr/>
          <p:nvPr/>
        </p:nvSpPr>
        <p:spPr>
          <a:xfrm>
            <a:off x="6233007" y="2103120"/>
            <a:ext cx="3017520" cy="960120"/>
          </a:xfrm>
          <a:prstGeom prst="roundRect">
            <a:avLst/>
          </a:prstGeom>
          <a:solidFill>
            <a:srgbClr val="FBEFE6"/>
          </a:solidFill>
          <a:ln w="22225">
            <a:solidFill>
              <a:srgbClr val="E46C0A"/>
            </a:solidFill>
          </a:ln>
        </p:spPr>
        <p:txBody>
          <a:bodyPr wrap="square" lIns="45720" rIns="45720" anchor="ctr"/>
          <a:lstStyle/>
          <a:p>
            <a:pPr algn="ctr"/>
            <a:r>
              <a:rPr lang="zh-CN" altLang="en-US" dirty="0" sz="1600" b="1">
                <a:solidFill>
                  <a:srgbClr val="000000"/>
                </a:solidFill>
              </a:rPr>
              <a:t>药物-靶点相互作用</a:t>
            </a:r>
          </a:p>
          <a:p>
            <a:pPr algn="ctr"/>
            <a:r>
              <a:rPr lang="zh-CN" altLang="en-US" dirty="0" sz="1200">
                <a:solidFill>
                  <a:srgbClr val="595959"/>
                </a:solidFill>
              </a:rPr>
              <a:t>预测如何结合（AlphaFold 3）</a:t>
            </a:r>
          </a:p>
        </p:txBody>
      </p:sp>
      <p:cxnSp>
        <p:nvCxnSpPr>
          <p:cNvPr id="9" name="连线9"/>
          <p:cNvCxnSpPr/>
          <p:nvPr/>
        </p:nvCxnSpPr>
        <p:spPr>
          <a:xfrm>
            <a:off x="9277959" y="2583179"/>
            <a:ext cx="219456" cy="0"/>
          </a:xfrm>
          <a:prstGeom prst="line">
            <a:avLst/>
          </a:prstGeom>
          <a:ln w="28575">
            <a:solidFill>
              <a:srgbClr val="7F7F7F"/>
            </a:solidFill>
            <a:tailEnd type="triangle"/>
          </a:ln>
        </p:spPr>
      </p:cxnSp>
      <p:sp>
        <p:nvSpPr>
          <p:cNvPr id="10" name="少数候选进入实验"/>
          <p:cNvSpPr/>
          <p:nvPr/>
        </p:nvSpPr>
        <p:spPr>
          <a:xfrm>
            <a:off x="9524847" y="2103120"/>
            <a:ext cx="2103120" cy="960120"/>
          </a:xfrm>
          <a:prstGeom prst="roundRect">
            <a:avLst/>
          </a:prstGeom>
          <a:solidFill>
            <a:srgbClr val="E46C0A"/>
          </a:solidFill>
          <a:ln w="22225">
            <a:solidFill>
              <a:srgbClr val="E46C0A"/>
            </a:solidFill>
          </a:ln>
        </p:spPr>
        <p:txBody>
          <a:bodyPr wrap="square" lIns="45720" rIns="45720" anchor="ctr"/>
          <a:lstStyle/>
          <a:p>
            <a:pPr algn="ctr"/>
            <a:r>
              <a:rPr lang="zh-CN" altLang="en-US" dirty="0" sz="1600" b="1">
                <a:solidFill>
                  <a:srgbClr val="FFFFFF"/>
                </a:solidFill>
              </a:rPr>
              <a:t>少数候选进入实验</a:t>
            </a:r>
          </a:p>
        </p:txBody>
      </p:sp>
      <p:sp>
        <p:nvSpPr>
          <p:cNvPr id="11" name="生成"/>
          <p:cNvSpPr/>
          <p:nvPr/>
        </p:nvSpPr>
        <p:spPr>
          <a:xfrm>
            <a:off x="2743200" y="3337560"/>
            <a:ext cx="6675120" cy="594360"/>
          </a:xfrm>
          <a:prstGeom prst="rect">
            <a:avLst/>
          </a:prstGeom>
          <a:solidFill>
            <a:srgbClr val="FFFFFF"/>
          </a:solidFill>
          <a:ln w="22225">
            <a:solidFill>
              <a:srgbClr val="E46C0A"/>
            </a:solidFill>
          </a:ln>
        </p:spPr>
        <p:txBody>
          <a:bodyPr wrap="square" lIns="45720" rIns="45720" anchor="ctr"/>
          <a:lstStyle/>
          <a:p>
            <a:pPr algn="ctr"/>
            <a:r>
              <a:rPr lang="zh-CN" altLang="en-US" dirty="0" sz="1500" b="1">
                <a:solidFill>
                  <a:srgbClr val="C00000"/>
                </a:solidFill>
              </a:rPr>
              <a:t>另一条路：</a:t>
            </a:r>
            <a:r>
              <a:rPr lang="zh-CN" altLang="en-US" dirty="0" sz="1500">
                <a:solidFill>
                  <a:srgbClr val="000000"/>
                </a:solidFill>
              </a:rPr>
              <a:t>生成式分子设计——扩散模型或 GPT 风格生成器直接提出新分子</a:t>
            </a:r>
          </a:p>
        </p:txBody>
      </p:sp>
      <p:sp>
        <p:nvSpPr>
          <p:cNvPr id="12" name="下"/>
          <p:cNvSpPr/>
          <p:nvPr/>
        </p:nvSpPr>
        <p:spPr>
          <a:xfrm>
            <a:off x="548640" y="4160520"/>
            <a:ext cx="11155680" cy="1828800"/>
          </a:xfrm>
          <a:prstGeom prst="rect">
            <a:avLst/>
          </a:prstGeom>
          <a:noFill/>
          <a:ln w="22225">
            <a:noFill/>
          </a:ln>
        </p:spPr>
        <p:txBody>
          <a:bodyPr wrap="square" lIns="45720" rIns="45720" anchor="t"/>
          <a:lstStyle/>
          <a:p>
            <a:pPr/>
            <a:r>
              <a:rPr lang="zh-CN" altLang="en-US" dirty="0" sz="2000">
                <a:solidFill>
                  <a:srgbClr val="000000"/>
                </a:solidFill>
                <a:latin typeface="+mj-lt"/>
              </a:rPr>
              <a:t>▸ </a:t>
            </a:r>
            <a:r>
              <a:rPr lang="zh-CN" altLang="en-US" dirty="0" sz="2000">
                <a:solidFill>
                  <a:srgbClr val="C00000"/>
                </a:solidFill>
                <a:latin typeface="+mj-lt"/>
              </a:rPr>
              <a:t>蛋白质从头设计：</a:t>
            </a:r>
            <a:r>
              <a:rPr lang="zh-CN" altLang="en-US" dirty="0" sz="2000">
                <a:solidFill>
                  <a:srgbClr val="000000"/>
                </a:solidFill>
                <a:latin typeface="+mj-lt"/>
              </a:rPr>
              <a:t>RFDiffusion 生成候选，再用 AlphaFold 验证结构；已产出新抗体、新型酶、生物传感器</a:t>
            </a:r>
          </a:p>
          <a:p>
            <a:pPr>
              <a:spcBef>
                <a:spcPts val="1000"/>
              </a:spcBef>
            </a:pPr>
            <a:r>
              <a:rPr lang="zh-CN" altLang="en-US" dirty="0" sz="2000">
                <a:solidFill>
                  <a:srgbClr val="000000"/>
                </a:solidFill>
                <a:latin typeface="+mj-lt"/>
              </a:rPr>
              <a:t>▸ </a:t>
            </a:r>
            <a:r>
              <a:rPr lang="zh-CN" altLang="en-US" dirty="0" sz="2000">
                <a:solidFill>
                  <a:srgbClr val="C00000"/>
                </a:solidFill>
                <a:latin typeface="+mj-lt"/>
              </a:rPr>
              <a:t>临床是终极考场：</a:t>
            </a:r>
            <a:r>
              <a:rPr lang="zh-CN" altLang="en-US" dirty="0" sz="2000">
                <a:solidFill>
                  <a:srgbClr val="000000"/>
                </a:solidFill>
                <a:latin typeface="+mj-lt"/>
              </a:rPr>
              <a:t>AI 能提高命中率，却不能替药物通过安全性和有效性考试</a:t>
            </a:r>
          </a:p>
        </p:txBody>
      </p:sp>
    </p:spTree>
    <p:extLst>
      <p:ext uri="{BB962C8B-B14F-4D97-AF65-F5344CB8AC3E}">
        <p14:creationId xmlns:p14="http://schemas.microsoft.com/office/powerpoint/2010/main" val="1131598208"/>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r>
              <a:rPr lang="zh-CN" altLang="en-US" dirty="0"/>
              <a:t>基因、细胞与大脑：AI 在生命科学中的尺度</a:t>
            </a:r>
          </a:p>
        </p:txBody>
      </p:sp>
      <p:sp>
        <p:nvSpPr>
          <p:cNvPr id="5" name="TextBox 4"/>
          <p:cNvSpPr txBox="1"/>
          <p:nvPr/>
        </p:nvSpPr>
        <p:spPr>
          <a:xfrm>
            <a:off x="6217920" y="5394960"/>
            <a:ext cx="5486400" cy="320040"/>
          </a:xfrm>
        </p:spPr>
        <p:txBody>
          <a:bodyPr wrap="none" rtlCol="0">
            <a:spAutoFit/>
          </a:bodyPr>
          <a:lstStyle/>
          <a:p>
            <a:pPr algn="r"/>
            <a:r>
              <a:rPr lang="zh-CN" altLang="en-US" dirty="0" sz="1100">
                <a:solidFill>
                  <a:srgbClr val="595959"/>
                </a:solidFill>
              </a:rPr>
              <a:t>数据来源：邱锡鹏《大模型与智能体》15.4</a:t>
            </a:r>
          </a:p>
        </p:txBody>
      </p:sp>
      <p:sp>
        <p:nvSpPr>
          <p:cNvPr id="6" name="基因"/>
          <p:cNvSpPr/>
          <p:nvPr/>
        </p:nvSpPr>
        <p:spPr>
          <a:xfrm>
            <a:off x="540867" y="1051560"/>
            <a:ext cx="3520440" cy="548640"/>
          </a:xfrm>
          <a:prstGeom prst="rect">
            <a:avLst/>
          </a:prstGeom>
          <a:solidFill>
            <a:srgbClr val="E46C0A"/>
          </a:solidFill>
          <a:ln w="22225">
            <a:solidFill>
              <a:srgbClr val="E46C0A"/>
            </a:solidFill>
          </a:ln>
        </p:spPr>
        <p:txBody>
          <a:bodyPr wrap="square" lIns="45720" rIns="45720" anchor="ctr"/>
          <a:lstStyle/>
          <a:p>
            <a:pPr algn="ctr"/>
            <a:r>
              <a:rPr lang="zh-CN" altLang="en-US" dirty="0" sz="2000" b="1">
                <a:solidFill>
                  <a:srgbClr val="FFFFFF"/>
                </a:solidFill>
              </a:rPr>
              <a:t>基因</a:t>
            </a:r>
          </a:p>
        </p:txBody>
      </p:sp>
      <p:sp>
        <p:nvSpPr>
          <p:cNvPr id="7" name="基因数"/>
          <p:cNvSpPr/>
          <p:nvPr/>
        </p:nvSpPr>
        <p:spPr>
          <a:xfrm>
            <a:off x="540867" y="1600200"/>
            <a:ext cx="3520440" cy="2743200"/>
          </a:xfrm>
          <a:prstGeom prst="rect">
            <a:avLst/>
          </a:prstGeom>
          <a:solidFill>
            <a:srgbClr val="FFFFFF"/>
          </a:solidFill>
          <a:ln w="22225">
            <a:solidFill>
              <a:srgbClr val="E46C0A"/>
            </a:solidFill>
          </a:ln>
        </p:spPr>
        <p:txBody>
          <a:bodyPr wrap="square" lIns="45720" rIns="45720" anchor="t"/>
          <a:lstStyle/>
          <a:p>
            <a:pPr algn="ctr">
              <a:spcBef>
                <a:spcPts val="600"/>
              </a:spcBef>
            </a:pPr>
            <a:r>
              <a:rPr lang="zh-CN" altLang="en-US" dirty="0" sz="3600" b="1">
                <a:solidFill>
                  <a:srgbClr val="C00000"/>
                </a:solidFill>
                <a:latin typeface="+mj-lt"/>
              </a:rPr>
              <a:t>约 7100 万</a:t>
            </a:r>
          </a:p>
          <a:p>
            <a:pPr algn="ctr">
              <a:spcBef>
                <a:spcPts val="200"/>
              </a:spcBef>
            </a:pPr>
            <a:r>
              <a:rPr lang="zh-CN" altLang="en-US" dirty="0" sz="1350">
                <a:solidFill>
                  <a:srgbClr val="595959"/>
                </a:solidFill>
                <a:latin typeface="+mj-lt"/>
              </a:rPr>
              <a:t>AlphaMissense 打分的可能错义变异</a:t>
            </a:r>
          </a:p>
          <a:p>
            <a:pPr algn="l">
              <a:spcBef>
                <a:spcPts val="1200"/>
              </a:spcBef>
            </a:pPr>
            <a:r>
              <a:rPr lang="zh-CN" altLang="en-US" dirty="0" sz="1600">
                <a:solidFill>
                  <a:srgbClr val="000000"/>
                </a:solidFill>
                <a:latin typeface="+mj-lt"/>
              </a:rPr>
              <a:t>▸ 基因组约 30 亿个碱基对</a:t>
            </a:r>
          </a:p>
          <a:p>
            <a:pPr algn="l">
              <a:spcBef>
                <a:spcPts val="600"/>
              </a:spcBef>
            </a:pPr>
            <a:r>
              <a:rPr lang="zh-CN" altLang="en-US" dirty="0" sz="1600">
                <a:solidFill>
                  <a:srgbClr val="000000"/>
                </a:solidFill>
                <a:latin typeface="+mj-lt"/>
              </a:rPr>
              <a:t>▸ DNA 基础模型（Evo、Evo 2）学习“DNA 语言”</a:t>
            </a:r>
          </a:p>
        </p:txBody>
      </p:sp>
      <p:cxnSp>
        <p:nvCxnSpPr>
          <p:cNvPr id="8" name="连线8"/>
          <p:cNvCxnSpPr/>
          <p:nvPr/>
        </p:nvCxnSpPr>
        <p:spPr>
          <a:xfrm>
            <a:off x="4088739" y="2971800"/>
            <a:ext cx="219455" cy="0"/>
          </a:xfrm>
          <a:prstGeom prst="line">
            <a:avLst/>
          </a:prstGeom>
          <a:ln w="28575">
            <a:solidFill>
              <a:srgbClr val="7F7F7F"/>
            </a:solidFill>
            <a:tailEnd type="triangle"/>
          </a:ln>
        </p:spPr>
      </p:cxnSp>
      <p:sp>
        <p:nvSpPr>
          <p:cNvPr id="9" name="细胞"/>
          <p:cNvSpPr/>
          <p:nvPr/>
        </p:nvSpPr>
        <p:spPr>
          <a:xfrm>
            <a:off x="4335627" y="1051560"/>
            <a:ext cx="3520440" cy="548640"/>
          </a:xfrm>
          <a:prstGeom prst="rect">
            <a:avLst/>
          </a:prstGeom>
          <a:solidFill>
            <a:srgbClr val="E46C0A"/>
          </a:solidFill>
          <a:ln w="22225">
            <a:solidFill>
              <a:srgbClr val="E46C0A"/>
            </a:solidFill>
          </a:ln>
        </p:spPr>
        <p:txBody>
          <a:bodyPr wrap="square" lIns="45720" rIns="45720" anchor="ctr"/>
          <a:lstStyle/>
          <a:p>
            <a:pPr algn="ctr"/>
            <a:r>
              <a:rPr lang="zh-CN" altLang="en-US" dirty="0" sz="2000" b="1">
                <a:solidFill>
                  <a:srgbClr val="FFFFFF"/>
                </a:solidFill>
              </a:rPr>
              <a:t>细胞</a:t>
            </a:r>
          </a:p>
        </p:txBody>
      </p:sp>
      <p:sp>
        <p:nvSpPr>
          <p:cNvPr id="10" name="细胞数"/>
          <p:cNvSpPr/>
          <p:nvPr/>
        </p:nvSpPr>
        <p:spPr>
          <a:xfrm>
            <a:off x="4335627" y="1600200"/>
            <a:ext cx="3520440" cy="2743200"/>
          </a:xfrm>
          <a:prstGeom prst="rect">
            <a:avLst/>
          </a:prstGeom>
          <a:solidFill>
            <a:srgbClr val="FFFFFF"/>
          </a:solidFill>
          <a:ln w="22225">
            <a:solidFill>
              <a:srgbClr val="E46C0A"/>
            </a:solidFill>
          </a:ln>
        </p:spPr>
        <p:txBody>
          <a:bodyPr wrap="square" lIns="45720" rIns="45720" anchor="t"/>
          <a:lstStyle/>
          <a:p>
            <a:pPr algn="ctr">
              <a:spcBef>
                <a:spcPts val="600"/>
              </a:spcBef>
            </a:pPr>
            <a:r>
              <a:rPr lang="zh-CN" altLang="en-US" dirty="0" sz="3600" b="1">
                <a:solidFill>
                  <a:srgbClr val="C00000"/>
                </a:solidFill>
                <a:latin typeface="+mj-lt"/>
              </a:rPr>
              <a:t>几万～几百万</a:t>
            </a:r>
          </a:p>
          <a:p>
            <a:pPr algn="ctr">
              <a:spcBef>
                <a:spcPts val="200"/>
              </a:spcBef>
            </a:pPr>
            <a:r>
              <a:rPr lang="zh-CN" altLang="en-US" dirty="0" sz="1350">
                <a:solidFill>
                  <a:srgbClr val="595959"/>
                </a:solidFill>
                <a:latin typeface="+mj-lt"/>
              </a:rPr>
              <a:t>单细胞测序一次测量的细胞数</a:t>
            </a:r>
          </a:p>
          <a:p>
            <a:pPr algn="l">
              <a:spcBef>
                <a:spcPts val="1200"/>
              </a:spcBef>
            </a:pPr>
            <a:r>
              <a:rPr lang="zh-CN" altLang="en-US" dirty="0" sz="1600">
                <a:solidFill>
                  <a:srgbClr val="000000"/>
                </a:solidFill>
                <a:latin typeface="+mj-lt"/>
              </a:rPr>
              <a:t>▸ VAE、图模型、对比学习聚类细胞类型</a:t>
            </a:r>
          </a:p>
          <a:p>
            <a:pPr algn="l">
              <a:spcBef>
                <a:spcPts val="600"/>
              </a:spcBef>
            </a:pPr>
            <a:r>
              <a:rPr lang="zh-CN" altLang="en-US" dirty="0" sz="1600">
                <a:solidFill>
                  <a:srgbClr val="000000"/>
                </a:solidFill>
                <a:latin typeface="+mj-lt"/>
              </a:rPr>
              <a:t>▸ 发现稀有亚群，追踪状态演化</a:t>
            </a:r>
          </a:p>
        </p:txBody>
      </p:sp>
      <p:cxnSp>
        <p:nvCxnSpPr>
          <p:cNvPr id="11" name="连线11"/>
          <p:cNvCxnSpPr/>
          <p:nvPr/>
        </p:nvCxnSpPr>
        <p:spPr>
          <a:xfrm>
            <a:off x="7883499" y="2971800"/>
            <a:ext cx="219456" cy="0"/>
          </a:xfrm>
          <a:prstGeom prst="line">
            <a:avLst/>
          </a:prstGeom>
          <a:ln w="28575">
            <a:solidFill>
              <a:srgbClr val="7F7F7F"/>
            </a:solidFill>
            <a:tailEnd type="triangle"/>
          </a:ln>
        </p:spPr>
      </p:cxnSp>
      <p:sp>
        <p:nvSpPr>
          <p:cNvPr id="12" name="大脑"/>
          <p:cNvSpPr/>
          <p:nvPr/>
        </p:nvSpPr>
        <p:spPr>
          <a:xfrm>
            <a:off x="8130387" y="1051560"/>
            <a:ext cx="3520440" cy="548640"/>
          </a:xfrm>
          <a:prstGeom prst="rect">
            <a:avLst/>
          </a:prstGeom>
          <a:solidFill>
            <a:srgbClr val="E46C0A"/>
          </a:solidFill>
          <a:ln w="22225">
            <a:solidFill>
              <a:srgbClr val="E46C0A"/>
            </a:solidFill>
          </a:ln>
        </p:spPr>
        <p:txBody>
          <a:bodyPr wrap="square" lIns="45720" rIns="45720" anchor="ctr"/>
          <a:lstStyle/>
          <a:p>
            <a:pPr algn="ctr"/>
            <a:r>
              <a:rPr lang="zh-CN" altLang="en-US" dirty="0" sz="2000" b="1">
                <a:solidFill>
                  <a:srgbClr val="FFFFFF"/>
                </a:solidFill>
              </a:rPr>
              <a:t>大脑</a:t>
            </a:r>
          </a:p>
        </p:txBody>
      </p:sp>
      <p:sp>
        <p:nvSpPr>
          <p:cNvPr id="13" name="大脑数"/>
          <p:cNvSpPr/>
          <p:nvPr/>
        </p:nvSpPr>
        <p:spPr>
          <a:xfrm>
            <a:off x="8130387" y="1600200"/>
            <a:ext cx="3520440" cy="2743200"/>
          </a:xfrm>
          <a:prstGeom prst="rect">
            <a:avLst/>
          </a:prstGeom>
          <a:solidFill>
            <a:srgbClr val="FFFFFF"/>
          </a:solidFill>
          <a:ln w="22225">
            <a:solidFill>
              <a:srgbClr val="E46C0A"/>
            </a:solidFill>
          </a:ln>
        </p:spPr>
        <p:txBody>
          <a:bodyPr wrap="square" lIns="45720" rIns="45720" anchor="t"/>
          <a:lstStyle/>
          <a:p>
            <a:pPr algn="ctr">
              <a:spcBef>
                <a:spcPts val="600"/>
              </a:spcBef>
            </a:pPr>
            <a:r>
              <a:rPr lang="zh-CN" altLang="en-US" dirty="0" sz="3600" b="1">
                <a:solidFill>
                  <a:srgbClr val="C00000"/>
                </a:solidFill>
                <a:latin typeface="+mj-lt"/>
              </a:rPr>
              <a:t>约 14 万</a:t>
            </a:r>
          </a:p>
          <a:p>
            <a:pPr algn="ctr">
              <a:spcBef>
                <a:spcPts val="200"/>
              </a:spcBef>
            </a:pPr>
            <a:r>
              <a:rPr lang="zh-CN" altLang="en-US" dirty="0" sz="1350">
                <a:solidFill>
                  <a:srgbClr val="595959"/>
                </a:solidFill>
                <a:latin typeface="+mj-lt"/>
              </a:rPr>
              <a:t>果蝇全脑连接组的神经元（FlyWire，2024）</a:t>
            </a:r>
          </a:p>
          <a:p>
            <a:pPr algn="l">
              <a:spcBef>
                <a:spcPts val="1200"/>
              </a:spcBef>
            </a:pPr>
            <a:r>
              <a:rPr lang="zh-CN" altLang="en-US" dirty="0" sz="1600">
                <a:solidFill>
                  <a:srgbClr val="000000"/>
                </a:solidFill>
                <a:latin typeface="+mj-lt"/>
              </a:rPr>
              <a:t>▸ 5000 多万条突触连接</a:t>
            </a:r>
          </a:p>
          <a:p>
            <a:pPr algn="l">
              <a:spcBef>
                <a:spcPts val="600"/>
              </a:spcBef>
            </a:pPr>
            <a:r>
              <a:rPr lang="zh-CN" altLang="en-US" dirty="0" sz="1600">
                <a:solidFill>
                  <a:srgbClr val="000000"/>
                </a:solidFill>
                <a:latin typeface="+mj-lt"/>
              </a:rPr>
              <a:t>▸ 分割与重建高度依赖深度学习</a:t>
            </a:r>
          </a:p>
        </p:txBody>
      </p:sp>
      <p:sp>
        <p:nvSpPr>
          <p:cNvPr id="14" name="结"/>
          <p:cNvSpPr/>
          <p:nvPr/>
        </p:nvSpPr>
        <p:spPr>
          <a:xfrm>
            <a:off x="540867" y="4617720"/>
            <a:ext cx="11109960" cy="640080"/>
          </a:xfrm>
          <a:prstGeom prst="rect">
            <a:avLst/>
          </a:prstGeom>
          <a:solidFill>
            <a:srgbClr val="FBEFE6"/>
          </a:solidFill>
          <a:ln w="22225">
            <a:solidFill>
              <a:srgbClr val="E46C0A"/>
            </a:solidFill>
          </a:ln>
        </p:spPr>
        <p:txBody>
          <a:bodyPr wrap="square" lIns="45720" rIns="45720" anchor="ctr"/>
          <a:lstStyle/>
          <a:p>
            <a:pPr algn="ctr"/>
            <a:r>
              <a:rPr lang="zh-CN" altLang="en-US" dirty="0" sz="1600" b="1">
                <a:solidFill>
                  <a:srgbClr val="C00000"/>
                </a:solidFill>
              </a:rPr>
              <a:t>AI 嵌在数据分析和候选假设阶段：</a:t>
            </a:r>
            <a:r>
              <a:rPr lang="zh-CN" altLang="en-US" dirty="0" sz="1600">
                <a:solidFill>
                  <a:srgbClr val="000000"/>
                </a:solidFill>
              </a:rPr>
              <a:t>可疑变异、细胞亚群、解码规则，仍要交给实验、临床和长期随访检验</a:t>
            </a:r>
          </a:p>
        </p:txBody>
      </p:sp>
    </p:spTree>
    <p:extLst>
      <p:ext uri="{BB962C8B-B14F-4D97-AF65-F5344CB8AC3E}">
        <p14:creationId xmlns:p14="http://schemas.microsoft.com/office/powerpoint/2010/main" val="370986058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材料与化学：在庞大可能空间里搜索</a:t>
            </a:r>
          </a:p>
        </p:txBody>
      </p:sp>
      <p:sp>
        <p:nvSpPr>
          <p:cNvPr id="3" name="内容占位符 2"/>
          <p:cNvSpPr>
            <a:spLocks noGrp="1"/>
          </p:cNvSpPr>
          <p:nvPr>
            <p:ph idx="1"/>
          </p:nvPr>
        </p:nvSpPr>
        <p:spPr>
          <a:xfrm>
            <a:off x="502920" y="914400"/>
            <a:ext cx="11155680" cy="640080"/>
          </a:xfrm>
        </p:spPr>
        <p:txBody>
          <a:bodyPr/>
          <a:lstStyle/>
          <a:p>
            <a:pPr lvl="1"/>
            <a:r>
              <a:rPr lang="zh-CN" altLang="en-US" dirty="0">
                <a:solidFill>
                  <a:srgbClr val="C00000"/>
                </a:solidFill>
                <a:latin typeface="+mj-lt"/>
              </a:rPr>
              <a:t>GNoME（2023）：</a:t>
            </a:r>
            <a:r>
              <a:rPr lang="zh-CN" altLang="en-US" dirty="0">
                <a:latin typeface="+mj-lt"/>
              </a:rPr>
              <a:t>图神经网络生成并筛选候选晶体结构，把候选清单扩大近一个数量级</a:t>
            </a:r>
          </a:p>
        </p:txBody>
      </p:sp>
      <p:sp>
        <p:nvSpPr>
          <p:cNvPr id="4" name="约 220 万"/>
          <p:cNvSpPr/>
          <p:nvPr/>
        </p:nvSpPr>
        <p:spPr>
          <a:xfrm>
            <a:off x="1295247" y="1714500"/>
            <a:ext cx="3291840" cy="1051560"/>
          </a:xfrm>
          <a:prstGeom prst="rect">
            <a:avLst/>
          </a:prstGeom>
          <a:solidFill>
            <a:srgbClr val="FFFFFF"/>
          </a:solidFill>
          <a:ln w="22225">
            <a:solidFill>
              <a:srgbClr val="E46C0A"/>
            </a:solidFill>
          </a:ln>
        </p:spPr>
        <p:txBody>
          <a:bodyPr wrap="square" lIns="45720" rIns="45720" anchor="ctr"/>
          <a:lstStyle/>
          <a:p>
            <a:pPr algn="ctr"/>
            <a:r>
              <a:rPr lang="zh-CN" altLang="en-US" dirty="0" sz="2200" b="1">
                <a:solidFill>
                  <a:srgbClr val="C00000"/>
                </a:solidFill>
              </a:rPr>
              <a:t>约 220 万</a:t>
            </a:r>
          </a:p>
          <a:p>
            <a:pPr algn="ctr"/>
            <a:r>
              <a:rPr lang="zh-CN" altLang="en-US" dirty="0" sz="1300">
                <a:solidFill>
                  <a:srgbClr val="595959"/>
                </a:solidFill>
              </a:rPr>
              <a:t>候选晶体结构</a:t>
            </a:r>
          </a:p>
        </p:txBody>
      </p:sp>
      <p:cxnSp>
        <p:nvCxnSpPr>
          <p:cNvPr id="5" name="连线5"/>
          <p:cNvCxnSpPr/>
          <p:nvPr/>
        </p:nvCxnSpPr>
        <p:spPr>
          <a:xfrm>
            <a:off x="4623663" y="2240280"/>
            <a:ext cx="338328" cy="0"/>
          </a:xfrm>
          <a:prstGeom prst="line">
            <a:avLst/>
          </a:prstGeom>
          <a:ln w="28575">
            <a:solidFill>
              <a:srgbClr val="7F7F7F"/>
            </a:solidFill>
            <a:tailEnd type="triangle"/>
          </a:ln>
        </p:spPr>
      </p:cxnSp>
      <p:sp>
        <p:nvSpPr>
          <p:cNvPr id="6" name="约 38 万"/>
          <p:cNvSpPr/>
          <p:nvPr/>
        </p:nvSpPr>
        <p:spPr>
          <a:xfrm>
            <a:off x="4998567" y="1783080"/>
            <a:ext cx="2926080" cy="914400"/>
          </a:xfrm>
          <a:prstGeom prst="rect">
            <a:avLst/>
          </a:prstGeom>
          <a:solidFill>
            <a:srgbClr val="FBEFE6"/>
          </a:solidFill>
          <a:ln w="22225">
            <a:solidFill>
              <a:srgbClr val="E46C0A"/>
            </a:solidFill>
          </a:ln>
        </p:spPr>
        <p:txBody>
          <a:bodyPr wrap="square" lIns="45720" rIns="45720" anchor="ctr"/>
          <a:lstStyle/>
          <a:p>
            <a:pPr algn="ctr"/>
            <a:r>
              <a:rPr lang="zh-CN" altLang="en-US" dirty="0" sz="2200" b="1">
                <a:solidFill>
                  <a:srgbClr val="C00000"/>
                </a:solidFill>
              </a:rPr>
              <a:t>约 38 万</a:t>
            </a:r>
          </a:p>
          <a:p>
            <a:pPr algn="ctr"/>
            <a:r>
              <a:rPr lang="zh-CN" altLang="en-US" dirty="0" sz="1300">
                <a:solidFill>
                  <a:srgbClr val="595959"/>
                </a:solidFill>
              </a:rPr>
              <a:t>较高稳定性，值得研究</a:t>
            </a:r>
          </a:p>
        </p:txBody>
      </p:sp>
      <p:cxnSp>
        <p:nvCxnSpPr>
          <p:cNvPr id="7" name="连线7"/>
          <p:cNvCxnSpPr/>
          <p:nvPr/>
        </p:nvCxnSpPr>
        <p:spPr>
          <a:xfrm>
            <a:off x="7961223" y="2240280"/>
            <a:ext cx="338328" cy="0"/>
          </a:xfrm>
          <a:prstGeom prst="line">
            <a:avLst/>
          </a:prstGeom>
          <a:ln w="28575">
            <a:solidFill>
              <a:srgbClr val="7F7F7F"/>
            </a:solidFill>
            <a:tailEnd type="triangle"/>
          </a:ln>
        </p:spPr>
      </p:cxnSp>
      <p:sp>
        <p:nvSpPr>
          <p:cNvPr id="8" name="一部分"/>
          <p:cNvSpPr/>
          <p:nvPr/>
        </p:nvSpPr>
        <p:spPr>
          <a:xfrm>
            <a:off x="8336127" y="1851660"/>
            <a:ext cx="2560320" cy="777240"/>
          </a:xfrm>
          <a:prstGeom prst="rect">
            <a:avLst/>
          </a:prstGeom>
          <a:solidFill>
            <a:srgbClr val="E46C0A"/>
          </a:solidFill>
          <a:ln w="22225">
            <a:solidFill>
              <a:srgbClr val="E46C0A"/>
            </a:solidFill>
          </a:ln>
        </p:spPr>
        <p:txBody>
          <a:bodyPr wrap="square" lIns="45720" rIns="45720" anchor="ctr"/>
          <a:lstStyle/>
          <a:p>
            <a:pPr algn="ctr"/>
            <a:r>
              <a:rPr lang="zh-CN" altLang="en-US" dirty="0" sz="2200" b="1">
                <a:solidFill>
                  <a:srgbClr val="FFFFFF"/>
                </a:solidFill>
              </a:rPr>
              <a:t>一部分</a:t>
            </a:r>
          </a:p>
          <a:p>
            <a:pPr algn="ctr"/>
            <a:r>
              <a:rPr lang="zh-CN" altLang="en-US" dirty="0" sz="1300">
                <a:solidFill>
                  <a:srgbClr val="FFFFFF"/>
                </a:solidFill>
              </a:rPr>
              <a:t>由自动化实验平台合成</a:t>
            </a:r>
          </a:p>
        </p:txBody>
      </p:sp>
      <p:sp>
        <p:nvSpPr>
          <p:cNvPr id="9" name="标"/>
          <p:cNvSpPr/>
          <p:nvPr/>
        </p:nvSpPr>
        <p:spPr>
          <a:xfrm>
            <a:off x="548640" y="2880360"/>
            <a:ext cx="11064240" cy="320040"/>
          </a:xfrm>
          <a:prstGeom prst="rect">
            <a:avLst/>
          </a:prstGeom>
          <a:noFill/>
          <a:ln w="22225">
            <a:noFill/>
          </a:ln>
        </p:spPr>
        <p:txBody>
          <a:bodyPr wrap="square" lIns="45720" rIns="45720" anchor="ctr"/>
          <a:lstStyle/>
          <a:p>
            <a:pPr algn="ctr"/>
            <a:r>
              <a:rPr lang="zh-CN" altLang="en-US" dirty="0" sz="1350">
                <a:solidFill>
                  <a:srgbClr val="595959"/>
                </a:solidFill>
              </a:rPr>
              <a:t>AI 像一台超级筛沙机：能筛出可能有金子的颗粒，却不能保证每一粒闪光的都是黄金</a:t>
            </a:r>
          </a:p>
        </p:txBody>
      </p:sp>
      <p:sp>
        <p:nvSpPr>
          <p:cNvPr id="12" name="下"/>
          <p:cNvSpPr/>
          <p:nvPr/>
        </p:nvSpPr>
        <p:spPr>
          <a:xfrm>
            <a:off x="548640" y="3291840"/>
            <a:ext cx="11155680" cy="1737360"/>
          </a:xfrm>
          <a:prstGeom prst="rect">
            <a:avLst/>
          </a:prstGeom>
          <a:noFill/>
          <a:ln w="22225">
            <a:noFill/>
          </a:ln>
        </p:spPr>
        <p:txBody>
          <a:bodyPr wrap="square" lIns="45720" rIns="45720" anchor="t"/>
          <a:lstStyle/>
          <a:p>
            <a:pPr/>
            <a:r>
              <a:rPr lang="zh-CN" altLang="en-US" dirty="0" sz="1800">
                <a:solidFill>
                  <a:srgbClr val="000000"/>
                </a:solidFill>
                <a:latin typeface="+mj-lt"/>
              </a:rPr>
              <a:t>▸ </a:t>
            </a:r>
            <a:r>
              <a:rPr lang="zh-CN" altLang="en-US" dirty="0" sz="1800">
                <a:solidFill>
                  <a:srgbClr val="C00000"/>
                </a:solidFill>
                <a:latin typeface="+mj-lt"/>
              </a:rPr>
              <a:t>催化剂：</a:t>
            </a:r>
            <a:r>
              <a:rPr lang="zh-CN" altLang="en-US" dirty="0" sz="1800">
                <a:solidFill>
                  <a:srgbClr val="000000"/>
                </a:solidFill>
                <a:latin typeface="+mj-lt"/>
              </a:rPr>
              <a:t>Open Catalyst Project 开放数千万条催化反应模拟数据，训练吸附能预测</a:t>
            </a:r>
          </a:p>
          <a:p>
            <a:pPr>
              <a:spcBef>
                <a:spcPts val="1100"/>
              </a:spcBef>
            </a:pPr>
            <a:r>
              <a:rPr lang="zh-CN" altLang="en-US" dirty="0" sz="1800">
                <a:solidFill>
                  <a:srgbClr val="000000"/>
                </a:solidFill>
                <a:latin typeface="+mj-lt"/>
              </a:rPr>
              <a:t>▸ </a:t>
            </a:r>
            <a:r>
              <a:rPr lang="zh-CN" altLang="en-US" dirty="0" sz="1800">
                <a:solidFill>
                  <a:srgbClr val="C00000"/>
                </a:solidFill>
                <a:latin typeface="+mj-lt"/>
              </a:rPr>
              <a:t>AI 势函数：</a:t>
            </a:r>
            <a:r>
              <a:rPr lang="zh-CN" altLang="en-US" dirty="0" sz="1800">
                <a:solidFill>
                  <a:srgbClr val="000000"/>
                </a:solidFill>
                <a:latin typeface="+mj-lt"/>
              </a:rPr>
              <a:t>DeepMD、NequIP、MACE 以接近量子化学的精度，跑更长、更大的分子动力学模拟</a:t>
            </a:r>
          </a:p>
          <a:p>
            <a:pPr>
              <a:spcBef>
                <a:spcPts val="1100"/>
              </a:spcBef>
            </a:pPr>
            <a:r>
              <a:rPr lang="zh-CN" altLang="en-US" dirty="0" sz="1800">
                <a:solidFill>
                  <a:srgbClr val="000000"/>
                </a:solidFill>
                <a:latin typeface="+mj-lt"/>
              </a:rPr>
              <a:t>▸ </a:t>
            </a:r>
            <a:r>
              <a:rPr lang="zh-CN" altLang="en-US" dirty="0" sz="1800">
                <a:solidFill>
                  <a:srgbClr val="C00000"/>
                </a:solidFill>
                <a:latin typeface="+mj-lt"/>
              </a:rPr>
              <a:t>反应预测：</a:t>
            </a:r>
            <a:r>
              <a:rPr lang="zh-CN" altLang="en-US" dirty="0" sz="1800">
                <a:solidFill>
                  <a:srgbClr val="000000"/>
                </a:solidFill>
                <a:latin typeface="+mj-lt"/>
              </a:rPr>
              <a:t>RXN for Chemistry、Molecular Transformer 做产物预测与逆合成规划</a:t>
            </a:r>
          </a:p>
        </p:txBody>
      </p:sp>
      <p:sp>
        <p:nvSpPr>
          <p:cNvPr id="10" name="公式"/>
          <p:cNvSpPr/>
          <p:nvPr/>
        </p:nvSpPr>
        <p:spPr>
          <a:xfrm>
            <a:off x="1463040" y="4983480"/>
            <a:ext cx="9235440" cy="640080"/>
          </a:xfrm>
          <a:prstGeom prst="rect">
            <a:avLst/>
          </a:prstGeom>
          <a:solidFill>
            <a:srgbClr val="FFFFFF"/>
          </a:solidFill>
          <a:ln w="22225">
            <a:solidFill>
              <a:srgbClr val="E46C0A"/>
            </a:solidFill>
          </a:ln>
        </p:spPr>
        <p:txBody>
          <a:bodyPr wrap="square" lIns="45720" rIns="45720" anchor="ctr"/>
          <a:lstStyle/>
          <a:p>
            <a:pPr algn="ctr"/>
            <a:r>
              <a:rPr lang="zh-CN" altLang="en-US" dirty="0" sz="1800" b="1">
                <a:solidFill>
                  <a:srgbClr val="000000"/>
                </a:solidFill>
              </a:rPr>
              <a:t>AI 搜索候选 → 人类合成 → 反应釜里验证　</a:t>
            </a:r>
            <a:r>
              <a:rPr lang="zh-CN" altLang="en-US" dirty="0" sz="1800" b="1">
                <a:solidFill>
                  <a:srgbClr val="C00000"/>
                </a:solidFill>
              </a:rPr>
              <a:t>（给建议，不是判决）</a:t>
            </a:r>
          </a:p>
        </p:txBody>
      </p:sp>
      <p:sp>
        <p:nvSpPr>
          <p:cNvPr id="11" name="标"/>
          <p:cNvSpPr/>
          <p:nvPr/>
        </p:nvSpPr>
        <p:spPr>
          <a:xfrm>
            <a:off x="9966960" y="5623560"/>
            <a:ext cx="731520" cy="274320"/>
          </a:xfrm>
          <a:prstGeom prst="rect">
            <a:avLst/>
          </a:prstGeom>
          <a:noFill/>
          <a:ln w="22225">
            <a:noFill/>
          </a:ln>
        </p:spPr>
        <p:txBody>
          <a:bodyPr wrap="square" lIns="45720" rIns="45720" anchor="ctr"/>
          <a:lstStyle/>
          <a:p>
            <a:pPr algn="ctr"/>
            <a:r>
              <a:rPr lang="zh-CN" altLang="en-US" dirty="0" sz="1100">
                <a:solidFill>
                  <a:srgbClr val="7F7F7F"/>
                </a:solidFill>
              </a:rPr>
              <a:t>（示意）</a:t>
            </a:r>
          </a:p>
        </p:txBody>
      </p:sp>
    </p:spTree>
    <p:extLst>
      <p:ext uri="{BB962C8B-B14F-4D97-AF65-F5344CB8AC3E}">
        <p14:creationId xmlns:p14="http://schemas.microsoft.com/office/powerpoint/2010/main" val="168730870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p:txBody>
          <a:bodyPr/>
          <a:lstStyle/>
          <a:p>
            <a:pPr/>
            <a:r>
              <a:rPr lang="zh-CN" altLang="en-US" dirty="0"/>
              <a:t>七、风险、治理与未来智能系统</a:t>
            </a:r>
          </a:p>
        </p:txBody>
      </p:sp>
    </p:spTree>
    <p:extLst>
      <p:ext uri="{BB962C8B-B14F-4D97-AF65-F5344CB8AC3E}">
        <p14:creationId xmlns:p14="http://schemas.microsoft.com/office/powerpoint/2010/main" val="898589643"/>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风险分类：从输出到行动的五层</a:t>
            </a:r>
          </a:p>
        </p:txBody>
      </p:sp>
      <p:sp>
        <p:nvSpPr>
          <p:cNvPr id="3" name="根"/>
          <p:cNvSpPr/>
          <p:nvPr/>
        </p:nvSpPr>
        <p:spPr>
          <a:xfrm>
            <a:off x="4358944" y="1005840"/>
            <a:ext cx="3474720" cy="548640"/>
          </a:xfrm>
          <a:prstGeom prst="roundRect">
            <a:avLst/>
          </a:prstGeom>
          <a:solidFill>
            <a:srgbClr val="E46C0A"/>
          </a:solidFill>
          <a:ln w="22225">
            <a:solidFill>
              <a:srgbClr val="E46C0A"/>
            </a:solidFill>
          </a:ln>
        </p:spPr>
        <p:txBody>
          <a:bodyPr wrap="square" lIns="45720" rIns="45720" anchor="ctr"/>
          <a:lstStyle/>
          <a:p>
            <a:pPr algn="ctr"/>
            <a:r>
              <a:rPr lang="zh-CN" altLang="en-US" dirty="0" sz="2000" b="1">
                <a:solidFill>
                  <a:srgbClr val="FFFFFF"/>
                </a:solidFill>
              </a:rPr>
              <a:t>智能体时代的风险</a:t>
            </a:r>
          </a:p>
        </p:txBody>
      </p:sp>
      <p:cxnSp>
        <p:nvCxnSpPr>
          <p:cNvPr id="4" name="连线4"/>
          <p:cNvCxnSpPr/>
          <p:nvPr/>
        </p:nvCxnSpPr>
        <p:spPr>
          <a:xfrm>
            <a:off x="6096304" y="1554480"/>
            <a:ext cx="0" cy="182879"/>
          </a:xfrm>
          <a:prstGeom prst="line">
            <a:avLst/>
          </a:prstGeom>
          <a:ln w="28575">
            <a:solidFill>
              <a:srgbClr val="7F7F7F"/>
            </a:solidFill>
          </a:ln>
        </p:spPr>
      </p:cxnSp>
      <p:cxnSp>
        <p:nvCxnSpPr>
          <p:cNvPr id="5" name="连线5"/>
          <p:cNvCxnSpPr/>
          <p:nvPr/>
        </p:nvCxnSpPr>
        <p:spPr>
          <a:xfrm>
            <a:off x="1560880" y="1737360"/>
            <a:ext cx="9070848" cy="0"/>
          </a:xfrm>
          <a:prstGeom prst="line">
            <a:avLst/>
          </a:prstGeom>
          <a:ln w="28575">
            <a:solidFill>
              <a:srgbClr val="7F7F7F"/>
            </a:solidFill>
          </a:ln>
        </p:spPr>
      </p:cxnSp>
      <p:cxnSp>
        <p:nvCxnSpPr>
          <p:cNvPr id="6" name="连线6"/>
          <p:cNvCxnSpPr/>
          <p:nvPr/>
        </p:nvCxnSpPr>
        <p:spPr>
          <a:xfrm>
            <a:off x="1560880" y="1737360"/>
            <a:ext cx="0" cy="182880"/>
          </a:xfrm>
          <a:prstGeom prst="line">
            <a:avLst/>
          </a:prstGeom>
          <a:ln w="28575">
            <a:solidFill>
              <a:srgbClr val="7F7F7F"/>
            </a:solidFill>
            <a:tailEnd type="triangle"/>
          </a:ln>
        </p:spPr>
      </p:cxnSp>
      <p:cxnSp>
        <p:nvCxnSpPr>
          <p:cNvPr id="7" name="连线7"/>
          <p:cNvCxnSpPr/>
          <p:nvPr/>
        </p:nvCxnSpPr>
        <p:spPr>
          <a:xfrm>
            <a:off x="3828592" y="1737360"/>
            <a:ext cx="0" cy="182880"/>
          </a:xfrm>
          <a:prstGeom prst="line">
            <a:avLst/>
          </a:prstGeom>
          <a:ln w="28575">
            <a:solidFill>
              <a:srgbClr val="7F7F7F"/>
            </a:solidFill>
            <a:tailEnd type="triangle"/>
          </a:ln>
        </p:spPr>
      </p:cxnSp>
      <p:cxnSp>
        <p:nvCxnSpPr>
          <p:cNvPr id="8" name="连线8"/>
          <p:cNvCxnSpPr/>
          <p:nvPr/>
        </p:nvCxnSpPr>
        <p:spPr>
          <a:xfrm>
            <a:off x="6096304" y="1737360"/>
            <a:ext cx="0" cy="182880"/>
          </a:xfrm>
          <a:prstGeom prst="line">
            <a:avLst/>
          </a:prstGeom>
          <a:ln w="28575">
            <a:solidFill>
              <a:srgbClr val="7F7F7F"/>
            </a:solidFill>
            <a:tailEnd type="triangle"/>
          </a:ln>
        </p:spPr>
      </p:cxnSp>
      <p:cxnSp>
        <p:nvCxnSpPr>
          <p:cNvPr id="9" name="连线9"/>
          <p:cNvCxnSpPr/>
          <p:nvPr/>
        </p:nvCxnSpPr>
        <p:spPr>
          <a:xfrm>
            <a:off x="8364016" y="1737360"/>
            <a:ext cx="0" cy="182880"/>
          </a:xfrm>
          <a:prstGeom prst="line">
            <a:avLst/>
          </a:prstGeom>
          <a:ln w="28575">
            <a:solidFill>
              <a:srgbClr val="7F7F7F"/>
            </a:solidFill>
            <a:tailEnd type="triangle"/>
          </a:ln>
        </p:spPr>
      </p:cxnSp>
      <p:cxnSp>
        <p:nvCxnSpPr>
          <p:cNvPr id="10" name="连线10"/>
          <p:cNvCxnSpPr/>
          <p:nvPr/>
        </p:nvCxnSpPr>
        <p:spPr>
          <a:xfrm>
            <a:off x="10631728" y="1737360"/>
            <a:ext cx="0" cy="182880"/>
          </a:xfrm>
          <a:prstGeom prst="line">
            <a:avLst/>
          </a:prstGeom>
          <a:ln w="28575">
            <a:solidFill>
              <a:srgbClr val="7F7F7F"/>
            </a:solidFill>
            <a:tailEnd type="triangle"/>
          </a:ln>
        </p:spPr>
      </p:cxnSp>
      <p:sp>
        <p:nvSpPr>
          <p:cNvPr id="11" name="模型层"/>
          <p:cNvSpPr/>
          <p:nvPr/>
        </p:nvSpPr>
        <p:spPr>
          <a:xfrm>
            <a:off x="509320" y="1947672"/>
            <a:ext cx="2103120" cy="1828800"/>
          </a:xfrm>
          <a:prstGeom prst="roundRect">
            <a:avLst/>
          </a:prstGeom>
          <a:solidFill>
            <a:srgbClr val="FFFFFF"/>
          </a:solidFill>
          <a:ln w="22225">
            <a:solidFill>
              <a:srgbClr val="E46C0A"/>
            </a:solidFill>
          </a:ln>
        </p:spPr>
        <p:txBody>
          <a:bodyPr wrap="square" lIns="45720" rIns="45720" anchor="t"/>
          <a:lstStyle/>
          <a:p>
            <a:pPr algn="ctr"/>
            <a:r>
              <a:rPr lang="zh-CN" altLang="en-US" dirty="0" sz="1800" b="1">
                <a:solidFill>
                  <a:srgbClr val="000000"/>
                </a:solidFill>
              </a:rPr>
              <a:t>模型层</a:t>
            </a:r>
          </a:p>
          <a:p>
            <a:pPr algn="ctr">
              <a:spcBef>
                <a:spcPts val="200"/>
              </a:spcBef>
            </a:pPr>
            <a:r>
              <a:rPr lang="zh-CN" altLang="en-US" dirty="0" sz="1250">
                <a:solidFill>
                  <a:srgbClr val="595959"/>
                </a:solidFill>
              </a:rPr>
              <a:t>输出风险与攻击面</a:t>
            </a:r>
          </a:p>
          <a:p>
            <a:pPr algn="ctr">
              <a:spcBef>
                <a:spcPts val="900"/>
              </a:spcBef>
            </a:pPr>
            <a:r>
              <a:rPr lang="zh-CN" altLang="en-US" dirty="0" sz="1400">
                <a:solidFill>
                  <a:srgbClr val="000000"/>
                </a:solidFill>
              </a:rPr>
              <a:t>幻觉、事实错误</a:t>
            </a:r>
          </a:p>
          <a:p>
            <a:pPr algn="ctr">
              <a:spcBef>
                <a:spcPts val="300"/>
              </a:spcBef>
            </a:pPr>
            <a:r>
              <a:rPr lang="zh-CN" altLang="en-US" dirty="0" sz="1400">
                <a:solidFill>
                  <a:srgbClr val="000000"/>
                </a:solidFill>
              </a:rPr>
              <a:t>越狱与提示注入</a:t>
            </a:r>
          </a:p>
        </p:txBody>
      </p:sp>
      <p:sp>
        <p:nvSpPr>
          <p:cNvPr id="12" name="数据与对齐层"/>
          <p:cNvSpPr/>
          <p:nvPr/>
        </p:nvSpPr>
        <p:spPr>
          <a:xfrm>
            <a:off x="2777032" y="1947672"/>
            <a:ext cx="2103120" cy="1828800"/>
          </a:xfrm>
          <a:prstGeom prst="roundRect">
            <a:avLst/>
          </a:prstGeom>
          <a:solidFill>
            <a:srgbClr val="FFFFFF"/>
          </a:solidFill>
          <a:ln w="22225">
            <a:solidFill>
              <a:srgbClr val="E46C0A"/>
            </a:solidFill>
          </a:ln>
        </p:spPr>
        <p:txBody>
          <a:bodyPr wrap="square" lIns="45720" rIns="45720" anchor="t"/>
          <a:lstStyle/>
          <a:p>
            <a:pPr algn="ctr"/>
            <a:r>
              <a:rPr lang="zh-CN" altLang="en-US" dirty="0" sz="1800" b="1">
                <a:solidFill>
                  <a:srgbClr val="000000"/>
                </a:solidFill>
              </a:rPr>
              <a:t>数据与对齐层</a:t>
            </a:r>
          </a:p>
          <a:p>
            <a:pPr algn="ctr">
              <a:spcBef>
                <a:spcPts val="200"/>
              </a:spcBef>
            </a:pPr>
            <a:r>
              <a:rPr lang="zh-CN" altLang="en-US" dirty="0" sz="1250">
                <a:solidFill>
                  <a:srgbClr val="595959"/>
                </a:solidFill>
              </a:rPr>
              <a:t>从数据里学到的问题</a:t>
            </a:r>
          </a:p>
          <a:p>
            <a:pPr algn="ctr">
              <a:spcBef>
                <a:spcPts val="900"/>
              </a:spcBef>
            </a:pPr>
            <a:r>
              <a:rPr lang="zh-CN" altLang="en-US" dirty="0" sz="1400">
                <a:solidFill>
                  <a:srgbClr val="000000"/>
                </a:solidFill>
              </a:rPr>
              <a:t>偏见、隐私泄漏</a:t>
            </a:r>
          </a:p>
          <a:p>
            <a:pPr algn="ctr">
              <a:spcBef>
                <a:spcPts val="300"/>
              </a:spcBef>
            </a:pPr>
            <a:r>
              <a:rPr lang="zh-CN" altLang="en-US" dirty="0" sz="1400">
                <a:solidFill>
                  <a:srgbClr val="000000"/>
                </a:solidFill>
              </a:rPr>
              <a:t>对抗脆弱、对齐难题</a:t>
            </a:r>
          </a:p>
        </p:txBody>
      </p:sp>
      <p:sp>
        <p:nvSpPr>
          <p:cNvPr id="13" name="行动层"/>
          <p:cNvSpPr/>
          <p:nvPr/>
        </p:nvSpPr>
        <p:spPr>
          <a:xfrm>
            <a:off x="5044744" y="1947672"/>
            <a:ext cx="2103120" cy="1828800"/>
          </a:xfrm>
          <a:prstGeom prst="roundRect">
            <a:avLst/>
          </a:prstGeom>
          <a:solidFill>
            <a:srgbClr val="FBEFE6"/>
          </a:solidFill>
          <a:ln w="22225">
            <a:solidFill>
              <a:srgbClr val="E46C0A"/>
            </a:solidFill>
          </a:ln>
        </p:spPr>
        <p:txBody>
          <a:bodyPr wrap="square" lIns="45720" rIns="45720" anchor="t"/>
          <a:lstStyle/>
          <a:p>
            <a:pPr algn="ctr"/>
            <a:r>
              <a:rPr lang="zh-CN" altLang="en-US" dirty="0" sz="1800" b="1">
                <a:solidFill>
                  <a:srgbClr val="C00000"/>
                </a:solidFill>
              </a:rPr>
              <a:t>行动层</a:t>
            </a:r>
          </a:p>
          <a:p>
            <a:pPr algn="ctr">
              <a:spcBef>
                <a:spcPts val="200"/>
              </a:spcBef>
            </a:pPr>
            <a:r>
              <a:rPr lang="zh-CN" altLang="en-US" dirty="0" sz="1250">
                <a:solidFill>
                  <a:srgbClr val="595959"/>
                </a:solidFill>
              </a:rPr>
              <a:t>能动手之后的风险</a:t>
            </a:r>
          </a:p>
          <a:p>
            <a:pPr algn="ctr">
              <a:spcBef>
                <a:spcPts val="900"/>
              </a:spcBef>
            </a:pPr>
            <a:r>
              <a:rPr lang="zh-CN" altLang="en-US" dirty="0" sz="1400">
                <a:solidFill>
                  <a:srgbClr val="000000"/>
                </a:solidFill>
              </a:rPr>
              <a:t>智能体失控</a:t>
            </a:r>
          </a:p>
          <a:p>
            <a:pPr algn="ctr">
              <a:spcBef>
                <a:spcPts val="300"/>
              </a:spcBef>
            </a:pPr>
            <a:r>
              <a:rPr lang="zh-CN" altLang="en-US" dirty="0" sz="1400">
                <a:solidFill>
                  <a:srgbClr val="000000"/>
                </a:solidFill>
              </a:rPr>
              <a:t>权限滥用、供应链组合</a:t>
            </a:r>
          </a:p>
        </p:txBody>
      </p:sp>
      <p:sp>
        <p:nvSpPr>
          <p:cNvPr id="14" name="治理层"/>
          <p:cNvSpPr/>
          <p:nvPr/>
        </p:nvSpPr>
        <p:spPr>
          <a:xfrm>
            <a:off x="7312456" y="1947672"/>
            <a:ext cx="2103120" cy="1828800"/>
          </a:xfrm>
          <a:prstGeom prst="roundRect">
            <a:avLst/>
          </a:prstGeom>
          <a:solidFill>
            <a:srgbClr val="FFFFFF"/>
          </a:solidFill>
          <a:ln w="22225">
            <a:solidFill>
              <a:srgbClr val="E46C0A"/>
            </a:solidFill>
          </a:ln>
        </p:spPr>
        <p:txBody>
          <a:bodyPr wrap="square" lIns="45720" rIns="45720" anchor="t"/>
          <a:lstStyle/>
          <a:p>
            <a:pPr algn="ctr"/>
            <a:r>
              <a:rPr lang="zh-CN" altLang="en-US" dirty="0" sz="1800" b="1">
                <a:solidFill>
                  <a:srgbClr val="000000"/>
                </a:solidFill>
              </a:rPr>
              <a:t>治理层</a:t>
            </a:r>
          </a:p>
          <a:p>
            <a:pPr algn="ctr">
              <a:spcBef>
                <a:spcPts val="200"/>
              </a:spcBef>
            </a:pPr>
            <a:r>
              <a:rPr lang="zh-CN" altLang="en-US" dirty="0" sz="1250">
                <a:solidFill>
                  <a:srgbClr val="595959"/>
                </a:solidFill>
              </a:rPr>
              <a:t>把防线粘成系统</a:t>
            </a:r>
          </a:p>
          <a:p>
            <a:pPr algn="ctr">
              <a:spcBef>
                <a:spcPts val="900"/>
              </a:spcBef>
            </a:pPr>
            <a:r>
              <a:rPr lang="zh-CN" altLang="en-US" dirty="0" sz="1400">
                <a:solidFill>
                  <a:srgbClr val="000000"/>
                </a:solidFill>
              </a:rPr>
              <a:t>可解释性、深度伪造</a:t>
            </a:r>
          </a:p>
          <a:p>
            <a:pPr algn="ctr">
              <a:spcBef>
                <a:spcPts val="300"/>
              </a:spcBef>
            </a:pPr>
            <a:r>
              <a:rPr lang="zh-CN" altLang="en-US" dirty="0" sz="1400">
                <a:solidFill>
                  <a:srgbClr val="000000"/>
                </a:solidFill>
              </a:rPr>
              <a:t>审计红队恢复、法规</a:t>
            </a:r>
          </a:p>
        </p:txBody>
      </p:sp>
      <p:sp>
        <p:nvSpPr>
          <p:cNvPr id="15" name="社会层"/>
          <p:cNvSpPr/>
          <p:nvPr/>
        </p:nvSpPr>
        <p:spPr>
          <a:xfrm>
            <a:off x="9580168" y="1947672"/>
            <a:ext cx="2103120" cy="1828800"/>
          </a:xfrm>
          <a:prstGeom prst="roundRect">
            <a:avLst/>
          </a:prstGeom>
          <a:solidFill>
            <a:srgbClr val="FFFFFF"/>
          </a:solidFill>
          <a:ln w="22225">
            <a:solidFill>
              <a:srgbClr val="E46C0A"/>
            </a:solidFill>
          </a:ln>
        </p:spPr>
        <p:txBody>
          <a:bodyPr wrap="square" lIns="45720" rIns="45720" anchor="t"/>
          <a:lstStyle/>
          <a:p>
            <a:pPr algn="ctr"/>
            <a:r>
              <a:rPr lang="zh-CN" altLang="en-US" dirty="0" sz="1800" b="1">
                <a:solidFill>
                  <a:srgbClr val="000000"/>
                </a:solidFill>
              </a:rPr>
              <a:t>社会层</a:t>
            </a:r>
          </a:p>
          <a:p>
            <a:pPr algn="ctr">
              <a:spcBef>
                <a:spcPts val="200"/>
              </a:spcBef>
            </a:pPr>
            <a:r>
              <a:rPr lang="zh-CN" altLang="en-US" dirty="0" sz="1250">
                <a:solidFill>
                  <a:srgbClr val="595959"/>
                </a:solidFill>
              </a:rPr>
              <a:t>远方的议题</a:t>
            </a:r>
          </a:p>
          <a:p>
            <a:pPr algn="ctr">
              <a:spcBef>
                <a:spcPts val="900"/>
              </a:spcBef>
            </a:pPr>
            <a:r>
              <a:rPr lang="zh-CN" altLang="en-US" dirty="0" sz="1400">
                <a:solidFill>
                  <a:srgbClr val="000000"/>
                </a:solidFill>
              </a:rPr>
              <a:t>就业冲击、权力集中</a:t>
            </a:r>
          </a:p>
          <a:p>
            <a:pPr algn="ctr">
              <a:spcBef>
                <a:spcPts val="300"/>
              </a:spcBef>
            </a:pPr>
            <a:r>
              <a:rPr lang="zh-CN" altLang="en-US" dirty="0" sz="1400">
                <a:solidFill>
                  <a:srgbClr val="000000"/>
                </a:solidFill>
              </a:rPr>
              <a:t>生存风险</a:t>
            </a:r>
          </a:p>
        </p:txBody>
      </p:sp>
      <p:sp>
        <p:nvSpPr>
          <p:cNvPr id="16" name="注"/>
          <p:cNvSpPr/>
          <p:nvPr/>
        </p:nvSpPr>
        <p:spPr>
          <a:xfrm>
            <a:off x="640080" y="4160520"/>
            <a:ext cx="10972800" cy="1737360"/>
          </a:xfrm>
          <a:prstGeom prst="rect">
            <a:avLst/>
          </a:prstGeom>
          <a:noFill/>
          <a:ln w="22225">
            <a:noFill/>
          </a:ln>
        </p:spPr>
        <p:txBody>
          <a:bodyPr wrap="square" lIns="45720" rIns="45720" anchor="t"/>
          <a:lstStyle/>
          <a:p>
            <a:pPr/>
            <a:r>
              <a:rPr lang="zh-CN" altLang="en-US" dirty="0" sz="1900" b="1">
                <a:solidFill>
                  <a:srgbClr val="C00000"/>
                </a:solidFill>
              </a:rPr>
              <a:t>模型风险 ≈ 输出分布问题：</a:t>
            </a:r>
            <a:r>
              <a:rPr lang="zh-CN" altLang="en-US" dirty="0" sz="1900">
                <a:solidFill>
                  <a:srgbClr val="000000"/>
                </a:solidFill>
              </a:rPr>
              <a:t>重在回答边界，主要面对内容后果</a:t>
            </a:r>
          </a:p>
          <a:p>
            <a:pPr>
              <a:spcBef>
                <a:spcPts val="700"/>
              </a:spcBef>
            </a:pPr>
            <a:r>
              <a:rPr lang="zh-CN" altLang="en-US" dirty="0" sz="1900" b="1">
                <a:solidFill>
                  <a:srgbClr val="C00000"/>
                </a:solidFill>
              </a:rPr>
              <a:t>智能体风险 ≈ 状态转移问题：</a:t>
            </a:r>
            <a:r>
              <a:rPr lang="zh-CN" altLang="en-US" dirty="0" sz="1900">
                <a:solidFill>
                  <a:srgbClr val="000000"/>
                </a:solidFill>
              </a:rPr>
              <a:t>重在行动边界，直接面对系统后果</a:t>
            </a:r>
          </a:p>
          <a:p>
            <a:pPr>
              <a:spcBef>
                <a:spcPts val="700"/>
              </a:spcBef>
            </a:pPr>
            <a:r>
              <a:rPr lang="zh-CN" altLang="en-US" dirty="0" sz="1600">
                <a:solidFill>
                  <a:srgbClr val="595959"/>
                </a:solidFill>
              </a:rPr>
              <a:t>同一组工程缺陷，随着能力提升，会以越来越严重的形态再次出现</a:t>
            </a:r>
          </a:p>
        </p:txBody>
      </p:sp>
    </p:spTree>
    <p:extLst>
      <p:ext uri="{BB962C8B-B14F-4D97-AF65-F5344CB8AC3E}">
        <p14:creationId xmlns:p14="http://schemas.microsoft.com/office/powerpoint/2010/main" val="2204335890"/>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治理框架：审计、红队、恢复与监管</a:t>
            </a:r>
          </a:p>
        </p:txBody>
      </p:sp>
      <p:sp>
        <p:nvSpPr>
          <p:cNvPr id="3" name="内容占位符 2"/>
          <p:cNvSpPr>
            <a:spLocks noGrp="1"/>
          </p:cNvSpPr>
          <p:nvPr>
            <p:ph idx="1"/>
          </p:nvPr>
        </p:nvSpPr>
        <p:spPr/>
        <p:txBody>
          <a:bodyPr/>
          <a:lstStyle/>
          <a:p>
            <a:pPr lvl="1">
              <a:spcBef>
                <a:spcPts val="1800"/>
              </a:spcBef>
            </a:pPr>
            <a:r>
              <a:rPr lang="zh-CN" altLang="en-US" dirty="0">
                <a:solidFill>
                  <a:srgbClr val="C00000"/>
                </a:solidFill>
                <a:latin typeface="+mj-lt"/>
              </a:rPr>
              <a:t>审计与问责：</a:t>
            </a:r>
            <a:r>
              <a:rPr lang="zh-CN" altLang="en-US" dirty="0">
                <a:latin typeface="+mj-lt"/>
              </a:rPr>
              <a:t>事后能答出它看到了什么、为何决定、调用了哪些工具、谁授权、哪里本可拦下</a:t>
            </a:r>
          </a:p>
          <a:p>
            <a:pPr lvl="1">
              <a:spcBef>
                <a:spcPts val="1800"/>
              </a:spcBef>
            </a:pPr>
            <a:r>
              <a:rPr lang="zh-CN" altLang="en-US" dirty="0">
                <a:solidFill>
                  <a:srgbClr val="C00000"/>
                </a:solidFill>
                <a:latin typeface="+mj-lt"/>
              </a:rPr>
              <a:t>风险评测：</a:t>
            </a:r>
            <a:r>
              <a:rPr lang="zh-CN" altLang="en-US" dirty="0">
                <a:latin typeface="+mj-lt"/>
              </a:rPr>
              <a:t>能力评测问“能做到什么”，风险评测问“在什么条件下会出事”</a:t>
            </a:r>
          </a:p>
          <a:p>
            <a:pPr lvl="1">
              <a:spcBef>
                <a:spcPts val="1800"/>
              </a:spcBef>
            </a:pPr>
            <a:r>
              <a:rPr lang="zh-CN" altLang="en-US" dirty="0">
                <a:solidFill>
                  <a:srgbClr val="C00000"/>
                </a:solidFill>
                <a:latin typeface="+mj-lt"/>
              </a:rPr>
              <a:t>常态化红队：</a:t>
            </a:r>
            <a:r>
              <a:rPr lang="zh-CN" altLang="en-US" dirty="0">
                <a:latin typeface="+mj-lt"/>
              </a:rPr>
              <a:t>周期性红队、版本评审、事故复盘，让安全变成可继承的制度</a:t>
            </a:r>
          </a:p>
          <a:p>
            <a:pPr lvl="1">
              <a:spcBef>
                <a:spcPts val="1800"/>
              </a:spcBef>
            </a:pPr>
            <a:r>
              <a:rPr lang="zh-CN" altLang="en-US" dirty="0">
                <a:solidFill>
                  <a:srgbClr val="C00000"/>
                </a:solidFill>
                <a:latin typeface="+mj-lt"/>
              </a:rPr>
              <a:t>NIST 风险管理框架：</a:t>
            </a:r>
            <a:r>
              <a:rPr lang="zh-CN" altLang="en-US" dirty="0">
                <a:latin typeface="+mj-lt"/>
              </a:rPr>
              <a:t>治理、映射、测量、管理四个动作</a:t>
            </a:r>
          </a:p>
          <a:p>
            <a:pPr lvl="1">
              <a:spcBef>
                <a:spcPts val="1800"/>
              </a:spcBef>
            </a:pPr>
            <a:r>
              <a:rPr lang="zh-CN" altLang="en-US" dirty="0">
                <a:solidFill>
                  <a:srgbClr val="C00000"/>
                </a:solidFill>
                <a:latin typeface="+mj-lt"/>
              </a:rPr>
              <a:t>误伤与恢复：</a:t>
            </a:r>
            <a:r>
              <a:rPr lang="zh-CN" altLang="en-US" dirty="0">
                <a:latin typeface="+mj-lt"/>
              </a:rPr>
              <a:t>关键动作可撤销、幂等、有回滚点；误伤要有申诉和复核路径</a:t>
            </a:r>
          </a:p>
          <a:p>
            <a:pPr lvl="1">
              <a:spcBef>
                <a:spcPts val="1800"/>
              </a:spcBef>
            </a:pPr>
            <a:r>
              <a:rPr lang="zh-CN" altLang="en-US" dirty="0">
                <a:solidFill>
                  <a:srgbClr val="C00000"/>
                </a:solidFill>
                <a:latin typeface="+mj-lt"/>
              </a:rPr>
              <a:t>外部监管：</a:t>
            </a:r>
            <a:r>
              <a:rPr lang="zh-CN" altLang="en-US" dirty="0">
                <a:latin typeface="+mj-lt"/>
              </a:rPr>
              <a:t>欧盟《人工智能法案》2024 年 8 月 1 日生效，按风险分四级；我国 2023 年起施行生成式 AI 服务管理办法</a:t>
            </a:r>
          </a:p>
        </p:txBody>
      </p:sp>
    </p:spTree>
    <p:extLst>
      <p:ext uri="{BB962C8B-B14F-4D97-AF65-F5344CB8AC3E}">
        <p14:creationId xmlns:p14="http://schemas.microsoft.com/office/powerpoint/2010/main" val="286082233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pPr/>
            <a:r>
              <a:rPr lang="zh-CN" altLang="en-US" dirty="0"/>
              <a:t>未来智能系统：远方的议题</a:t>
            </a:r>
          </a:p>
        </p:txBody>
      </p:sp>
      <p:sp>
        <p:nvSpPr>
          <p:cNvPr id="4" name="内容占位符 3"/>
          <p:cNvSpPr>
            <a:spLocks noGrp="1"/>
          </p:cNvSpPr>
          <p:nvPr>
            <p:ph idx="1"/>
          </p:nvPr>
        </p:nvSpPr>
        <p:spPr>
          <a:xfrm>
            <a:off x="502920" y="960120"/>
            <a:ext cx="6583680" cy="4937760"/>
          </a:xfrm>
        </p:spPr>
        <p:txBody>
          <a:bodyPr/>
          <a:lstStyle/>
          <a:p>
            <a:pPr lvl="1">
              <a:spcBef>
                <a:spcPts val="1800"/>
              </a:spcBef>
            </a:pPr>
            <a:r>
              <a:rPr lang="zh-CN" altLang="en-US" dirty="0">
                <a:solidFill>
                  <a:srgbClr val="C00000"/>
                </a:solidFill>
                <a:latin typeface="+mj-lt"/>
              </a:rPr>
              <a:t>就业：</a:t>
            </a:r>
            <a:r>
              <a:rPr lang="zh-CN" altLang="en-US" dirty="0">
                <a:latin typeface="+mj-lt"/>
              </a:rPr>
              <a:t>AI 常先取代职业里的某些任务，而非整个职业；2023 年好莱坞编剧罢工 148 天，核心诉求之一是规范 AI 使用</a:t>
            </a:r>
          </a:p>
          <a:p>
            <a:pPr lvl="1">
              <a:spcBef>
                <a:spcPts val="1800"/>
              </a:spcBef>
            </a:pPr>
            <a:r>
              <a:rPr lang="zh-CN" altLang="en-US" dirty="0">
                <a:solidFill>
                  <a:srgbClr val="C00000"/>
                </a:solidFill>
                <a:latin typeface="+mj-lt"/>
              </a:rPr>
              <a:t>权力集中：</a:t>
            </a:r>
            <a:r>
              <a:rPr lang="zh-CN" altLang="en-US" dirty="0">
                <a:latin typeface="+mj-lt"/>
              </a:rPr>
              <a:t>技术、数据、人才、决策集中于少数公司；开源模型（Llama、Qwen、DeepSeek）是一种制衡</a:t>
            </a:r>
          </a:p>
          <a:p>
            <a:pPr lvl="1">
              <a:spcBef>
                <a:spcPts val="1800"/>
              </a:spcBef>
            </a:pPr>
            <a:r>
              <a:rPr lang="zh-CN" altLang="en-US" dirty="0">
                <a:solidFill>
                  <a:srgbClr val="C00000"/>
                </a:solidFill>
                <a:latin typeface="+mj-lt"/>
              </a:rPr>
              <a:t>生存风险：</a:t>
            </a:r>
            <a:r>
              <a:rPr lang="zh-CN" altLang="en-US" dirty="0">
                <a:latin typeface="+mj-lt"/>
              </a:rPr>
              <a:t>2023 年 CAIS 声明把 AI 灭绝风险与大流行病、核战争并列；反对者认为是炒作，尚无共识</a:t>
            </a:r>
          </a:p>
          <a:p>
            <a:pPr lvl="1">
              <a:spcBef>
                <a:spcPts val="1800"/>
              </a:spcBef>
            </a:pPr>
            <a:r>
              <a:rPr lang="zh-CN" altLang="en-US" dirty="0">
                <a:solidFill>
                  <a:srgbClr val="C00000"/>
                </a:solidFill>
                <a:latin typeface="+mj-lt"/>
              </a:rPr>
              <a:t>中立立场：</a:t>
            </a:r>
            <a:r>
              <a:rPr lang="zh-CN" altLang="en-US" dirty="0">
                <a:latin typeface="+mj-lt"/>
              </a:rPr>
              <a:t>严重性和概率都未知，但不应假设风险为零</a:t>
            </a:r>
          </a:p>
        </p:txBody>
      </p:sp>
      <p:sp>
        <p:nvSpPr>
          <p:cNvPr id="5" name="标"/>
          <p:cNvSpPr/>
          <p:nvPr/>
        </p:nvSpPr>
        <p:spPr>
          <a:xfrm>
            <a:off x="7360920" y="1188720"/>
            <a:ext cx="4297680" cy="365760"/>
          </a:xfrm>
          <a:prstGeom prst="rect">
            <a:avLst/>
          </a:prstGeom>
          <a:noFill/>
          <a:ln w="22225">
            <a:noFill/>
          </a:ln>
        </p:spPr>
        <p:txBody>
          <a:bodyPr wrap="square" lIns="45720" rIns="45720" anchor="ctr"/>
          <a:lstStyle/>
          <a:p>
            <a:pPr algn="ctr"/>
            <a:r>
              <a:rPr lang="zh-CN" altLang="en-US" dirty="0" sz="1700" b="1">
                <a:solidFill>
                  <a:srgbClr val="C00000"/>
                </a:solidFill>
              </a:rPr>
              <a:t>技术能否被社会长期接受</a:t>
            </a:r>
          </a:p>
        </p:txBody>
      </p:sp>
      <p:sp>
        <p:nvSpPr>
          <p:cNvPr id="6" name="能力增强"/>
          <p:cNvSpPr/>
          <p:nvPr/>
        </p:nvSpPr>
        <p:spPr>
          <a:xfrm>
            <a:off x="7360920" y="1828800"/>
            <a:ext cx="1874519" cy="914400"/>
          </a:xfrm>
          <a:prstGeom prst="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能力增强</a:t>
            </a:r>
          </a:p>
          <a:p>
            <a:pPr algn="ctr"/>
            <a:r>
              <a:rPr lang="zh-CN" altLang="en-US" dirty="0" sz="1150">
                <a:solidFill>
                  <a:srgbClr val="595959"/>
                </a:solidFill>
              </a:rPr>
              <a:t>更多脑力工作被重新分工</a:t>
            </a:r>
          </a:p>
        </p:txBody>
      </p:sp>
      <p:sp>
        <p:nvSpPr>
          <p:cNvPr id="7" name="问题被放大"/>
          <p:cNvSpPr/>
          <p:nvPr/>
        </p:nvSpPr>
        <p:spPr>
          <a:xfrm>
            <a:off x="9784080" y="1828800"/>
            <a:ext cx="1874519" cy="914400"/>
          </a:xfrm>
          <a:prstGeom prst="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问题被放大</a:t>
            </a:r>
          </a:p>
          <a:p>
            <a:pPr algn="ctr"/>
            <a:r>
              <a:rPr lang="zh-CN" altLang="en-US" dirty="0" sz="1150">
                <a:solidFill>
                  <a:srgbClr val="595959"/>
                </a:solidFill>
              </a:rPr>
              <a:t>偏见、漏洞、集中</a:t>
            </a:r>
          </a:p>
        </p:txBody>
      </p:sp>
      <p:sp>
        <p:nvSpPr>
          <p:cNvPr id="8" name="社会接受"/>
          <p:cNvSpPr/>
          <p:nvPr/>
        </p:nvSpPr>
        <p:spPr>
          <a:xfrm>
            <a:off x="7360920" y="3931920"/>
            <a:ext cx="1874519" cy="914400"/>
          </a:xfrm>
          <a:prstGeom prst="rect">
            <a:avLst/>
          </a:prstGeom>
          <a:solidFill>
            <a:srgbClr val="FFFFFF"/>
          </a:solidFill>
          <a:ln w="22225">
            <a:solidFill>
              <a:srgbClr val="E46C0A"/>
            </a:solidFill>
          </a:ln>
        </p:spPr>
        <p:txBody>
          <a:bodyPr wrap="square" lIns="45720" rIns="45720" anchor="ctr"/>
          <a:lstStyle/>
          <a:p>
            <a:pPr algn="ctr"/>
            <a:r>
              <a:rPr lang="zh-CN" altLang="en-US" dirty="0" sz="1700" b="1">
                <a:solidFill>
                  <a:srgbClr val="000000"/>
                </a:solidFill>
              </a:rPr>
              <a:t>社会接受</a:t>
            </a:r>
          </a:p>
          <a:p>
            <a:pPr algn="ctr"/>
            <a:r>
              <a:rPr lang="zh-CN" altLang="en-US" dirty="0" sz="1150">
                <a:solidFill>
                  <a:srgbClr val="595959"/>
                </a:solidFill>
              </a:rPr>
              <a:t>可信、可恢复的部署</a:t>
            </a:r>
          </a:p>
        </p:txBody>
      </p:sp>
      <p:sp>
        <p:nvSpPr>
          <p:cNvPr id="9" name="治理与对齐"/>
          <p:cNvSpPr/>
          <p:nvPr/>
        </p:nvSpPr>
        <p:spPr>
          <a:xfrm>
            <a:off x="9784080" y="3931920"/>
            <a:ext cx="1874519" cy="914400"/>
          </a:xfrm>
          <a:prstGeom prst="rect">
            <a:avLst/>
          </a:prstGeom>
          <a:solidFill>
            <a:srgbClr val="FBEFE6"/>
          </a:solidFill>
          <a:ln w="22225">
            <a:solidFill>
              <a:srgbClr val="E46C0A"/>
            </a:solidFill>
          </a:ln>
        </p:spPr>
        <p:txBody>
          <a:bodyPr wrap="square" lIns="45720" rIns="45720" anchor="ctr"/>
          <a:lstStyle/>
          <a:p>
            <a:pPr algn="ctr"/>
            <a:r>
              <a:rPr lang="zh-CN" altLang="en-US" dirty="0" sz="1700" b="1">
                <a:solidFill>
                  <a:srgbClr val="000000"/>
                </a:solidFill>
              </a:rPr>
              <a:t>治理与对齐</a:t>
            </a:r>
          </a:p>
          <a:p>
            <a:pPr algn="ctr"/>
            <a:r>
              <a:rPr lang="zh-CN" altLang="en-US" dirty="0" sz="1150">
                <a:solidFill>
                  <a:srgbClr val="595959"/>
                </a:solidFill>
              </a:rPr>
              <a:t>审计、监管、负责任扩展</a:t>
            </a:r>
          </a:p>
        </p:txBody>
      </p:sp>
      <p:cxnSp>
        <p:nvCxnSpPr>
          <p:cNvPr id="10" name="连线10"/>
          <p:cNvCxnSpPr/>
          <p:nvPr/>
        </p:nvCxnSpPr>
        <p:spPr>
          <a:xfrm>
            <a:off x="9290304" y="2286000"/>
            <a:ext cx="438911" cy="0"/>
          </a:xfrm>
          <a:prstGeom prst="line">
            <a:avLst/>
          </a:prstGeom>
          <a:ln w="28575">
            <a:solidFill>
              <a:srgbClr val="7F7F7F"/>
            </a:solidFill>
            <a:tailEnd type="triangle"/>
          </a:ln>
        </p:spPr>
      </p:cxnSp>
      <p:cxnSp>
        <p:nvCxnSpPr>
          <p:cNvPr id="11" name="连线11"/>
          <p:cNvCxnSpPr/>
          <p:nvPr/>
        </p:nvCxnSpPr>
        <p:spPr>
          <a:xfrm>
            <a:off x="10721340" y="2798064"/>
            <a:ext cx="0" cy="1078992"/>
          </a:xfrm>
          <a:prstGeom prst="line">
            <a:avLst/>
          </a:prstGeom>
          <a:ln w="28575">
            <a:solidFill>
              <a:srgbClr val="7F7F7F"/>
            </a:solidFill>
            <a:tailEnd type="triangle"/>
          </a:ln>
        </p:spPr>
      </p:cxnSp>
      <p:cxnSp>
        <p:nvCxnSpPr>
          <p:cNvPr id="12" name="连线12"/>
          <p:cNvCxnSpPr/>
          <p:nvPr/>
        </p:nvCxnSpPr>
        <p:spPr>
          <a:xfrm flipH="1">
            <a:off x="9290304" y="4389120"/>
            <a:ext cx="438911" cy="0"/>
          </a:xfrm>
          <a:prstGeom prst="line">
            <a:avLst/>
          </a:prstGeom>
          <a:ln w="28575">
            <a:solidFill>
              <a:srgbClr val="7F7F7F"/>
            </a:solidFill>
            <a:tailEnd type="triangle"/>
          </a:ln>
        </p:spPr>
      </p:cxnSp>
      <p:cxnSp>
        <p:nvCxnSpPr>
          <p:cNvPr id="13" name="连线13"/>
          <p:cNvCxnSpPr/>
          <p:nvPr/>
        </p:nvCxnSpPr>
        <p:spPr>
          <a:xfrm flipV="1">
            <a:off x="8298180" y="2798064"/>
            <a:ext cx="0" cy="1078992"/>
          </a:xfrm>
          <a:prstGeom prst="line">
            <a:avLst/>
          </a:prstGeom>
          <a:ln w="28575">
            <a:solidFill>
              <a:srgbClr val="7F7F7F"/>
            </a:solidFill>
            <a:tailEnd type="triangle"/>
          </a:ln>
        </p:spPr>
      </p:cxnSp>
      <p:sp>
        <p:nvSpPr>
          <p:cNvPr id="14" name="标"/>
          <p:cNvSpPr/>
          <p:nvPr/>
        </p:nvSpPr>
        <p:spPr>
          <a:xfrm>
            <a:off x="7360920" y="4983480"/>
            <a:ext cx="4297680" cy="457200"/>
          </a:xfrm>
          <a:prstGeom prst="rect">
            <a:avLst/>
          </a:prstGeom>
          <a:noFill/>
          <a:ln w="22225">
            <a:noFill/>
          </a:ln>
        </p:spPr>
        <p:txBody>
          <a:bodyPr wrap="square" lIns="45720" rIns="45720" anchor="ctr"/>
          <a:lstStyle/>
          <a:p>
            <a:pPr algn="ctr"/>
            <a:r>
              <a:rPr lang="zh-CN" altLang="en-US" dirty="0" sz="1150">
                <a:solidFill>
                  <a:srgbClr val="7F7F7F"/>
                </a:solidFill>
              </a:rPr>
              <a:t>（示意）据16.8节内容绘制</a:t>
            </a:r>
          </a:p>
        </p:txBody>
      </p:sp>
    </p:spTree>
    <p:extLst>
      <p:ext uri="{BB962C8B-B14F-4D97-AF65-F5344CB8AC3E}">
        <p14:creationId xmlns:p14="http://schemas.microsoft.com/office/powerpoint/2010/main" val="3537281353"/>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5D6FF2D2-870A-4155-9AD4-B82794A28EB3}"/>
              </a:ext>
            </a:extLst>
          </p:cNvPr>
          <p:cNvSpPr>
            <a:spLocks noGrp="1"/>
          </p:cNvSpPr>
          <p:nvPr>
            <p:ph type="title"/>
          </p:nvPr>
        </p:nvSpPr>
        <p:spPr/>
        <p:txBody>
          <a:bodyPr/>
          <a:lstStyle/>
          <a:p>
            <a:pPr/>
            <a:r>
              <a:rPr lang="zh-CN" altLang="en-US" dirty="0"/>
              <a:t>展望：AI 是一面放大镜</a:t>
            </a:r>
          </a:p>
        </p:txBody>
      </p:sp>
      <p:sp>
        <p:nvSpPr>
          <p:cNvPr id="3" name="镜"/>
          <p:cNvSpPr/>
          <p:nvPr/>
        </p:nvSpPr>
        <p:spPr>
          <a:xfrm>
            <a:off x="640080" y="1097280"/>
            <a:ext cx="5486400" cy="3429000"/>
          </a:xfrm>
          <a:prstGeom prst="rect">
            <a:avLst/>
          </a:prstGeom>
          <a:solidFill>
            <a:srgbClr val="FBEFE6"/>
          </a:solidFill>
          <a:ln w="22225">
            <a:solidFill>
              <a:srgbClr val="E46C0A"/>
            </a:solidFill>
          </a:ln>
        </p:spPr>
        <p:txBody>
          <a:bodyPr wrap="square" lIns="45720" rIns="45720" anchor="ctr"/>
          <a:lstStyle/>
          <a:p>
            <a:pPr algn="ctr">
              <a:spcBef>
                <a:spcPts val="600"/>
              </a:spcBef>
            </a:pPr>
            <a:r>
              <a:rPr lang="zh-CN" altLang="en-US" dirty="0" sz="2200" b="1">
                <a:solidFill>
                  <a:srgbClr val="C00000"/>
                </a:solidFill>
                <a:latin typeface="+mj-lt"/>
              </a:rPr>
              <a:t>“AI 就像一面放大率极高的镜子”</a:t>
            </a:r>
          </a:p>
          <a:p>
            <a:pPr>
              <a:spcBef>
                <a:spcPts val="1800"/>
              </a:spcBef>
            </a:pPr>
            <a:r>
              <a:rPr lang="zh-CN" altLang="en-US" dirty="0" sz="1750">
                <a:solidFill>
                  <a:srgbClr val="000000"/>
                </a:solidFill>
                <a:latin typeface="+mj-lt"/>
              </a:rPr>
              <a:t>▸ 数据里的偏见，来自我们的历史</a:t>
            </a:r>
          </a:p>
          <a:p>
            <a:pPr>
              <a:spcBef>
                <a:spcPts val="1100"/>
              </a:spcBef>
            </a:pPr>
            <a:r>
              <a:rPr lang="zh-CN" altLang="en-US" dirty="0" sz="1750">
                <a:solidFill>
                  <a:srgbClr val="000000"/>
                </a:solidFill>
                <a:latin typeface="+mj-lt"/>
              </a:rPr>
              <a:t>▸ 奖励的漏洞，是所有 KPI 驱动组织的病</a:t>
            </a:r>
          </a:p>
          <a:p>
            <a:pPr>
              <a:spcBef>
                <a:spcPts val="1100"/>
              </a:spcBef>
            </a:pPr>
            <a:r>
              <a:rPr lang="zh-CN" altLang="en-US" dirty="0" sz="1750">
                <a:solidFill>
                  <a:srgbClr val="000000"/>
                </a:solidFill>
                <a:latin typeface="+mj-lt"/>
              </a:rPr>
              <a:t>▸ 深度伪造之害，源于信任建立在感官证据之上</a:t>
            </a:r>
          </a:p>
          <a:p>
            <a:pPr algn="ctr">
              <a:spcBef>
                <a:spcPts val="1800"/>
              </a:spcBef>
            </a:pPr>
            <a:r>
              <a:rPr lang="zh-CN" altLang="en-US" dirty="0" sz="1800" b="1">
                <a:solidFill>
                  <a:srgbClr val="C00000"/>
                </a:solidFill>
                <a:latin typeface="+mj-lt"/>
              </a:rPr>
              <a:t>治理 AI，最终治理的也是我们自己</a:t>
            </a:r>
          </a:p>
        </p:txBody>
      </p:sp>
      <p:sp>
        <p:nvSpPr>
          <p:cNvPr id="4" name="作为开发者"/>
          <p:cNvSpPr/>
          <p:nvPr/>
        </p:nvSpPr>
        <p:spPr>
          <a:xfrm>
            <a:off x="6492240" y="1097280"/>
            <a:ext cx="5074920" cy="1051560"/>
          </a:xfrm>
          <a:prstGeom prst="rect">
            <a:avLst/>
          </a:prstGeom>
          <a:solidFill>
            <a:srgbClr val="FFFFFF"/>
          </a:solidFill>
          <a:ln w="22225">
            <a:solidFill>
              <a:srgbClr val="E46C0A"/>
            </a:solidFill>
          </a:ln>
        </p:spPr>
        <p:txBody>
          <a:bodyPr wrap="square" lIns="45720" rIns="45720" anchor="ctr"/>
          <a:lstStyle/>
          <a:p>
            <a:pPr algn="ctr"/>
            <a:r>
              <a:rPr lang="zh-CN" altLang="en-US" dirty="0" sz="1700" b="1">
                <a:solidFill>
                  <a:srgbClr val="C00000"/>
                </a:solidFill>
                <a:latin typeface="+mj-lt"/>
              </a:rPr>
              <a:t>作为开发者</a:t>
            </a:r>
          </a:p>
          <a:p>
            <a:pPr algn="ctr">
              <a:spcBef>
                <a:spcPts val="300"/>
              </a:spcBef>
            </a:pPr>
            <a:r>
              <a:rPr lang="zh-CN" altLang="en-US" dirty="0" sz="1300">
                <a:solidFill>
                  <a:srgbClr val="000000"/>
                </a:solidFill>
                <a:latin typeface="+mj-lt"/>
              </a:rPr>
              <a:t>准确率之外关心鲁棒、公平、隐私；关键场景可撤销、最小权限、人类监督</a:t>
            </a:r>
          </a:p>
        </p:txBody>
      </p:sp>
      <p:sp>
        <p:nvSpPr>
          <p:cNvPr id="5" name="作为用户"/>
          <p:cNvSpPr/>
          <p:nvPr/>
        </p:nvSpPr>
        <p:spPr>
          <a:xfrm>
            <a:off x="6492240" y="2286000"/>
            <a:ext cx="5074920" cy="1051560"/>
          </a:xfrm>
          <a:prstGeom prst="rect">
            <a:avLst/>
          </a:prstGeom>
          <a:solidFill>
            <a:srgbClr val="FFFFFF"/>
          </a:solidFill>
          <a:ln w="22225">
            <a:solidFill>
              <a:srgbClr val="E46C0A"/>
            </a:solidFill>
          </a:ln>
        </p:spPr>
        <p:txBody>
          <a:bodyPr wrap="square" lIns="45720" rIns="45720" anchor="ctr"/>
          <a:lstStyle/>
          <a:p>
            <a:pPr algn="ctr"/>
            <a:r>
              <a:rPr lang="zh-CN" altLang="en-US" dirty="0" sz="1700" b="1">
                <a:solidFill>
                  <a:srgbClr val="C00000"/>
                </a:solidFill>
                <a:latin typeface="+mj-lt"/>
              </a:rPr>
              <a:t>作为用户</a:t>
            </a:r>
          </a:p>
          <a:p>
            <a:pPr algn="ctr">
              <a:spcBef>
                <a:spcPts val="300"/>
              </a:spcBef>
            </a:pPr>
            <a:r>
              <a:rPr lang="zh-CN" altLang="en-US" dirty="0" sz="1300">
                <a:solidFill>
                  <a:srgbClr val="000000"/>
                </a:solidFill>
                <a:latin typeface="+mj-lt"/>
              </a:rPr>
              <a:t>对 AI 输出保持警觉，了解它的能力边界</a:t>
            </a:r>
          </a:p>
        </p:txBody>
      </p:sp>
      <p:sp>
        <p:nvSpPr>
          <p:cNvPr id="6" name="作为社会成员"/>
          <p:cNvSpPr/>
          <p:nvPr/>
        </p:nvSpPr>
        <p:spPr>
          <a:xfrm>
            <a:off x="6492240" y="3474720"/>
            <a:ext cx="5074920" cy="1051560"/>
          </a:xfrm>
          <a:prstGeom prst="rect">
            <a:avLst/>
          </a:prstGeom>
          <a:solidFill>
            <a:srgbClr val="FFFFFF"/>
          </a:solidFill>
          <a:ln w="22225">
            <a:solidFill>
              <a:srgbClr val="E46C0A"/>
            </a:solidFill>
          </a:ln>
        </p:spPr>
        <p:txBody>
          <a:bodyPr wrap="square" lIns="45720" rIns="45720" anchor="ctr"/>
          <a:lstStyle/>
          <a:p>
            <a:pPr algn="ctr"/>
            <a:r>
              <a:rPr lang="zh-CN" altLang="en-US" dirty="0" sz="1700" b="1">
                <a:solidFill>
                  <a:srgbClr val="C00000"/>
                </a:solidFill>
                <a:latin typeface="+mj-lt"/>
              </a:rPr>
              <a:t>作为社会成员</a:t>
            </a:r>
          </a:p>
          <a:p>
            <a:pPr algn="ctr">
              <a:spcBef>
                <a:spcPts val="300"/>
              </a:spcBef>
            </a:pPr>
            <a:r>
              <a:rPr lang="zh-CN" altLang="en-US" dirty="0" sz="1300">
                <a:solidFill>
                  <a:srgbClr val="000000"/>
                </a:solidFill>
                <a:latin typeface="+mj-lt"/>
              </a:rPr>
              <a:t>参与 AI 治理讨论，不只留给少数技术精英</a:t>
            </a:r>
          </a:p>
        </p:txBody>
      </p:sp>
      <p:sp>
        <p:nvSpPr>
          <p:cNvPr id="7" name="下"/>
          <p:cNvSpPr/>
          <p:nvPr/>
        </p:nvSpPr>
        <p:spPr>
          <a:xfrm>
            <a:off x="640080" y="4800600"/>
            <a:ext cx="10927080" cy="914400"/>
          </a:xfrm>
          <a:prstGeom prst="rect">
            <a:avLst/>
          </a:prstGeom>
          <a:noFill/>
          <a:ln w="22225">
            <a:noFill/>
          </a:ln>
        </p:spPr>
        <p:txBody>
          <a:bodyPr wrap="square" lIns="45720" rIns="45720" anchor="t"/>
          <a:lstStyle/>
          <a:p>
            <a:pPr/>
            <a:r>
              <a:rPr lang="zh-CN" altLang="en-US" dirty="0" sz="1600" b="1">
                <a:solidFill>
                  <a:srgbClr val="C00000"/>
                </a:solidFill>
                <a:latin typeface="+mj-lt"/>
              </a:rPr>
              <a:t>前方的问题：</a:t>
            </a:r>
            <a:r>
              <a:rPr lang="zh-CN" altLang="en-US" dirty="0" sz="1600">
                <a:solidFill>
                  <a:srgbClr val="000000"/>
                </a:solidFill>
                <a:latin typeface="+mj-lt"/>
              </a:rPr>
              <a:t>能力会继续涨吗？智能体会演化成什么样？AGI 是越来越近的现实，还是又一次被高估？</a:t>
            </a:r>
          </a:p>
          <a:p>
            <a:pPr>
              <a:spcBef>
                <a:spcPts val="400"/>
              </a:spcBef>
            </a:pPr>
            <a:r>
              <a:rPr lang="zh-CN" altLang="en-US" dirty="0" sz="1100">
                <a:solidFill>
                  <a:srgbClr val="7F7F7F"/>
                </a:solidFill>
                <a:latin typeface="+mj-lt"/>
              </a:rPr>
              <a:t>引自第16章结语　来源：邱锡鹏《大模型与智能体》</a:t>
            </a:r>
          </a:p>
        </p:txBody>
      </p:sp>
    </p:spTree>
    <p:extLst>
      <p:ext uri="{BB962C8B-B14F-4D97-AF65-F5344CB8AC3E}">
        <p14:creationId xmlns:p14="http://schemas.microsoft.com/office/powerpoint/2010/main" val="394539730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小结：智能体知识图</a:t>
            </a:r>
          </a:p>
        </p:txBody>
      </p:sp>
      <p:sp>
        <p:nvSpPr>
          <p:cNvPr id="3" name="根"/>
          <p:cNvSpPr/>
          <p:nvPr/>
        </p:nvSpPr>
        <p:spPr>
          <a:xfrm>
            <a:off x="4907584" y="960120"/>
            <a:ext cx="2377440" cy="502920"/>
          </a:xfrm>
          <a:prstGeom prst="roundRect">
            <a:avLst/>
          </a:prstGeom>
          <a:solidFill>
            <a:srgbClr val="E46C0A"/>
          </a:solidFill>
          <a:ln w="22225">
            <a:solidFill>
              <a:srgbClr val="E46C0A"/>
            </a:solidFill>
          </a:ln>
        </p:spPr>
        <p:txBody>
          <a:bodyPr wrap="square" lIns="45720" rIns="45720" anchor="ctr"/>
          <a:lstStyle/>
          <a:p>
            <a:pPr algn="ctr"/>
            <a:r>
              <a:rPr lang="zh-CN" altLang="en-US" dirty="0" sz="2000" b="1">
                <a:solidFill>
                  <a:srgbClr val="FFFFFF"/>
                </a:solidFill>
              </a:rPr>
              <a:t>智能体</a:t>
            </a:r>
          </a:p>
        </p:txBody>
      </p:sp>
      <p:cxnSp>
        <p:nvCxnSpPr>
          <p:cNvPr id="4" name="连线4"/>
          <p:cNvCxnSpPr/>
          <p:nvPr/>
        </p:nvCxnSpPr>
        <p:spPr>
          <a:xfrm>
            <a:off x="6096304" y="1463040"/>
            <a:ext cx="0" cy="137159"/>
          </a:xfrm>
          <a:prstGeom prst="line">
            <a:avLst/>
          </a:prstGeom>
          <a:ln w="28575">
            <a:solidFill>
              <a:srgbClr val="7F7F7F"/>
            </a:solidFill>
          </a:ln>
        </p:spPr>
      </p:cxnSp>
      <p:cxnSp>
        <p:nvCxnSpPr>
          <p:cNvPr id="5" name="连线5"/>
          <p:cNvCxnSpPr/>
          <p:nvPr/>
        </p:nvCxnSpPr>
        <p:spPr>
          <a:xfrm>
            <a:off x="3681831" y="1600200"/>
            <a:ext cx="5632704" cy="0"/>
          </a:xfrm>
          <a:prstGeom prst="line">
            <a:avLst/>
          </a:prstGeom>
          <a:ln w="28575">
            <a:solidFill>
              <a:srgbClr val="7F7F7F"/>
            </a:solidFill>
          </a:ln>
        </p:spPr>
      </p:cxnSp>
      <p:cxnSp>
        <p:nvCxnSpPr>
          <p:cNvPr id="6" name="连线6"/>
          <p:cNvCxnSpPr/>
          <p:nvPr/>
        </p:nvCxnSpPr>
        <p:spPr>
          <a:xfrm>
            <a:off x="3681831" y="1600200"/>
            <a:ext cx="0" cy="155447"/>
          </a:xfrm>
          <a:prstGeom prst="line">
            <a:avLst/>
          </a:prstGeom>
          <a:ln w="28575">
            <a:solidFill>
              <a:srgbClr val="7F7F7F"/>
            </a:solidFill>
            <a:tailEnd type="triangle"/>
          </a:ln>
        </p:spPr>
      </p:cxnSp>
      <p:cxnSp>
        <p:nvCxnSpPr>
          <p:cNvPr id="7" name="连线7"/>
          <p:cNvCxnSpPr/>
          <p:nvPr/>
        </p:nvCxnSpPr>
        <p:spPr>
          <a:xfrm>
            <a:off x="9314535" y="1600200"/>
            <a:ext cx="0" cy="155447"/>
          </a:xfrm>
          <a:prstGeom prst="line">
            <a:avLst/>
          </a:prstGeom>
          <a:ln w="28575">
            <a:solidFill>
              <a:srgbClr val="7F7F7F"/>
            </a:solidFill>
            <a:tailEnd type="triangle"/>
          </a:ln>
        </p:spPr>
      </p:cxnSp>
      <p:sp>
        <p:nvSpPr>
          <p:cNvPr id="8" name="智能体如何构成"/>
          <p:cNvSpPr/>
          <p:nvPr/>
        </p:nvSpPr>
        <p:spPr>
          <a:xfrm>
            <a:off x="508863" y="1783080"/>
            <a:ext cx="6345936" cy="411480"/>
          </a:xfrm>
          <a:prstGeom prst="roundRect">
            <a:avLst/>
          </a:prstGeom>
          <a:solidFill>
            <a:srgbClr val="FBEFE6"/>
          </a:solidFill>
          <a:ln w="22225">
            <a:solidFill>
              <a:srgbClr val="E46C0A"/>
            </a:solidFill>
          </a:ln>
        </p:spPr>
        <p:txBody>
          <a:bodyPr wrap="square" lIns="45720" rIns="45720" anchor="ctr"/>
          <a:lstStyle/>
          <a:p>
            <a:pPr algn="ctr"/>
            <a:r>
              <a:rPr lang="zh-CN" altLang="en-US" dirty="0" sz="1600" b="1">
                <a:solidFill>
                  <a:srgbClr val="000000"/>
                </a:solidFill>
              </a:rPr>
              <a:t>智能体如何构成</a:t>
            </a:r>
          </a:p>
        </p:txBody>
      </p:sp>
      <p:sp>
        <p:nvSpPr>
          <p:cNvPr id="9" name="智能体走向世界"/>
          <p:cNvSpPr/>
          <p:nvPr/>
        </p:nvSpPr>
        <p:spPr>
          <a:xfrm>
            <a:off x="6946239" y="1783080"/>
            <a:ext cx="4736592" cy="411480"/>
          </a:xfrm>
          <a:prstGeom prst="roundRect">
            <a:avLst/>
          </a:prstGeom>
          <a:solidFill>
            <a:srgbClr val="FBEFE6"/>
          </a:solidFill>
          <a:ln w="22225">
            <a:solidFill>
              <a:srgbClr val="E46C0A"/>
            </a:solidFill>
          </a:ln>
        </p:spPr>
        <p:txBody>
          <a:bodyPr wrap="square" lIns="45720" rIns="45720" anchor="ctr"/>
          <a:lstStyle/>
          <a:p>
            <a:pPr algn="ctr"/>
            <a:r>
              <a:rPr lang="zh-CN" altLang="en-US" dirty="0" sz="1600" b="1">
                <a:solidFill>
                  <a:srgbClr val="000000"/>
                </a:solidFill>
              </a:rPr>
              <a:t>智能体走向世界</a:t>
            </a:r>
          </a:p>
        </p:txBody>
      </p:sp>
      <p:cxnSp>
        <p:nvCxnSpPr>
          <p:cNvPr id="10" name="连线10"/>
          <p:cNvCxnSpPr/>
          <p:nvPr/>
        </p:nvCxnSpPr>
        <p:spPr>
          <a:xfrm>
            <a:off x="1267815" y="2331720"/>
            <a:ext cx="4828032" cy="0"/>
          </a:xfrm>
          <a:prstGeom prst="line">
            <a:avLst/>
          </a:prstGeom>
          <a:ln w="28575">
            <a:solidFill>
              <a:srgbClr val="7F7F7F"/>
            </a:solidFill>
          </a:ln>
        </p:spPr>
      </p:cxnSp>
      <p:cxnSp>
        <p:nvCxnSpPr>
          <p:cNvPr id="11" name="连线11"/>
          <p:cNvCxnSpPr/>
          <p:nvPr/>
        </p:nvCxnSpPr>
        <p:spPr>
          <a:xfrm>
            <a:off x="3681831" y="2194560"/>
            <a:ext cx="0" cy="137159"/>
          </a:xfrm>
          <a:prstGeom prst="line">
            <a:avLst/>
          </a:prstGeom>
          <a:ln w="28575">
            <a:solidFill>
              <a:srgbClr val="7F7F7F"/>
            </a:solidFill>
          </a:ln>
        </p:spPr>
      </p:cxnSp>
      <p:cxnSp>
        <p:nvCxnSpPr>
          <p:cNvPr id="12" name="连线12"/>
          <p:cNvCxnSpPr/>
          <p:nvPr/>
        </p:nvCxnSpPr>
        <p:spPr>
          <a:xfrm>
            <a:off x="1267815" y="2331720"/>
            <a:ext cx="0" cy="137160"/>
          </a:xfrm>
          <a:prstGeom prst="line">
            <a:avLst/>
          </a:prstGeom>
          <a:ln w="28575">
            <a:solidFill>
              <a:srgbClr val="7F7F7F"/>
            </a:solidFill>
            <a:tailEnd type="triangle"/>
          </a:ln>
        </p:spPr>
      </p:cxnSp>
      <p:cxnSp>
        <p:nvCxnSpPr>
          <p:cNvPr id="13" name="连线13"/>
          <p:cNvCxnSpPr/>
          <p:nvPr/>
        </p:nvCxnSpPr>
        <p:spPr>
          <a:xfrm>
            <a:off x="2877159" y="2331720"/>
            <a:ext cx="0" cy="137160"/>
          </a:xfrm>
          <a:prstGeom prst="line">
            <a:avLst/>
          </a:prstGeom>
          <a:ln w="28575">
            <a:solidFill>
              <a:srgbClr val="7F7F7F"/>
            </a:solidFill>
            <a:tailEnd type="triangle"/>
          </a:ln>
        </p:spPr>
      </p:cxnSp>
      <p:cxnSp>
        <p:nvCxnSpPr>
          <p:cNvPr id="14" name="连线14"/>
          <p:cNvCxnSpPr/>
          <p:nvPr/>
        </p:nvCxnSpPr>
        <p:spPr>
          <a:xfrm>
            <a:off x="4486503" y="2331720"/>
            <a:ext cx="0" cy="137160"/>
          </a:xfrm>
          <a:prstGeom prst="line">
            <a:avLst/>
          </a:prstGeom>
          <a:ln w="28575">
            <a:solidFill>
              <a:srgbClr val="7F7F7F"/>
            </a:solidFill>
            <a:tailEnd type="triangle"/>
          </a:ln>
        </p:spPr>
      </p:cxnSp>
      <p:cxnSp>
        <p:nvCxnSpPr>
          <p:cNvPr id="15" name="连线15"/>
          <p:cNvCxnSpPr/>
          <p:nvPr/>
        </p:nvCxnSpPr>
        <p:spPr>
          <a:xfrm>
            <a:off x="6095847" y="2331720"/>
            <a:ext cx="0" cy="137160"/>
          </a:xfrm>
          <a:prstGeom prst="line">
            <a:avLst/>
          </a:prstGeom>
          <a:ln w="28575">
            <a:solidFill>
              <a:srgbClr val="7F7F7F"/>
            </a:solidFill>
            <a:tailEnd type="triangle"/>
          </a:ln>
        </p:spPr>
      </p:cxnSp>
      <p:cxnSp>
        <p:nvCxnSpPr>
          <p:cNvPr id="16" name="连线16"/>
          <p:cNvCxnSpPr/>
          <p:nvPr/>
        </p:nvCxnSpPr>
        <p:spPr>
          <a:xfrm>
            <a:off x="7705191" y="2331720"/>
            <a:ext cx="3218687" cy="0"/>
          </a:xfrm>
          <a:prstGeom prst="line">
            <a:avLst/>
          </a:prstGeom>
          <a:ln w="28575">
            <a:solidFill>
              <a:srgbClr val="7F7F7F"/>
            </a:solidFill>
          </a:ln>
        </p:spPr>
      </p:cxnSp>
      <p:cxnSp>
        <p:nvCxnSpPr>
          <p:cNvPr id="17" name="连线17"/>
          <p:cNvCxnSpPr/>
          <p:nvPr/>
        </p:nvCxnSpPr>
        <p:spPr>
          <a:xfrm>
            <a:off x="9314535" y="2194560"/>
            <a:ext cx="0" cy="137159"/>
          </a:xfrm>
          <a:prstGeom prst="line">
            <a:avLst/>
          </a:prstGeom>
          <a:ln w="28575">
            <a:solidFill>
              <a:srgbClr val="7F7F7F"/>
            </a:solidFill>
          </a:ln>
        </p:spPr>
      </p:cxnSp>
      <p:cxnSp>
        <p:nvCxnSpPr>
          <p:cNvPr id="18" name="连线18"/>
          <p:cNvCxnSpPr/>
          <p:nvPr/>
        </p:nvCxnSpPr>
        <p:spPr>
          <a:xfrm>
            <a:off x="7705191" y="2331720"/>
            <a:ext cx="0" cy="137160"/>
          </a:xfrm>
          <a:prstGeom prst="line">
            <a:avLst/>
          </a:prstGeom>
          <a:ln w="28575">
            <a:solidFill>
              <a:srgbClr val="7F7F7F"/>
            </a:solidFill>
            <a:tailEnd type="triangle"/>
          </a:ln>
        </p:spPr>
      </p:cxnSp>
      <p:cxnSp>
        <p:nvCxnSpPr>
          <p:cNvPr id="19" name="连线19"/>
          <p:cNvCxnSpPr/>
          <p:nvPr/>
        </p:nvCxnSpPr>
        <p:spPr>
          <a:xfrm>
            <a:off x="9314535" y="2331720"/>
            <a:ext cx="0" cy="137160"/>
          </a:xfrm>
          <a:prstGeom prst="line">
            <a:avLst/>
          </a:prstGeom>
          <a:ln w="28575">
            <a:solidFill>
              <a:srgbClr val="7F7F7F"/>
            </a:solidFill>
            <a:tailEnd type="triangle"/>
          </a:ln>
        </p:spPr>
      </p:cxnSp>
      <p:cxnSp>
        <p:nvCxnSpPr>
          <p:cNvPr id="20" name="连线20"/>
          <p:cNvCxnSpPr/>
          <p:nvPr/>
        </p:nvCxnSpPr>
        <p:spPr>
          <a:xfrm>
            <a:off x="10923879" y="2331720"/>
            <a:ext cx="0" cy="137160"/>
          </a:xfrm>
          <a:prstGeom prst="line">
            <a:avLst/>
          </a:prstGeom>
          <a:ln w="28575">
            <a:solidFill>
              <a:srgbClr val="7F7F7F"/>
            </a:solidFill>
            <a:tailEnd type="triangle"/>
          </a:ln>
        </p:spPr>
      </p:cxnSp>
      <p:sp>
        <p:nvSpPr>
          <p:cNvPr id="21" name="从语言到行动"/>
          <p:cNvSpPr/>
          <p:nvPr/>
        </p:nvSpPr>
        <p:spPr>
          <a:xfrm>
            <a:off x="508863" y="2496312"/>
            <a:ext cx="1517904" cy="2606040"/>
          </a:xfrm>
          <a:prstGeom prst="roundRect">
            <a:avLst/>
          </a:prstGeom>
          <a:solidFill>
            <a:srgbClr val="FFFFFF"/>
          </a:solidFill>
          <a:ln w="22225">
            <a:solidFill>
              <a:srgbClr val="E46C0A"/>
            </a:solidFill>
          </a:ln>
        </p:spPr>
        <p:txBody>
          <a:bodyPr wrap="square" lIns="45720" rIns="45720" anchor="t"/>
          <a:lstStyle/>
          <a:p>
            <a:pPr algn="ctr"/>
            <a:r>
              <a:rPr lang="zh-CN" altLang="en-US" dirty="0" sz="2000" b="1">
                <a:solidFill>
                  <a:srgbClr val="C00000"/>
                </a:solidFill>
                <a:latin typeface="+mj-lt"/>
              </a:rPr>
              <a:t>一</a:t>
            </a:r>
          </a:p>
          <a:p>
            <a:pPr algn="ctr">
              <a:spcBef>
                <a:spcPts val="200"/>
              </a:spcBef>
            </a:pPr>
            <a:r>
              <a:rPr lang="zh-CN" altLang="en-US" dirty="0" sz="1300" b="1">
                <a:solidFill>
                  <a:srgbClr val="000000"/>
                </a:solidFill>
                <a:latin typeface="+mj-lt"/>
              </a:rPr>
              <a:t>从语言到行动</a:t>
            </a:r>
          </a:p>
          <a:p>
            <a:pPr algn="ctr">
              <a:spcBef>
                <a:spcPts val="1100"/>
              </a:spcBef>
            </a:pPr>
            <a:r>
              <a:rPr lang="zh-CN" altLang="en-US" dirty="0" sz="1250">
                <a:solidFill>
                  <a:srgbClr val="404040"/>
                </a:solidFill>
                <a:latin typeface="+mj-lt"/>
              </a:rPr>
              <a:t>感知-行动闭环</a:t>
            </a:r>
          </a:p>
          <a:p>
            <a:pPr algn="ctr">
              <a:spcBef>
                <a:spcPts val="700"/>
              </a:spcBef>
            </a:pPr>
            <a:r>
              <a:rPr lang="zh-CN" altLang="en-US" dirty="0" sz="1250">
                <a:solidFill>
                  <a:srgbClr val="404040"/>
                </a:solidFill>
                <a:latin typeface="+mj-lt"/>
              </a:rPr>
              <a:t>任务定义与预算</a:t>
            </a:r>
          </a:p>
          <a:p>
            <a:pPr algn="ctr">
              <a:spcBef>
                <a:spcPts val="700"/>
              </a:spcBef>
            </a:pPr>
            <a:r>
              <a:rPr lang="zh-CN" altLang="en-US" dirty="0" sz="1250">
                <a:solidFill>
                  <a:srgbClr val="404040"/>
                </a:solidFill>
                <a:latin typeface="+mj-lt"/>
              </a:rPr>
              <a:t>工程外壳与运行时</a:t>
            </a:r>
          </a:p>
        </p:txBody>
      </p:sp>
      <p:sp>
        <p:nvSpPr>
          <p:cNvPr id="22" name="工具与环境"/>
          <p:cNvSpPr/>
          <p:nvPr/>
        </p:nvSpPr>
        <p:spPr>
          <a:xfrm>
            <a:off x="2118207" y="2496312"/>
            <a:ext cx="1517904" cy="2606040"/>
          </a:xfrm>
          <a:prstGeom prst="roundRect">
            <a:avLst/>
          </a:prstGeom>
          <a:solidFill>
            <a:srgbClr val="FFFFFF"/>
          </a:solidFill>
          <a:ln w="22225">
            <a:solidFill>
              <a:srgbClr val="E46C0A"/>
            </a:solidFill>
          </a:ln>
        </p:spPr>
        <p:txBody>
          <a:bodyPr wrap="square" lIns="45720" rIns="45720" anchor="t"/>
          <a:lstStyle/>
          <a:p>
            <a:pPr algn="ctr"/>
            <a:r>
              <a:rPr lang="zh-CN" altLang="en-US" dirty="0" sz="2000" b="1">
                <a:solidFill>
                  <a:srgbClr val="C00000"/>
                </a:solidFill>
                <a:latin typeface="+mj-lt"/>
              </a:rPr>
              <a:t>二</a:t>
            </a:r>
          </a:p>
          <a:p>
            <a:pPr algn="ctr">
              <a:spcBef>
                <a:spcPts val="200"/>
              </a:spcBef>
            </a:pPr>
            <a:r>
              <a:rPr lang="zh-CN" altLang="en-US" dirty="0" sz="1300" b="1">
                <a:solidFill>
                  <a:srgbClr val="000000"/>
                </a:solidFill>
                <a:latin typeface="+mj-lt"/>
              </a:rPr>
              <a:t>工具与环境</a:t>
            </a:r>
          </a:p>
          <a:p>
            <a:pPr algn="ctr">
              <a:spcBef>
                <a:spcPts val="1100"/>
              </a:spcBef>
            </a:pPr>
            <a:r>
              <a:rPr lang="zh-CN" altLang="en-US" dirty="0" sz="1250">
                <a:solidFill>
                  <a:srgbClr val="404040"/>
                </a:solidFill>
                <a:latin typeface="+mj-lt"/>
              </a:rPr>
              <a:t>函数调用与 MCP</a:t>
            </a:r>
          </a:p>
          <a:p>
            <a:pPr algn="ctr">
              <a:spcBef>
                <a:spcPts val="700"/>
              </a:spcBef>
            </a:pPr>
            <a:r>
              <a:rPr lang="zh-CN" altLang="en-US" dirty="0" sz="1250">
                <a:solidFill>
                  <a:srgbClr val="404040"/>
                </a:solidFill>
                <a:latin typeface="+mj-lt"/>
              </a:rPr>
              <a:t>检索增强 RAG</a:t>
            </a:r>
          </a:p>
          <a:p>
            <a:pPr algn="ctr">
              <a:spcBef>
                <a:spcPts val="700"/>
              </a:spcBef>
            </a:pPr>
            <a:r>
              <a:rPr lang="zh-CN" altLang="en-US" dirty="0" sz="1250">
                <a:solidFill>
                  <a:srgbClr val="404040"/>
                </a:solidFill>
                <a:latin typeface="+mj-lt"/>
              </a:rPr>
              <a:t>隔离与授权</a:t>
            </a:r>
          </a:p>
        </p:txBody>
      </p:sp>
      <p:sp>
        <p:nvSpPr>
          <p:cNvPr id="23" name="状态与编排"/>
          <p:cNvSpPr/>
          <p:nvPr/>
        </p:nvSpPr>
        <p:spPr>
          <a:xfrm>
            <a:off x="3727551" y="2496312"/>
            <a:ext cx="1517904" cy="2606040"/>
          </a:xfrm>
          <a:prstGeom prst="roundRect">
            <a:avLst/>
          </a:prstGeom>
          <a:solidFill>
            <a:srgbClr val="FFFFFF"/>
          </a:solidFill>
          <a:ln w="22225">
            <a:solidFill>
              <a:srgbClr val="E46C0A"/>
            </a:solidFill>
          </a:ln>
        </p:spPr>
        <p:txBody>
          <a:bodyPr wrap="square" lIns="45720" rIns="45720" anchor="t"/>
          <a:lstStyle/>
          <a:p>
            <a:pPr algn="ctr"/>
            <a:r>
              <a:rPr lang="zh-CN" altLang="en-US" dirty="0" sz="2000" b="1">
                <a:solidFill>
                  <a:srgbClr val="C00000"/>
                </a:solidFill>
                <a:latin typeface="+mj-lt"/>
              </a:rPr>
              <a:t>三</a:t>
            </a:r>
          </a:p>
          <a:p>
            <a:pPr algn="ctr">
              <a:spcBef>
                <a:spcPts val="200"/>
              </a:spcBef>
            </a:pPr>
            <a:r>
              <a:rPr lang="zh-CN" altLang="en-US" dirty="0" sz="1300" b="1">
                <a:solidFill>
                  <a:srgbClr val="000000"/>
                </a:solidFill>
                <a:latin typeface="+mj-lt"/>
              </a:rPr>
              <a:t>状态与编排</a:t>
            </a:r>
          </a:p>
          <a:p>
            <a:pPr algn="ctr">
              <a:spcBef>
                <a:spcPts val="1100"/>
              </a:spcBef>
            </a:pPr>
            <a:r>
              <a:rPr lang="zh-CN" altLang="en-US" dirty="0" sz="1250">
                <a:solidFill>
                  <a:srgbClr val="404040"/>
                </a:solidFill>
                <a:latin typeface="+mj-lt"/>
              </a:rPr>
              <a:t>记忆与检索</a:t>
            </a:r>
          </a:p>
          <a:p>
            <a:pPr algn="ctr">
              <a:spcBef>
                <a:spcPts val="700"/>
              </a:spcBef>
            </a:pPr>
            <a:r>
              <a:rPr lang="zh-CN" altLang="en-US" dirty="0" sz="1250">
                <a:solidFill>
                  <a:srgbClr val="404040"/>
                </a:solidFill>
                <a:latin typeface="+mj-lt"/>
              </a:rPr>
              <a:t>ReAct 与计划</a:t>
            </a:r>
          </a:p>
          <a:p>
            <a:pPr algn="ctr">
              <a:spcBef>
                <a:spcPts val="700"/>
              </a:spcBef>
            </a:pPr>
            <a:r>
              <a:rPr lang="zh-CN" altLang="en-US" dirty="0" sz="1250">
                <a:solidFill>
                  <a:srgbClr val="404040"/>
                </a:solidFill>
                <a:latin typeface="+mj-lt"/>
              </a:rPr>
              <a:t>反思与多智能体</a:t>
            </a:r>
          </a:p>
        </p:txBody>
      </p:sp>
      <p:sp>
        <p:nvSpPr>
          <p:cNvPr id="24" name="训练、评测与工程"/>
          <p:cNvSpPr/>
          <p:nvPr/>
        </p:nvSpPr>
        <p:spPr>
          <a:xfrm>
            <a:off x="5336895" y="2496312"/>
            <a:ext cx="1517904" cy="2606040"/>
          </a:xfrm>
          <a:prstGeom prst="roundRect">
            <a:avLst/>
          </a:prstGeom>
          <a:solidFill>
            <a:srgbClr val="FFFFFF"/>
          </a:solidFill>
          <a:ln w="22225">
            <a:solidFill>
              <a:srgbClr val="E46C0A"/>
            </a:solidFill>
          </a:ln>
        </p:spPr>
        <p:txBody>
          <a:bodyPr wrap="square" lIns="45720" rIns="45720" anchor="t"/>
          <a:lstStyle/>
          <a:p>
            <a:pPr algn="ctr"/>
            <a:r>
              <a:rPr lang="zh-CN" altLang="en-US" dirty="0" sz="2000" b="1">
                <a:solidFill>
                  <a:srgbClr val="C00000"/>
                </a:solidFill>
                <a:latin typeface="+mj-lt"/>
              </a:rPr>
              <a:t>四</a:t>
            </a:r>
          </a:p>
          <a:p>
            <a:pPr algn="ctr">
              <a:spcBef>
                <a:spcPts val="200"/>
              </a:spcBef>
            </a:pPr>
            <a:r>
              <a:rPr lang="zh-CN" altLang="en-US" dirty="0" sz="1300" b="1">
                <a:solidFill>
                  <a:srgbClr val="000000"/>
                </a:solidFill>
                <a:latin typeface="+mj-lt"/>
              </a:rPr>
              <a:t>训练评测与工程</a:t>
            </a:r>
          </a:p>
          <a:p>
            <a:pPr algn="ctr">
              <a:spcBef>
                <a:spcPts val="1100"/>
              </a:spcBef>
            </a:pPr>
            <a:r>
              <a:rPr lang="zh-CN" altLang="en-US" dirty="0" sz="1250">
                <a:solidFill>
                  <a:srgbClr val="404040"/>
                </a:solidFill>
                <a:latin typeface="+mj-lt"/>
              </a:rPr>
              <a:t>轨迹数据与奖励</a:t>
            </a:r>
          </a:p>
          <a:p>
            <a:pPr algn="ctr">
              <a:spcBef>
                <a:spcPts val="700"/>
              </a:spcBef>
            </a:pPr>
            <a:r>
              <a:rPr lang="zh-CN" altLang="en-US" dirty="0" sz="1250">
                <a:solidFill>
                  <a:srgbClr val="404040"/>
                </a:solidFill>
                <a:latin typeface="+mj-lt"/>
              </a:rPr>
              <a:t>评测基准</a:t>
            </a:r>
          </a:p>
          <a:p>
            <a:pPr algn="ctr">
              <a:spcBef>
                <a:spcPts val="700"/>
              </a:spcBef>
            </a:pPr>
            <a:r>
              <a:rPr lang="zh-CN" altLang="en-US" dirty="0" sz="1250">
                <a:solidFill>
                  <a:srgbClr val="404040"/>
                </a:solidFill>
                <a:latin typeface="+mj-lt"/>
              </a:rPr>
              <a:t>观测、发布、运营</a:t>
            </a:r>
          </a:p>
        </p:txBody>
      </p:sp>
      <p:sp>
        <p:nvSpPr>
          <p:cNvPr id="25" name="具身智能"/>
          <p:cNvSpPr/>
          <p:nvPr/>
        </p:nvSpPr>
        <p:spPr>
          <a:xfrm>
            <a:off x="6946239" y="2496312"/>
            <a:ext cx="1517904" cy="2606040"/>
          </a:xfrm>
          <a:prstGeom prst="roundRect">
            <a:avLst/>
          </a:prstGeom>
          <a:solidFill>
            <a:srgbClr val="FFFFFF"/>
          </a:solidFill>
          <a:ln w="22225">
            <a:solidFill>
              <a:srgbClr val="E46C0A"/>
            </a:solidFill>
          </a:ln>
        </p:spPr>
        <p:txBody>
          <a:bodyPr wrap="square" lIns="45720" rIns="45720" anchor="t"/>
          <a:lstStyle/>
          <a:p>
            <a:pPr algn="ctr"/>
            <a:r>
              <a:rPr lang="zh-CN" altLang="en-US" dirty="0" sz="2000" b="1">
                <a:solidFill>
                  <a:srgbClr val="C00000"/>
                </a:solidFill>
                <a:latin typeface="+mj-lt"/>
              </a:rPr>
              <a:t>五</a:t>
            </a:r>
          </a:p>
          <a:p>
            <a:pPr algn="ctr">
              <a:spcBef>
                <a:spcPts val="200"/>
              </a:spcBef>
            </a:pPr>
            <a:r>
              <a:rPr lang="zh-CN" altLang="en-US" dirty="0" sz="1300" b="1">
                <a:solidFill>
                  <a:srgbClr val="000000"/>
                </a:solidFill>
                <a:latin typeface="+mj-lt"/>
              </a:rPr>
              <a:t>具身智能</a:t>
            </a:r>
          </a:p>
          <a:p>
            <a:pPr algn="ctr">
              <a:spcBef>
                <a:spcPts val="1100"/>
              </a:spcBef>
            </a:pPr>
            <a:r>
              <a:rPr lang="zh-CN" altLang="en-US" dirty="0" sz="1250">
                <a:solidFill>
                  <a:srgbClr val="404040"/>
                </a:solidFill>
                <a:latin typeface="+mj-lt"/>
              </a:rPr>
              <a:t>莫拉维克悖论</a:t>
            </a:r>
          </a:p>
          <a:p>
            <a:pPr algn="ctr">
              <a:spcBef>
                <a:spcPts val="700"/>
              </a:spcBef>
            </a:pPr>
            <a:r>
              <a:rPr lang="zh-CN" altLang="en-US" dirty="0" sz="1250">
                <a:solidFill>
                  <a:srgbClr val="404040"/>
                </a:solidFill>
                <a:latin typeface="+mj-lt"/>
              </a:rPr>
              <a:t>VLA 与世界模型</a:t>
            </a:r>
          </a:p>
          <a:p>
            <a:pPr algn="ctr">
              <a:spcBef>
                <a:spcPts val="700"/>
              </a:spcBef>
            </a:pPr>
            <a:r>
              <a:rPr lang="zh-CN" altLang="en-US" dirty="0" sz="1250">
                <a:solidFill>
                  <a:srgbClr val="404040"/>
                </a:solidFill>
                <a:latin typeface="+mj-lt"/>
              </a:rPr>
              <a:t>人形机器人</a:t>
            </a:r>
          </a:p>
        </p:txBody>
      </p:sp>
      <p:sp>
        <p:nvSpPr>
          <p:cNvPr id="26" name="科学智能"/>
          <p:cNvSpPr/>
          <p:nvPr/>
        </p:nvSpPr>
        <p:spPr>
          <a:xfrm>
            <a:off x="8555583" y="2496312"/>
            <a:ext cx="1517904" cy="2606040"/>
          </a:xfrm>
          <a:prstGeom prst="roundRect">
            <a:avLst/>
          </a:prstGeom>
          <a:solidFill>
            <a:srgbClr val="FFFFFF"/>
          </a:solidFill>
          <a:ln w="22225">
            <a:solidFill>
              <a:srgbClr val="E46C0A"/>
            </a:solidFill>
          </a:ln>
        </p:spPr>
        <p:txBody>
          <a:bodyPr wrap="square" lIns="45720" rIns="45720" anchor="t"/>
          <a:lstStyle/>
          <a:p>
            <a:pPr algn="ctr"/>
            <a:r>
              <a:rPr lang="zh-CN" altLang="en-US" dirty="0" sz="2000" b="1">
                <a:solidFill>
                  <a:srgbClr val="C00000"/>
                </a:solidFill>
                <a:latin typeface="+mj-lt"/>
              </a:rPr>
              <a:t>六</a:t>
            </a:r>
          </a:p>
          <a:p>
            <a:pPr algn="ctr">
              <a:spcBef>
                <a:spcPts val="200"/>
              </a:spcBef>
            </a:pPr>
            <a:r>
              <a:rPr lang="zh-CN" altLang="en-US" dirty="0" sz="1300" b="1">
                <a:solidFill>
                  <a:srgbClr val="000000"/>
                </a:solidFill>
                <a:latin typeface="+mj-lt"/>
              </a:rPr>
              <a:t>科学智能</a:t>
            </a:r>
          </a:p>
          <a:p>
            <a:pPr algn="ctr">
              <a:spcBef>
                <a:spcPts val="1100"/>
              </a:spcBef>
            </a:pPr>
            <a:r>
              <a:rPr lang="zh-CN" altLang="en-US" dirty="0" sz="1250">
                <a:solidFill>
                  <a:srgbClr val="404040"/>
                </a:solidFill>
                <a:latin typeface="+mj-lt"/>
              </a:rPr>
              <a:t>第四范式</a:t>
            </a:r>
          </a:p>
          <a:p>
            <a:pPr algn="ctr">
              <a:spcBef>
                <a:spcPts val="700"/>
              </a:spcBef>
            </a:pPr>
            <a:r>
              <a:rPr lang="zh-CN" altLang="en-US" dirty="0" sz="1250">
                <a:solidFill>
                  <a:srgbClr val="404040"/>
                </a:solidFill>
                <a:latin typeface="+mj-lt"/>
              </a:rPr>
              <a:t>AlphaFold 与药物</a:t>
            </a:r>
          </a:p>
          <a:p>
            <a:pPr algn="ctr">
              <a:spcBef>
                <a:spcPts val="700"/>
              </a:spcBef>
            </a:pPr>
            <a:r>
              <a:rPr lang="zh-CN" altLang="en-US" dirty="0" sz="1250">
                <a:solidFill>
                  <a:srgbClr val="404040"/>
                </a:solidFill>
                <a:latin typeface="+mj-lt"/>
              </a:rPr>
              <a:t>基因与材料</a:t>
            </a:r>
          </a:p>
        </p:txBody>
      </p:sp>
      <p:sp>
        <p:nvSpPr>
          <p:cNvPr id="27" name="风险、治理与未来"/>
          <p:cNvSpPr/>
          <p:nvPr/>
        </p:nvSpPr>
        <p:spPr>
          <a:xfrm>
            <a:off x="10164927" y="2496312"/>
            <a:ext cx="1517904" cy="2606040"/>
          </a:xfrm>
          <a:prstGeom prst="roundRect">
            <a:avLst/>
          </a:prstGeom>
          <a:solidFill>
            <a:srgbClr val="FFFFFF"/>
          </a:solidFill>
          <a:ln w="22225">
            <a:solidFill>
              <a:srgbClr val="E46C0A"/>
            </a:solidFill>
          </a:ln>
        </p:spPr>
        <p:txBody>
          <a:bodyPr wrap="square" lIns="45720" rIns="45720" anchor="t"/>
          <a:lstStyle/>
          <a:p>
            <a:pPr algn="ctr"/>
            <a:r>
              <a:rPr lang="zh-CN" altLang="en-US" dirty="0" sz="2000" b="1">
                <a:solidFill>
                  <a:srgbClr val="C00000"/>
                </a:solidFill>
                <a:latin typeface="+mj-lt"/>
              </a:rPr>
              <a:t>七</a:t>
            </a:r>
          </a:p>
          <a:p>
            <a:pPr algn="ctr">
              <a:spcBef>
                <a:spcPts val="200"/>
              </a:spcBef>
            </a:pPr>
            <a:r>
              <a:rPr lang="zh-CN" altLang="en-US" dirty="0" sz="1300" b="1">
                <a:solidFill>
                  <a:srgbClr val="000000"/>
                </a:solidFill>
                <a:latin typeface="+mj-lt"/>
              </a:rPr>
              <a:t>风险治理与未来</a:t>
            </a:r>
          </a:p>
          <a:p>
            <a:pPr algn="ctr">
              <a:spcBef>
                <a:spcPts val="1100"/>
              </a:spcBef>
            </a:pPr>
            <a:r>
              <a:rPr lang="zh-CN" altLang="en-US" dirty="0" sz="1250">
                <a:solidFill>
                  <a:srgbClr val="404040"/>
                </a:solidFill>
                <a:latin typeface="+mj-lt"/>
              </a:rPr>
              <a:t>五层风险</a:t>
            </a:r>
          </a:p>
          <a:p>
            <a:pPr algn="ctr">
              <a:spcBef>
                <a:spcPts val="700"/>
              </a:spcBef>
            </a:pPr>
            <a:r>
              <a:rPr lang="zh-CN" altLang="en-US" dirty="0" sz="1250">
                <a:solidFill>
                  <a:srgbClr val="404040"/>
                </a:solidFill>
                <a:latin typeface="+mj-lt"/>
              </a:rPr>
              <a:t>对齐与安全技术</a:t>
            </a:r>
          </a:p>
          <a:p>
            <a:pPr algn="ctr">
              <a:spcBef>
                <a:spcPts val="700"/>
              </a:spcBef>
            </a:pPr>
            <a:r>
              <a:rPr lang="zh-CN" altLang="en-US" dirty="0" sz="1250">
                <a:solidFill>
                  <a:srgbClr val="404040"/>
                </a:solidFill>
                <a:latin typeface="+mj-lt"/>
              </a:rPr>
              <a:t>治理与远方议题</a:t>
            </a:r>
          </a:p>
        </p:txBody>
      </p:sp>
      <p:sp>
        <p:nvSpPr>
          <p:cNvPr id="28" name="注"/>
          <p:cNvSpPr/>
          <p:nvPr/>
        </p:nvSpPr>
        <p:spPr>
          <a:xfrm>
            <a:off x="640080" y="5303520"/>
            <a:ext cx="10927080" cy="640080"/>
          </a:xfrm>
          <a:prstGeom prst="rect">
            <a:avLst/>
          </a:prstGeom>
          <a:noFill/>
          <a:ln w="22225">
            <a:noFill/>
          </a:ln>
        </p:spPr>
        <p:txBody>
          <a:bodyPr wrap="square" lIns="45720" rIns="45720" anchor="t"/>
          <a:lstStyle/>
          <a:p>
            <a:pPr algn="ctr"/>
            <a:r>
              <a:rPr lang="zh-CN" altLang="en-US" dirty="0" sz="1700" b="1">
                <a:solidFill>
                  <a:srgbClr val="C00000"/>
                </a:solidFill>
                <a:latin typeface="+mj-lt"/>
              </a:rPr>
              <a:t>主线：</a:t>
            </a:r>
            <a:r>
              <a:rPr lang="zh-CN" altLang="en-US" dirty="0" sz="1700">
                <a:solidFill>
                  <a:srgbClr val="000000"/>
                </a:solidFill>
                <a:latin typeface="+mj-lt"/>
              </a:rPr>
              <a:t>模型 + 工具、记忆、计划 + 闭环反馈 → 智能体；能动手之后，评测与治理同样是能力的一部分</a:t>
            </a:r>
          </a:p>
        </p:txBody>
      </p:sp>
    </p:spTree>
    <p:extLst>
      <p:ext uri="{BB962C8B-B14F-4D97-AF65-F5344CB8AC3E}">
        <p14:creationId xmlns:p14="http://schemas.microsoft.com/office/powerpoint/2010/main" val="2897722204"/>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pPr/>
            <a:r>
              <a:rPr lang="zh-CN" altLang="en-US" dirty="0"/>
              <a:t>扩展阅读</a:t>
            </a:r>
          </a:p>
        </p:txBody>
      </p:sp>
      <p:sp>
        <p:nvSpPr>
          <p:cNvPr id="3" name="内容占位符 2"/>
          <p:cNvSpPr>
            <a:spLocks noGrp="1"/>
          </p:cNvSpPr>
          <p:nvPr>
            <p:ph idx="1"/>
          </p:nvPr>
        </p:nvSpPr>
        <p:spPr>
          <a:xfrm>
            <a:off x="502920" y="914400"/>
            <a:ext cx="6035040" cy="5120640"/>
          </a:xfrm>
        </p:spPr>
        <p:txBody>
          <a:bodyPr/>
          <a:lstStyle/>
          <a:p>
            <a:pPr/>
            <a:r>
              <a:rPr lang="zh-CN" altLang="en-US" dirty="0" sz="2000">
                <a:solidFill>
                  <a:srgbClr val="C00000"/>
                </a:solidFill>
                <a:latin typeface="+mj-lt"/>
              </a:rPr>
              <a:t>邱锡鹏《大模型与智能体》（https://nndl.ai/）</a:t>
            </a:r>
          </a:p>
          <a:p>
            <a:pPr lvl="1">
              <a:spcBef>
                <a:spcPts val="1000"/>
              </a:spcBef>
            </a:pPr>
            <a:r>
              <a:rPr lang="zh-CN" altLang="en-US" dirty="0" sz="1800">
                <a:solidFill>
                  <a:srgbClr val="C00000"/>
                </a:solidFill>
                <a:latin typeface="+mj-lt"/>
              </a:rPr>
              <a:t>第10章　</a:t>
            </a:r>
            <a:r>
              <a:rPr lang="zh-CN" altLang="en-US" dirty="0" sz="1800">
                <a:latin typeface="+mj-lt"/>
              </a:rPr>
              <a:t>从语言到行动：智能体如何进入闭环</a:t>
            </a:r>
          </a:p>
          <a:p>
            <a:pPr lvl="1">
              <a:spcBef>
                <a:spcPts val="1000"/>
              </a:spcBef>
            </a:pPr>
            <a:r>
              <a:rPr lang="zh-CN" altLang="en-US" dirty="0" sz="1800">
                <a:solidFill>
                  <a:srgbClr val="C00000"/>
                </a:solidFill>
                <a:latin typeface="+mj-lt"/>
              </a:rPr>
              <a:t>第11章　</a:t>
            </a:r>
            <a:r>
              <a:rPr lang="zh-CN" altLang="en-US" dirty="0" sz="1800">
                <a:latin typeface="+mj-lt"/>
              </a:rPr>
              <a:t>工具与环境：智能体如何连接世界</a:t>
            </a:r>
          </a:p>
          <a:p>
            <a:pPr lvl="1">
              <a:spcBef>
                <a:spcPts val="1000"/>
              </a:spcBef>
            </a:pPr>
            <a:r>
              <a:rPr lang="zh-CN" altLang="en-US" dirty="0" sz="1800">
                <a:solidFill>
                  <a:srgbClr val="C00000"/>
                </a:solidFill>
                <a:latin typeface="+mj-lt"/>
              </a:rPr>
              <a:t>第12章　</a:t>
            </a:r>
            <a:r>
              <a:rPr lang="zh-CN" altLang="en-US" dirty="0" sz="1800">
                <a:latin typeface="+mj-lt"/>
              </a:rPr>
              <a:t>状态与编排：记忆、计划与协作</a:t>
            </a:r>
          </a:p>
          <a:p>
            <a:pPr lvl="1">
              <a:spcBef>
                <a:spcPts val="1000"/>
              </a:spcBef>
            </a:pPr>
            <a:r>
              <a:rPr lang="zh-CN" altLang="en-US" dirty="0" sz="1800">
                <a:solidFill>
                  <a:srgbClr val="C00000"/>
                </a:solidFill>
                <a:latin typeface="+mj-lt"/>
              </a:rPr>
              <a:t>第13章　</a:t>
            </a:r>
            <a:r>
              <a:rPr lang="zh-CN" altLang="en-US" dirty="0" sz="1800">
                <a:latin typeface="+mj-lt"/>
              </a:rPr>
              <a:t>智能体训练、评测与系统工程</a:t>
            </a:r>
          </a:p>
          <a:p>
            <a:pPr lvl="1">
              <a:spcBef>
                <a:spcPts val="1000"/>
              </a:spcBef>
            </a:pPr>
            <a:r>
              <a:rPr lang="zh-CN" altLang="en-US" dirty="0" sz="1800">
                <a:solidFill>
                  <a:srgbClr val="C00000"/>
                </a:solidFill>
                <a:latin typeface="+mj-lt"/>
              </a:rPr>
              <a:t>第14章　</a:t>
            </a:r>
            <a:r>
              <a:rPr lang="zh-CN" altLang="en-US" dirty="0" sz="1800">
                <a:latin typeface="+mj-lt"/>
              </a:rPr>
              <a:t>走进物理世界：具身智能与机器人</a:t>
            </a:r>
          </a:p>
          <a:p>
            <a:pPr lvl="1">
              <a:spcBef>
                <a:spcPts val="1000"/>
              </a:spcBef>
            </a:pPr>
            <a:r>
              <a:rPr lang="zh-CN" altLang="en-US" dirty="0" sz="1800">
                <a:solidFill>
                  <a:srgbClr val="C00000"/>
                </a:solidFill>
                <a:latin typeface="+mj-lt"/>
              </a:rPr>
              <a:t>第15章　</a:t>
            </a:r>
            <a:r>
              <a:rPr lang="zh-CN" altLang="en-US" dirty="0" sz="1800">
                <a:latin typeface="+mj-lt"/>
              </a:rPr>
              <a:t>AI 遇上科学：加速发现的新引擎</a:t>
            </a:r>
          </a:p>
          <a:p>
            <a:pPr lvl="1">
              <a:spcBef>
                <a:spcPts val="1000"/>
              </a:spcBef>
            </a:pPr>
            <a:r>
              <a:rPr lang="zh-CN" altLang="en-US" dirty="0" sz="1800">
                <a:solidFill>
                  <a:srgbClr val="C00000"/>
                </a:solidFill>
                <a:latin typeface="+mj-lt"/>
              </a:rPr>
              <a:t>第16章　</a:t>
            </a:r>
            <a:r>
              <a:rPr lang="zh-CN" altLang="en-US" dirty="0" sz="1800">
                <a:latin typeface="+mj-lt"/>
              </a:rPr>
              <a:t>风险与治理：守住能力的边界</a:t>
            </a:r>
          </a:p>
          <a:p>
            <a:pPr lvl="1">
              <a:spcBef>
                <a:spcPts val="1000"/>
              </a:spcBef>
            </a:pPr>
            <a:r>
              <a:rPr lang="zh-CN" altLang="en-US" dirty="0" sz="1800">
                <a:solidFill>
                  <a:srgbClr val="C00000"/>
                </a:solidFill>
                <a:latin typeface="+mj-lt"/>
              </a:rPr>
              <a:t>第17章　</a:t>
            </a:r>
            <a:r>
              <a:rPr lang="zh-CN" altLang="en-US" dirty="0" sz="1800">
                <a:latin typeface="+mj-lt"/>
              </a:rPr>
              <a:t>未来智能系统：通往通用智能（延伸）</a:t>
            </a:r>
          </a:p>
        </p:txBody>
      </p:sp>
      <p:sp>
        <p:nvSpPr>
          <p:cNvPr id="4" name="右"/>
          <p:cNvSpPr/>
          <p:nvPr/>
        </p:nvSpPr>
        <p:spPr>
          <a:xfrm>
            <a:off x="6720840" y="914400"/>
            <a:ext cx="5029200" cy="5120640"/>
          </a:xfrm>
          <a:prstGeom prst="rect">
            <a:avLst/>
          </a:prstGeom>
          <a:noFill/>
          <a:ln w="22225">
            <a:noFill/>
          </a:ln>
        </p:spPr>
        <p:txBody>
          <a:bodyPr wrap="square" lIns="45720" rIns="45720" anchor="t"/>
          <a:lstStyle/>
          <a:p>
            <a:pPr/>
            <a:r>
              <a:rPr lang="zh-CN" altLang="en-US" dirty="0" sz="2000">
                <a:solidFill>
                  <a:srgbClr val="C00000"/>
                </a:solidFill>
                <a:latin typeface="+mj-lt"/>
              </a:rPr>
              <a:t>本讲提到的代表性工作</a:t>
            </a:r>
          </a:p>
          <a:p>
            <a:pPr>
              <a:spcBef>
                <a:spcPts val="1100"/>
              </a:spcBef>
            </a:pPr>
            <a:r>
              <a:rPr lang="zh-CN" altLang="en-US" dirty="0" sz="1600">
                <a:solidFill>
                  <a:srgbClr val="000000"/>
                </a:solidFill>
                <a:latin typeface="+mj-lt"/>
              </a:rPr>
              <a:t>▸ </a:t>
            </a:r>
            <a:r>
              <a:rPr lang="zh-CN" altLang="en-US" dirty="0" sz="1700" b="1">
                <a:solidFill>
                  <a:srgbClr val="000000"/>
                </a:solidFill>
                <a:latin typeface="+mj-lt"/>
              </a:rPr>
              <a:t>ReAct：</a:t>
            </a:r>
            <a:r>
              <a:rPr lang="zh-CN" altLang="en-US" dirty="0" sz="1700">
                <a:solidFill>
                  <a:srgbClr val="404040"/>
                </a:solidFill>
                <a:latin typeface="+mj-lt"/>
              </a:rPr>
              <a:t>“想—做—看”循环</a:t>
            </a:r>
          </a:p>
          <a:p>
            <a:pPr>
              <a:spcBef>
                <a:spcPts val="1100"/>
              </a:spcBef>
            </a:pPr>
            <a:r>
              <a:rPr lang="zh-CN" altLang="en-US" dirty="0" sz="1600">
                <a:solidFill>
                  <a:srgbClr val="000000"/>
                </a:solidFill>
                <a:latin typeface="+mj-lt"/>
              </a:rPr>
              <a:t>▸ </a:t>
            </a:r>
            <a:r>
              <a:rPr lang="zh-CN" altLang="en-US" dirty="0" sz="1700" b="1">
                <a:solidFill>
                  <a:srgbClr val="000000"/>
                </a:solidFill>
                <a:latin typeface="+mj-lt"/>
              </a:rPr>
              <a:t>MCP：</a:t>
            </a:r>
            <a:r>
              <a:rPr lang="zh-CN" altLang="en-US" dirty="0" sz="1700">
                <a:solidFill>
                  <a:srgbClr val="404040"/>
                </a:solidFill>
                <a:latin typeface="+mj-lt"/>
              </a:rPr>
              <a:t>工具协议标准化</a:t>
            </a:r>
          </a:p>
          <a:p>
            <a:pPr>
              <a:spcBef>
                <a:spcPts val="1100"/>
              </a:spcBef>
            </a:pPr>
            <a:r>
              <a:rPr lang="zh-CN" altLang="en-US" dirty="0" sz="1600">
                <a:solidFill>
                  <a:srgbClr val="000000"/>
                </a:solidFill>
                <a:latin typeface="+mj-lt"/>
              </a:rPr>
              <a:t>▸ </a:t>
            </a:r>
            <a:r>
              <a:rPr lang="zh-CN" altLang="en-US" dirty="0" sz="1700" b="1">
                <a:solidFill>
                  <a:srgbClr val="000000"/>
                </a:solidFill>
                <a:latin typeface="+mj-lt"/>
              </a:rPr>
              <a:t>VLA：</a:t>
            </a:r>
            <a:r>
              <a:rPr lang="zh-CN" altLang="en-US" dirty="0" sz="1700">
                <a:solidFill>
                  <a:srgbClr val="404040"/>
                </a:solidFill>
                <a:latin typeface="+mj-lt"/>
              </a:rPr>
              <a:t>RT-1（2022）、OpenVLA（2024）、π0</a:t>
            </a:r>
          </a:p>
          <a:p>
            <a:pPr>
              <a:spcBef>
                <a:spcPts val="1100"/>
              </a:spcBef>
            </a:pPr>
            <a:r>
              <a:rPr lang="zh-CN" altLang="en-US" dirty="0" sz="1600">
                <a:solidFill>
                  <a:srgbClr val="000000"/>
                </a:solidFill>
                <a:latin typeface="+mj-lt"/>
              </a:rPr>
              <a:t>▸ </a:t>
            </a:r>
            <a:r>
              <a:rPr lang="zh-CN" altLang="en-US" dirty="0" sz="1700" b="1">
                <a:solidFill>
                  <a:srgbClr val="000000"/>
                </a:solidFill>
                <a:latin typeface="+mj-lt"/>
              </a:rPr>
              <a:t>AlphaFold 3（2024）：</a:t>
            </a:r>
            <a:r>
              <a:rPr lang="zh-CN" altLang="en-US" dirty="0" sz="1700">
                <a:solidFill>
                  <a:srgbClr val="404040"/>
                </a:solidFill>
                <a:latin typeface="+mj-lt"/>
              </a:rPr>
              <a:t>复合物结构预测</a:t>
            </a:r>
          </a:p>
          <a:p>
            <a:pPr>
              <a:spcBef>
                <a:spcPts val="1100"/>
              </a:spcBef>
            </a:pPr>
            <a:r>
              <a:rPr lang="zh-CN" altLang="en-US" dirty="0" sz="1600">
                <a:solidFill>
                  <a:srgbClr val="000000"/>
                </a:solidFill>
                <a:latin typeface="+mj-lt"/>
              </a:rPr>
              <a:t>▸ </a:t>
            </a:r>
            <a:r>
              <a:rPr lang="zh-CN" altLang="en-US" dirty="0" sz="1700" b="1">
                <a:solidFill>
                  <a:srgbClr val="000000"/>
                </a:solidFill>
                <a:latin typeface="+mj-lt"/>
              </a:rPr>
              <a:t>GNoME（2023）：</a:t>
            </a:r>
            <a:r>
              <a:rPr lang="zh-CN" altLang="en-US" dirty="0" sz="1700">
                <a:solidFill>
                  <a:srgbClr val="404040"/>
                </a:solidFill>
                <a:latin typeface="+mj-lt"/>
              </a:rPr>
              <a:t>材料发现</a:t>
            </a:r>
          </a:p>
          <a:p>
            <a:pPr>
              <a:spcBef>
                <a:spcPts val="1100"/>
              </a:spcBef>
            </a:pPr>
            <a:r>
              <a:rPr lang="zh-CN" altLang="en-US" dirty="0" sz="1600">
                <a:solidFill>
                  <a:srgbClr val="000000"/>
                </a:solidFill>
                <a:latin typeface="+mj-lt"/>
              </a:rPr>
              <a:t>▸ </a:t>
            </a:r>
            <a:r>
              <a:rPr lang="zh-CN" altLang="en-US" dirty="0" sz="1700" b="1">
                <a:solidFill>
                  <a:srgbClr val="000000"/>
                </a:solidFill>
                <a:latin typeface="+mj-lt"/>
              </a:rPr>
              <a:t>NIST AI 风险管理框架</a:t>
            </a:r>
            <a:r>
              <a:rPr lang="zh-CN" altLang="en-US" dirty="0" sz="1700">
                <a:solidFill>
                  <a:srgbClr val="404040"/>
                </a:solidFill>
                <a:latin typeface="+mj-lt"/>
              </a:rPr>
              <a:t/>
            </a:r>
          </a:p>
          <a:p>
            <a:pPr>
              <a:spcBef>
                <a:spcPts val="1100"/>
              </a:spcBef>
            </a:pPr>
            <a:r>
              <a:rPr lang="zh-CN" altLang="en-US" dirty="0" sz="1600">
                <a:solidFill>
                  <a:srgbClr val="000000"/>
                </a:solidFill>
                <a:latin typeface="+mj-lt"/>
              </a:rPr>
              <a:t>▸ </a:t>
            </a:r>
            <a:r>
              <a:rPr lang="zh-CN" altLang="en-US" dirty="0" sz="1700" b="1">
                <a:solidFill>
                  <a:srgbClr val="000000"/>
                </a:solidFill>
                <a:latin typeface="+mj-lt"/>
              </a:rPr>
              <a:t>欧盟《人工智能法案》</a:t>
            </a:r>
            <a:r>
              <a:rPr lang="zh-CN" altLang="en-US" dirty="0" sz="1700">
                <a:solidFill>
                  <a:srgbClr val="404040"/>
                </a:solidFill>
                <a:latin typeface="+mj-lt"/>
              </a:rPr>
              <a:t/>
            </a:r>
          </a:p>
          <a:p>
            <a:pPr>
              <a:spcBef>
                <a:spcPts val="1100"/>
              </a:spcBef>
            </a:pPr>
            <a:r>
              <a:rPr lang="zh-CN" altLang="en-US" dirty="0" sz="1600">
                <a:solidFill>
                  <a:srgbClr val="000000"/>
                </a:solidFill>
                <a:latin typeface="+mj-lt"/>
              </a:rPr>
              <a:t>▸ </a:t>
            </a:r>
            <a:r>
              <a:rPr lang="zh-CN" altLang="en-US" dirty="0" sz="1700" b="1">
                <a:solidFill>
                  <a:srgbClr val="000000"/>
                </a:solidFill>
                <a:latin typeface="+mj-lt"/>
              </a:rPr>
              <a:t>《生成式人工智能服务管理暂行办法》</a:t>
            </a:r>
            <a:r>
              <a:rPr lang="zh-CN" altLang="en-US" dirty="0" sz="1700">
                <a:solidFill>
                  <a:srgbClr val="404040"/>
                </a:solidFill>
                <a:latin typeface="+mj-lt"/>
              </a:rPr>
              <a:t/>
            </a:r>
          </a:p>
          <a:p>
            <a:pPr>
              <a:spcBef>
                <a:spcPts val="1000"/>
              </a:spcBef>
            </a:pPr>
            <a:r>
              <a:rPr lang="zh-CN" altLang="en-US" dirty="0" sz="1200">
                <a:solidFill>
                  <a:srgbClr val="7F7F7F"/>
                </a:solidFill>
                <a:latin typeface="+mj-lt"/>
              </a:rPr>
              <a:t>以上工作的出处见书中对应章节的参考文献与扩展阅读</a:t>
            </a:r>
          </a:p>
        </p:txBody>
      </p:sp>
    </p:spTree>
    <p:extLst>
      <p:ext uri="{BB962C8B-B14F-4D97-AF65-F5344CB8AC3E}">
        <p14:creationId xmlns:p14="http://schemas.microsoft.com/office/powerpoint/2010/main" val="16668811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y">
  <a:themeElements>
    <a:clrScheme name="qxp">
      <a:dk1>
        <a:srgbClr val="2A4A75"/>
      </a:dk1>
      <a:lt1>
        <a:sysClr val="window" lastClr="FFFFFF"/>
      </a:lt1>
      <a:dk2>
        <a:srgbClr val="2A4A75"/>
      </a:dk2>
      <a:lt2>
        <a:srgbClr val="DEF5FA"/>
      </a:lt2>
      <a:accent1>
        <a:srgbClr val="1C314E"/>
      </a:accent1>
      <a:accent2>
        <a:srgbClr val="EB641B"/>
      </a:accent2>
      <a:accent3>
        <a:srgbClr val="DA1F28"/>
      </a:accent3>
      <a:accent4>
        <a:srgbClr val="39639D"/>
      </a:accent4>
      <a:accent5>
        <a:srgbClr val="474B78"/>
      </a:accent5>
      <a:accent6>
        <a:srgbClr val="7D3C4A"/>
      </a:accent6>
      <a:hlink>
        <a:srgbClr val="FF8119"/>
      </a:hlink>
      <a:folHlink>
        <a:srgbClr val="44B9E8"/>
      </a:folHlink>
    </a:clrScheme>
    <a:fontScheme name="myfont">
      <a:majorFont>
        <a:latin typeface="Helvetica"/>
        <a:ea typeface="微软雅黑"/>
        <a:cs typeface=""/>
      </a:majorFont>
      <a:minorFont>
        <a:latin typeface="Times New Roman"/>
        <a:ea typeface="华文楷体"/>
        <a:cs typeface=""/>
      </a:minorFont>
    </a:fontScheme>
    <a:fmtScheme name="质朴">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spDef>
      <a:spPr/>
      <a:bodyPr wrap="none">
        <a:spAutoFit/>
      </a:bodyPr>
      <a:lstStyle>
        <a:defPPr>
          <a:defRPr sz="2400" dirty="0"/>
        </a:defPPr>
      </a:lstStyle>
    </a:spDef>
  </a:objectDefaults>
  <a:extraClrSchemeLst/>
  <a:extLst>
    <a:ext uri="{05A4C25C-085E-4340-85A3-A5531E510DB2}">
      <thm15:themeFamily xmlns:thm15="http://schemas.microsoft.com/office/thememl/2012/main" name="my" id="{5DDFF489-810C-4640-A13F-DDD18827279A}" vid="{1ADADE9B-649E-4437-BF06-95F7A2A146D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my</Template>
  <TotalTime>18165</TotalTime>
  <Words>1787</Words>
  <Application>Microsoft Office PowerPoint</Application>
  <PresentationFormat>宽屏</PresentationFormat>
  <Paragraphs>215</Paragraphs>
  <Slides>51</Slides>
  <Notes>3</Notes>
  <HiddenSlides>0</HiddenSlides>
  <MMClips>1</MMClips>
  <ScaleCrop>false</ScaleCrop>
  <HeadingPairs>
    <vt:vector size="6" baseType="variant">
      <vt:variant>
        <vt:lpstr>已用的字体</vt:lpstr>
      </vt:variant>
      <vt:variant>
        <vt:i4>13</vt:i4>
      </vt:variant>
      <vt:variant>
        <vt:lpstr>主题</vt:lpstr>
      </vt:variant>
      <vt:variant>
        <vt:i4>1</vt:i4>
      </vt:variant>
      <vt:variant>
        <vt:lpstr>幻灯片标题</vt:lpstr>
      </vt:variant>
      <vt:variant>
        <vt:i4>51</vt:i4>
      </vt:variant>
    </vt:vector>
  </HeadingPairs>
  <TitlesOfParts>
    <vt:vector size="65" baseType="lpstr">
      <vt:lpstr>华文楷体</vt:lpstr>
      <vt:lpstr>华文细黑</vt:lpstr>
      <vt:lpstr>宋体</vt:lpstr>
      <vt:lpstr>微软雅黑</vt:lpstr>
      <vt:lpstr>Arial</vt:lpstr>
      <vt:lpstr>Arial Narrow</vt:lpstr>
      <vt:lpstr>Calibri</vt:lpstr>
      <vt:lpstr>Cambria</vt:lpstr>
      <vt:lpstr>Cambria Math</vt:lpstr>
      <vt:lpstr>Helvetica</vt:lpstr>
      <vt:lpstr>Times New Roman</vt:lpstr>
      <vt:lpstr>Wingdings</vt:lpstr>
      <vt:lpstr>Wingdings 3</vt:lpstr>
      <vt:lpstr>my</vt:lpstr>
      <vt:lpstr>深度强化学习</vt:lpstr>
      <vt:lpstr>一个例子</vt:lpstr>
      <vt:lpstr>强化学习</vt:lpstr>
      <vt:lpstr>强化学习中的基本要素</vt:lpstr>
      <vt:lpstr>强化学习</vt:lpstr>
      <vt:lpstr>马尔可夫决策过程</vt:lpstr>
      <vt:lpstr>策略π(a|s)</vt:lpstr>
      <vt:lpstr>总回报</vt:lpstr>
      <vt:lpstr>强化学习目标函数</vt:lpstr>
      <vt:lpstr>强化学习的算法</vt:lpstr>
      <vt:lpstr>深度强化学习</vt:lpstr>
      <vt:lpstr>基于值函数的策略学习</vt:lpstr>
      <vt:lpstr>如何评估策略πθ(a|s)？</vt:lpstr>
      <vt:lpstr>状态值函数</vt:lpstr>
      <vt:lpstr>Bellman方程</vt:lpstr>
      <vt:lpstr>状态-动作值函数（ Q函数）</vt:lpstr>
      <vt:lpstr>最优策略</vt:lpstr>
      <vt:lpstr>如何计算值函数？</vt:lpstr>
      <vt:lpstr>基于模型的强化学习</vt:lpstr>
      <vt:lpstr>策略迭代</vt:lpstr>
      <vt:lpstr>值迭代</vt:lpstr>
      <vt:lpstr>模型无关的强化学习</vt:lpstr>
      <vt:lpstr>蒙特卡罗采样方法</vt:lpstr>
      <vt:lpstr>ϵ-贪心法</vt:lpstr>
      <vt:lpstr>时序差分学习方法</vt:lpstr>
      <vt:lpstr>SARSA算法（State Action Reward State Action，SARSA）</vt:lpstr>
      <vt:lpstr>Q学习算法</vt:lpstr>
      <vt:lpstr>基于值函数的深度强化学习</vt:lpstr>
      <vt:lpstr>目标函数</vt:lpstr>
      <vt:lpstr>PowerPoint 演示文稿</vt:lpstr>
      <vt:lpstr>DQN in Atari </vt:lpstr>
      <vt:lpstr>DQN in Atari </vt:lpstr>
      <vt:lpstr>DQN in Atari :  Human Level Control</vt:lpstr>
      <vt:lpstr>AlphaGO:  Monte Carlo Tree Search</vt:lpstr>
      <vt:lpstr>AlphaGO: Learning Pipeline</vt:lpstr>
      <vt:lpstr>Learning to Prune： SL Policy Network</vt:lpstr>
      <vt:lpstr>策略梯度</vt:lpstr>
      <vt:lpstr>基于策略函数的深度强化学习</vt:lpstr>
      <vt:lpstr>策略梯度（Policy Gradient）</vt:lpstr>
      <vt:lpstr>进一步分解</vt:lpstr>
      <vt:lpstr>策略梯度</vt:lpstr>
      <vt:lpstr>REINFORCE算法</vt:lpstr>
      <vt:lpstr>如何减少方差？</vt:lpstr>
      <vt:lpstr>引入基线</vt:lpstr>
      <vt:lpstr>如何选择b(st)？</vt:lpstr>
      <vt:lpstr>带基准线的REINFORCE算法</vt:lpstr>
      <vt:lpstr>Actor-Critic算法</vt:lpstr>
      <vt:lpstr>Actor-Critic算法</vt:lpstr>
      <vt:lpstr>不同强化学习算法之间的关系</vt:lpstr>
      <vt:lpstr>汇总</vt:lpstr>
      <vt:lpstr>PowerPoint 演示文稿</vt:lpstr>
    </vt:vector>
  </TitlesOfParts>
  <Company>Hewlett-Packard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Personal Branding Roadmap Template</dc:title>
  <dc:creator>Xipeng Qiu</dc:creator>
  <cp:lastModifiedBy>Windows 用户</cp:lastModifiedBy>
  <cp:revision>1905</cp:revision>
  <dcterms:created xsi:type="dcterms:W3CDTF">2009-03-19T21:17:53Z</dcterms:created>
  <dcterms:modified xsi:type="dcterms:W3CDTF">2020-12-24T04:55:50Z</dcterms:modified>
</cp:coreProperties>
</file>